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7" r:id="rId6"/>
  </p:sldIdLst>
  <p:sldSz cx="9144000" cy="6858000" type="screen4x3"/>
  <p:notesSz cx="9144000" cy="6858000"/>
  <p:defaultTextStyle>
    <a:defPPr>
      <a:defRPr lang="ru-RU"/>
    </a:defPPr>
    <a:lvl1pPr marL="0" algn="l" defTabSz="1932383">
      <a:defRPr sz="3800">
        <a:solidFill>
          <a:schemeClr val="tx1"/>
        </a:solidFill>
        <a:latin typeface="+mn-lt"/>
        <a:ea typeface="+mn-ea"/>
        <a:cs typeface="+mn-cs"/>
      </a:defRPr>
    </a:lvl1pPr>
    <a:lvl2pPr marL="966191" algn="l" defTabSz="1932383">
      <a:defRPr sz="3800">
        <a:solidFill>
          <a:schemeClr val="tx1"/>
        </a:solidFill>
        <a:latin typeface="+mn-lt"/>
        <a:ea typeface="+mn-ea"/>
        <a:cs typeface="+mn-cs"/>
      </a:defRPr>
    </a:lvl2pPr>
    <a:lvl3pPr marL="1932383" algn="l" defTabSz="1932383">
      <a:defRPr sz="38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3">
      <a:defRPr sz="38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3">
      <a:defRPr sz="38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3">
      <a:defRPr sz="3800">
        <a:solidFill>
          <a:schemeClr val="tx1"/>
        </a:solidFill>
        <a:latin typeface="+mn-lt"/>
        <a:ea typeface="+mn-ea"/>
        <a:cs typeface="+mn-cs"/>
      </a:defRPr>
    </a:lvl6pPr>
    <a:lvl7pPr marL="5797150" algn="l" defTabSz="1932383">
      <a:defRPr sz="38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3">
      <a:defRPr sz="38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3">
      <a:defRPr sz="3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87">
          <p15:clr>
            <a:srgbClr val="A4A3A4"/>
          </p15:clr>
        </p15:guide>
        <p15:guide id="2" pos="34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914" y="282"/>
      </p:cViewPr>
      <p:guideLst>
        <p:guide orient="horz" pos="6087"/>
        <p:guide pos="34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932366" y="1818513"/>
            <a:ext cx="6400801" cy="268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Holder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06340C1-9663-4834-9678-E2A955AB6CD1}" type="datetime1">
              <a:rPr lang="en-US"/>
              <a:t>1/21/2026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5D0545A-7CB3-4638-8526-C2A293956A7E}" type="datetime1">
              <a:rPr lang="en-US"/>
              <a:t>1/21/2026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27DF15-E714-4CF6-BEF1-7D53FFC8CFCA}" type="datetime1">
              <a:rPr lang="en-US"/>
              <a:t>1/21/2026</a:t>
            </a:fld>
            <a:endParaRPr lang="en-US"/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4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6940177" y="6555595"/>
            <a:ext cx="210312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5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425239" y="3233855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457200" y="4912539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3108961" y="6377946"/>
            <a:ext cx="2926080" cy="585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457202" y="6377943"/>
            <a:ext cx="2103121" cy="11708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06340C1-9663-4834-9678-E2A955AB6CD1}" type="datetime1">
              <a:rPr lang="en-US"/>
              <a:t>1/21/2026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6940177" y="6555595"/>
            <a:ext cx="210312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5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  <p:sp>
        <p:nvSpPr>
          <p:cNvPr id="9" name="object 2"/>
          <p:cNvSpPr/>
          <p:nvPr userDrawn="1"/>
        </p:nvSpPr>
        <p:spPr bwMode="auto">
          <a:xfrm flipV="1">
            <a:off x="-1" y="430247"/>
            <a:ext cx="9135631" cy="280972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203201" y="68534"/>
            <a:ext cx="140244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>
        <a:defRPr sz="3150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>
            <a:off x="12778" y="6551125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9" name="object 9"/>
          <p:cNvSpPr/>
          <p:nvPr/>
        </p:nvSpPr>
        <p:spPr bwMode="auto">
          <a:xfrm>
            <a:off x="6502401" y="550487"/>
            <a:ext cx="2632396" cy="5840964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10" name="TextBox 9"/>
          <p:cNvSpPr txBox="1"/>
          <p:nvPr/>
        </p:nvSpPr>
        <p:spPr bwMode="auto">
          <a:xfrm>
            <a:off x="259081" y="1989765"/>
            <a:ext cx="76364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rgbClr val="11437F"/>
                </a:solidFill>
              </a:rPr>
              <a:t>КоАП (ст.15.49) </a:t>
            </a:r>
            <a:r>
              <a:rPr lang="ru-RU" sz="4400" b="1" dirty="0" smtClean="0">
                <a:solidFill>
                  <a:srgbClr val="11437F"/>
                </a:solidFill>
              </a:rPr>
              <a:t>Технические возможности для ТОФК </a:t>
            </a:r>
            <a:r>
              <a:rPr lang="ru-RU" sz="4400" b="1" dirty="0" smtClean="0">
                <a:solidFill>
                  <a:srgbClr val="11437F"/>
                </a:solidFill>
                <a:latin typeface="Arial"/>
                <a:cs typeface="Arial"/>
              </a:rPr>
              <a:t>в ПУР КС</a:t>
            </a:r>
            <a:endParaRPr lang="ru-RU" sz="4400" dirty="0">
              <a:solidFill>
                <a:srgbClr val="11437F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2" y="6525919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50">
                <a:solidFill>
                  <a:schemeClr val="bg1">
                    <a:lumMod val="65000"/>
                  </a:schemeClr>
                </a:solidFill>
              </a:rPr>
              <a:t>roskazna.gov.ru</a:t>
            </a:r>
            <a:endParaRPr lang="ru-RU" sz="125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5538767" y="6525919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250" dirty="0">
                <a:solidFill>
                  <a:schemeClr val="bg1">
                    <a:lumMod val="65000"/>
                  </a:schemeClr>
                </a:solidFill>
              </a:rPr>
              <a:t> г. Москва, январь </a:t>
            </a:r>
            <a:r>
              <a:rPr lang="ru-RU" sz="1250" dirty="0" smtClean="0">
                <a:solidFill>
                  <a:schemeClr val="bg1">
                    <a:lumMod val="65000"/>
                  </a:schemeClr>
                </a:solidFill>
              </a:rPr>
              <a:t>2026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 bwMode="auto">
          <a:xfrm>
            <a:off x="-11723" y="5501181"/>
            <a:ext cx="521782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50" b="1" dirty="0" smtClean="0">
                <a:solidFill>
                  <a:srgbClr val="11437F"/>
                </a:solidFill>
              </a:rPr>
              <a:t>Хазина Дарья Владимировна</a:t>
            </a:r>
            <a:endParaRPr dirty="0"/>
          </a:p>
          <a:p>
            <a:pPr>
              <a:defRPr/>
            </a:pPr>
            <a:r>
              <a:rPr lang="ru-RU" sz="1100" dirty="0">
                <a:solidFill>
                  <a:srgbClr val="11437F"/>
                </a:solidFill>
              </a:rPr>
              <a:t>Начальник отдела развития ведомственных информационных систем Управления развития информационных систем Федерального казначейства</a:t>
            </a:r>
          </a:p>
          <a:p>
            <a:pPr>
              <a:defRPr/>
            </a:pPr>
            <a:endParaRPr lang="ru-RU" sz="11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 bwMode="auto">
          <a:xfrm>
            <a:off x="6" y="6153039"/>
            <a:ext cx="4209463" cy="248239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20" name="object 2"/>
          <p:cNvSpPr/>
          <p:nvPr/>
        </p:nvSpPr>
        <p:spPr bwMode="auto">
          <a:xfrm flipV="1">
            <a:off x="0" y="430246"/>
            <a:ext cx="8737600" cy="280972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8601" y="97133"/>
            <a:ext cx="1402441" cy="548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1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553998"/>
          </a:xfrm>
        </p:spPr>
        <p:txBody>
          <a:bodyPr/>
          <a:lstStyle/>
          <a:p>
            <a:pPr>
              <a:defRPr/>
            </a:pPr>
            <a:r>
              <a:rPr lang="ru-RU" sz="1800" dirty="0">
                <a:solidFill>
                  <a:srgbClr val="11437F"/>
                </a:solidFill>
              </a:rPr>
              <a:t>КоАП (ст.15.49) Технические возможности для ТОФК в ПУР КС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09323" y="4230237"/>
            <a:ext cx="447996" cy="4479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09324" y="2825683"/>
            <a:ext cx="447995" cy="4479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814689" y="1060216"/>
            <a:ext cx="78318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 smtClean="0">
                <a:solidFill>
                  <a:srgbClr val="11437F"/>
                </a:solidFill>
                <a:cs typeface="Times New Roman"/>
              </a:rPr>
              <a:t>В Компоненте </a:t>
            </a:r>
            <a:r>
              <a:rPr lang="ru-RU" sz="1600" b="1" dirty="0">
                <a:solidFill>
                  <a:srgbClr val="11437F"/>
                </a:solidFill>
                <a:cs typeface="Times New Roman"/>
              </a:rPr>
              <a:t>казначейского </a:t>
            </a:r>
            <a:r>
              <a:rPr lang="ru-RU" sz="1600" b="1" dirty="0" smtClean="0">
                <a:solidFill>
                  <a:srgbClr val="11437F"/>
                </a:solidFill>
                <a:cs typeface="Times New Roman"/>
              </a:rPr>
              <a:t>сопровождения Подсистемы </a:t>
            </a:r>
            <a:r>
              <a:rPr lang="ru-RU" sz="1600" b="1" dirty="0">
                <a:solidFill>
                  <a:srgbClr val="11437F"/>
                </a:solidFill>
                <a:cs typeface="Times New Roman"/>
              </a:rPr>
              <a:t>управления расходами Государственная интегрированная информационная система управления общественными финансами «Электронный бюджет</a:t>
            </a:r>
            <a:r>
              <a:rPr lang="ru-RU" sz="1600" b="1" dirty="0" smtClean="0">
                <a:solidFill>
                  <a:srgbClr val="11437F"/>
                </a:solidFill>
                <a:cs typeface="Times New Roman"/>
              </a:rPr>
              <a:t>» </a:t>
            </a:r>
            <a:r>
              <a:rPr lang="ru-RU" sz="1600" b="1" dirty="0">
                <a:solidFill>
                  <a:srgbClr val="11437F"/>
                </a:solidFill>
                <a:cs typeface="Times New Roman"/>
              </a:rPr>
              <a:t>с </a:t>
            </a:r>
            <a:r>
              <a:rPr lang="ru-RU" sz="1600" b="1" dirty="0" smtClean="0">
                <a:solidFill>
                  <a:srgbClr val="11437F"/>
                </a:solidFill>
                <a:cs typeface="Times New Roman"/>
              </a:rPr>
              <a:t>26.01.2026 </a:t>
            </a:r>
            <a:r>
              <a:rPr lang="ru-RU" sz="1600" b="1" dirty="0" smtClean="0">
                <a:solidFill>
                  <a:srgbClr val="11437F"/>
                </a:solidFill>
                <a:cs typeface="Times New Roman"/>
              </a:rPr>
              <a:t>реализовано:</a:t>
            </a:r>
            <a:endParaRPr lang="ru-RU" sz="1600" b="1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1289819" y="2361355"/>
            <a:ext cx="711230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dirty="0">
                <a:cs typeface="Times New Roman"/>
              </a:rPr>
              <a:t>Отображение документа «Сведения об операциях с ЦС» в статусе «На утверждении Заказчика», для ТОФК по месту нахождения и обслуживания Заказчика и ТОФК по месту обслуживания Исполнителя в случае нарушения срока утверждения документа Заказчиком, под ролью </a:t>
            </a: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603_04_02 ПУР КС. Просмотр ЦС ФК документов своего ЦС по ЛС ЮЛ </a:t>
            </a:r>
            <a:r>
              <a:rPr lang="ru-RU" sz="1400" dirty="0">
                <a:cs typeface="Times New Roman"/>
              </a:rPr>
              <a:t>и Центру специализации под ролью</a:t>
            </a: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 </a:t>
            </a:r>
            <a:r>
              <a:rPr lang="en-US" sz="1400" b="1" dirty="0">
                <a:solidFill>
                  <a:srgbClr val="11437F"/>
                </a:solidFill>
                <a:cs typeface="Times New Roman"/>
              </a:rPr>
              <a:t>CRT_</a:t>
            </a: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ПУР КС</a:t>
            </a: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. Просмотр </a:t>
            </a: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всех данных;</a:t>
            </a:r>
            <a:endParaRPr lang="ru-RU" sz="1400" b="1" dirty="0">
              <a:solidFill>
                <a:srgbClr val="11437F"/>
              </a:solidFill>
              <a:cs typeface="Times New Roman"/>
            </a:endParaRPr>
          </a:p>
          <a:p>
            <a:pPr>
              <a:defRPr/>
            </a:pPr>
            <a:endParaRPr lang="ru-RU" sz="1400" b="1" dirty="0" smtClean="0">
              <a:solidFill>
                <a:srgbClr val="11437F"/>
              </a:solidFill>
              <a:cs typeface="Times New Roman"/>
            </a:endParaRPr>
          </a:p>
          <a:p>
            <a:pPr>
              <a:defRPr/>
            </a:pPr>
            <a:endParaRPr lang="ru-RU" sz="1400" b="1" dirty="0" smtClean="0">
              <a:solidFill>
                <a:srgbClr val="11437F"/>
              </a:solidFill>
              <a:cs typeface="Times New Roman"/>
            </a:endParaRPr>
          </a:p>
          <a:p>
            <a:pPr>
              <a:defRPr/>
            </a:pPr>
            <a:r>
              <a:rPr lang="ru-RU" sz="1400" dirty="0" smtClean="0">
                <a:cs typeface="Times New Roman"/>
              </a:rPr>
              <a:t>Автоматическое формирование документа «Уведомление о нарушении срока утверждения Сведений заказчиком» на 12 рабочий </a:t>
            </a:r>
            <a:r>
              <a:rPr lang="ru-RU" sz="1400" dirty="0" smtClean="0">
                <a:cs typeface="Times New Roman"/>
              </a:rPr>
              <a:t>день (день поступления + 11 рабочих дней);</a:t>
            </a:r>
            <a:endParaRPr lang="ru-RU" sz="1400" dirty="0" smtClean="0">
              <a:cs typeface="Times New Roman"/>
            </a:endParaRPr>
          </a:p>
          <a:p>
            <a:pPr>
              <a:defRPr/>
            </a:pPr>
            <a:endParaRPr lang="ru-RU" sz="1400" dirty="0" smtClean="0">
              <a:cs typeface="Times New Roman"/>
            </a:endParaRPr>
          </a:p>
          <a:p>
            <a:pPr>
              <a:defRPr/>
            </a:pPr>
            <a:endParaRPr lang="ru-RU" sz="1400" dirty="0" smtClean="0">
              <a:cs typeface="Times New Roman"/>
            </a:endParaRPr>
          </a:p>
          <a:p>
            <a:pPr>
              <a:defRPr/>
            </a:pPr>
            <a:r>
              <a:rPr lang="ru-RU" sz="1400" dirty="0" smtClean="0">
                <a:cs typeface="Times New Roman"/>
              </a:rPr>
              <a:t>Отображение документа «Уведомление о нарушении срока утверждения Сведений заказчиком» для ТОФК </a:t>
            </a:r>
            <a:r>
              <a:rPr lang="ru-RU" sz="1400" dirty="0">
                <a:cs typeface="Times New Roman"/>
              </a:rPr>
              <a:t>по месту нахождения и обслуживания Заказчика и ТОФК по месту обслуживания Исполнителя в случае нарушения срока утверждения документа Заказчиком, под ролью </a:t>
            </a: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603_04_02 ПУР КС. Просмотр ЦС ФК документов своего ЦС по ЛС ЮЛ </a:t>
            </a:r>
            <a:r>
              <a:rPr lang="ru-RU" sz="1400" dirty="0">
                <a:cs typeface="Times New Roman"/>
              </a:rPr>
              <a:t>и Центру специализации под ролью</a:t>
            </a: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 </a:t>
            </a:r>
            <a:r>
              <a:rPr lang="en-US" sz="1400" b="1" dirty="0">
                <a:solidFill>
                  <a:srgbClr val="11437F"/>
                </a:solidFill>
                <a:cs typeface="Times New Roman"/>
              </a:rPr>
              <a:t>CRT_</a:t>
            </a: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ПУР КС. Просмотр всех </a:t>
            </a:r>
            <a:r>
              <a:rPr lang="ru-RU" sz="1400" b="1" dirty="0" smtClean="0">
                <a:solidFill>
                  <a:srgbClr val="11437F"/>
                </a:solidFill>
                <a:cs typeface="Times New Roman"/>
              </a:rPr>
              <a:t>данных</a:t>
            </a:r>
            <a:r>
              <a:rPr lang="ru-RU" sz="1400" b="1" dirty="0" smtClean="0">
                <a:solidFill>
                  <a:srgbClr val="11437F"/>
                </a:solidFill>
                <a:cs typeface="Times New Roman"/>
              </a:rPr>
              <a:t>.</a:t>
            </a:r>
            <a:endParaRPr lang="ru-RU" sz="1400" b="1" dirty="0" smtClean="0">
              <a:solidFill>
                <a:srgbClr val="11437F"/>
              </a:solidFill>
              <a:cs typeface="Times New Roman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41824" y="5486400"/>
            <a:ext cx="447995" cy="4479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553998"/>
          </a:xfrm>
        </p:spPr>
        <p:txBody>
          <a:bodyPr/>
          <a:lstStyle/>
          <a:p>
            <a:pPr>
              <a:defRPr/>
            </a:pPr>
            <a:r>
              <a:rPr lang="ru-RU" sz="1800" dirty="0">
                <a:solidFill>
                  <a:srgbClr val="11437F"/>
                </a:solidFill>
              </a:rPr>
              <a:t>КоАП (ст.15.49) Технические возможности для ТОФК в ПУР КС</a:t>
            </a: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28600" y="831656"/>
            <a:ext cx="8305800" cy="738662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Отображение документа «Сведения об операциях с ЦС» в статусе «На утверждении Заказчика</a:t>
            </a:r>
            <a:r>
              <a:rPr lang="ru-RU" sz="1400" b="1" dirty="0" smtClean="0">
                <a:solidFill>
                  <a:srgbClr val="11437F"/>
                </a:solidFill>
                <a:cs typeface="Times New Roman"/>
              </a:rPr>
              <a:t>»:</a:t>
            </a:r>
            <a:endParaRPr lang="ru-RU" sz="1400" b="1" dirty="0">
              <a:solidFill>
                <a:srgbClr val="11437F"/>
              </a:solidFill>
              <a:cs typeface="Times New Roman"/>
            </a:endParaRPr>
          </a:p>
          <a:p>
            <a:pPr>
              <a:defRPr/>
            </a:pPr>
            <a:endParaRPr lang="ru-RU" sz="1400" b="1" dirty="0">
              <a:solidFill>
                <a:srgbClr val="11437F"/>
              </a:solidFill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28600" y="1524000"/>
            <a:ext cx="8616462" cy="1569658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200" dirty="0">
                <a:cs typeface="Times New Roman"/>
              </a:rPr>
              <a:t>Перейти в главное меню, </a:t>
            </a:r>
            <a:r>
              <a:rPr lang="ru-RU" sz="1200" dirty="0" smtClean="0">
                <a:cs typeface="Times New Roman"/>
              </a:rPr>
              <a:t>выбрать </a:t>
            </a:r>
            <a:r>
              <a:rPr lang="ru-RU" sz="1200" dirty="0">
                <a:cs typeface="Times New Roman"/>
              </a:rPr>
              <a:t>«Казначейское </a:t>
            </a:r>
            <a:r>
              <a:rPr lang="ru-RU" sz="1200" dirty="0" smtClean="0">
                <a:cs typeface="Times New Roman"/>
              </a:rPr>
              <a:t>сопровождение</a:t>
            </a:r>
            <a:r>
              <a:rPr lang="ru-RU" sz="1200" dirty="0">
                <a:cs typeface="Times New Roman"/>
              </a:rPr>
              <a:t>» – </a:t>
            </a:r>
            <a:r>
              <a:rPr lang="ru-RU" sz="1200" dirty="0" smtClean="0">
                <a:cs typeface="Times New Roman"/>
              </a:rPr>
              <a:t>«Казначейское сопровождение» </a:t>
            </a:r>
            <a:r>
              <a:rPr lang="ru-RU" sz="1200" dirty="0">
                <a:cs typeface="Times New Roman"/>
              </a:rPr>
              <a:t>–</a:t>
            </a:r>
            <a:r>
              <a:rPr lang="ru-RU" sz="1200" dirty="0" smtClean="0">
                <a:cs typeface="Times New Roman"/>
              </a:rPr>
              <a:t>«</a:t>
            </a:r>
            <a:r>
              <a:rPr lang="ru-RU" sz="1200" dirty="0">
                <a:cs typeface="Times New Roman"/>
              </a:rPr>
              <a:t>Предоставление и </a:t>
            </a:r>
            <a:r>
              <a:rPr lang="ru-RU" sz="1200" dirty="0" smtClean="0">
                <a:cs typeface="Times New Roman"/>
              </a:rPr>
              <a:t>обработка </a:t>
            </a:r>
            <a:r>
              <a:rPr lang="ru-RU" sz="1200" dirty="0">
                <a:cs typeface="Times New Roman"/>
              </a:rPr>
              <a:t>сведений об </a:t>
            </a:r>
            <a:r>
              <a:rPr lang="ru-RU" sz="1200" dirty="0" smtClean="0">
                <a:cs typeface="Times New Roman"/>
              </a:rPr>
              <a:t>операциях </a:t>
            </a:r>
            <a:r>
              <a:rPr lang="ru-RU" sz="1200" dirty="0">
                <a:cs typeface="Times New Roman"/>
              </a:rPr>
              <a:t>с целевыми средствами</a:t>
            </a:r>
            <a:r>
              <a:rPr lang="ru-RU" sz="1200" dirty="0" smtClean="0">
                <a:cs typeface="Times New Roman"/>
              </a:rPr>
              <a:t>» – «</a:t>
            </a:r>
            <a:r>
              <a:rPr lang="ru-RU" sz="1200" dirty="0">
                <a:cs typeface="Times New Roman"/>
              </a:rPr>
              <a:t>Сведения об операциях с ЦС» –</a:t>
            </a:r>
            <a:r>
              <a:rPr lang="ru-RU" sz="1200" dirty="0" smtClean="0">
                <a:cs typeface="Times New Roman"/>
              </a:rPr>
              <a:t> </a:t>
            </a:r>
            <a:r>
              <a:rPr lang="ru-RU" sz="1200" dirty="0">
                <a:cs typeface="Times New Roman"/>
              </a:rPr>
              <a:t>«все документы</a:t>
            </a:r>
            <a:r>
              <a:rPr lang="ru-RU" sz="1200" dirty="0" smtClean="0">
                <a:cs typeface="Times New Roman"/>
              </a:rPr>
              <a:t>»</a:t>
            </a:r>
          </a:p>
          <a:p>
            <a:pPr>
              <a:defRPr/>
            </a:pPr>
            <a:endParaRPr lang="ru-RU" sz="1200" dirty="0" smtClean="0">
              <a:cs typeface="Times New Roman"/>
            </a:endParaRPr>
          </a:p>
          <a:p>
            <a:pPr>
              <a:defRPr/>
            </a:pPr>
            <a:r>
              <a:rPr lang="ru-RU" sz="1200" b="1" dirty="0">
                <a:solidFill>
                  <a:srgbClr val="11437F"/>
                </a:solidFill>
                <a:cs typeface="Times New Roman"/>
              </a:rPr>
              <a:t>Условия отбора:</a:t>
            </a:r>
            <a:endParaRPr lang="ru-RU" sz="12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cs typeface="Times New Roman"/>
              </a:rPr>
              <a:t>статусе «На утверждении Заказчика</a:t>
            </a:r>
            <a:r>
              <a:rPr lang="ru-RU" sz="1200" dirty="0" smtClean="0">
                <a:cs typeface="Times New Roman"/>
              </a:rPr>
              <a:t>»;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cs typeface="Times New Roman"/>
              </a:rPr>
              <a:t>со </a:t>
            </a:r>
            <a:r>
              <a:rPr lang="ru-RU" sz="1200" dirty="0">
                <a:cs typeface="Times New Roman"/>
              </a:rPr>
              <a:t>дня поступления документа «Сведения об операциях с ЦС» на утверждение </a:t>
            </a:r>
            <a:r>
              <a:rPr lang="ru-RU" sz="1200" dirty="0" smtClean="0">
                <a:cs typeface="Times New Roman"/>
              </a:rPr>
              <a:t>заказчику </a:t>
            </a:r>
            <a:r>
              <a:rPr lang="ru-RU" sz="1200" dirty="0">
                <a:cs typeface="Times New Roman"/>
              </a:rPr>
              <a:t>прошло 12 рабочих дней, включая день </a:t>
            </a:r>
            <a:r>
              <a:rPr lang="ru-RU" sz="1200" dirty="0" smtClean="0">
                <a:cs typeface="Times New Roman"/>
              </a:rPr>
              <a:t>поступления (Количество </a:t>
            </a:r>
            <a:r>
              <a:rPr lang="ru-RU" sz="1200" dirty="0">
                <a:cs typeface="Times New Roman"/>
              </a:rPr>
              <a:t>дней до утверждения равно </a:t>
            </a:r>
            <a:r>
              <a:rPr lang="ru-RU" sz="1200" dirty="0" smtClean="0">
                <a:cs typeface="Times New Roman"/>
              </a:rPr>
              <a:t>нулю).</a:t>
            </a:r>
            <a:endParaRPr sz="1200" dirty="0"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3" b="16463"/>
          <a:stretch/>
        </p:blipFill>
        <p:spPr>
          <a:xfrm>
            <a:off x="56213" y="3278324"/>
            <a:ext cx="9043298" cy="14460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"/>
          <a:stretch/>
        </p:blipFill>
        <p:spPr>
          <a:xfrm>
            <a:off x="1676400" y="4724400"/>
            <a:ext cx="6071728" cy="20999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553998"/>
          </a:xfrm>
        </p:spPr>
        <p:txBody>
          <a:bodyPr/>
          <a:lstStyle/>
          <a:p>
            <a:pPr>
              <a:defRPr/>
            </a:pPr>
            <a:r>
              <a:rPr lang="ru-RU" sz="1800" dirty="0">
                <a:solidFill>
                  <a:srgbClr val="11437F"/>
                </a:solidFill>
              </a:rPr>
              <a:t>КоАП (ст.15.49) Технические возможности для ТОФК в ПУР КС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91737" y="863591"/>
            <a:ext cx="8738498" cy="523218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Отображение документа «Уведомление о нарушении срока утверждения Сведений заказчиком</a:t>
            </a:r>
            <a:r>
              <a:rPr lang="ru-RU" sz="1400" b="1" dirty="0" smtClean="0">
                <a:solidFill>
                  <a:srgbClr val="11437F"/>
                </a:solidFill>
                <a:cs typeface="Times New Roman"/>
              </a:rPr>
              <a:t>»:</a:t>
            </a:r>
            <a:endParaRPr lang="ru-RU" sz="1400" b="1" dirty="0">
              <a:solidFill>
                <a:srgbClr val="11437F"/>
              </a:solidFill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23364" y="1623300"/>
            <a:ext cx="8949944" cy="215443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200" dirty="0" smtClean="0">
                <a:cs typeface="Times New Roman"/>
              </a:rPr>
              <a:t>Перейти </a:t>
            </a:r>
            <a:r>
              <a:rPr lang="ru-RU" sz="1200" dirty="0">
                <a:cs typeface="Times New Roman"/>
              </a:rPr>
              <a:t>в главное меню, </a:t>
            </a:r>
            <a:r>
              <a:rPr lang="ru-RU" sz="1200" dirty="0" smtClean="0">
                <a:cs typeface="Times New Roman"/>
              </a:rPr>
              <a:t>выбрать </a:t>
            </a:r>
            <a:r>
              <a:rPr lang="ru-RU" sz="1200" dirty="0">
                <a:cs typeface="Times New Roman"/>
              </a:rPr>
              <a:t>«Казначейское </a:t>
            </a:r>
            <a:r>
              <a:rPr lang="ru-RU" sz="1200" dirty="0" smtClean="0">
                <a:cs typeface="Times New Roman"/>
              </a:rPr>
              <a:t>сопровождение</a:t>
            </a:r>
            <a:r>
              <a:rPr lang="ru-RU" sz="1200" dirty="0">
                <a:cs typeface="Times New Roman"/>
              </a:rPr>
              <a:t>» – </a:t>
            </a:r>
            <a:r>
              <a:rPr lang="ru-RU" sz="1200" dirty="0" smtClean="0">
                <a:cs typeface="Times New Roman"/>
              </a:rPr>
              <a:t>«Казначейское сопровождение» </a:t>
            </a:r>
            <a:r>
              <a:rPr lang="ru-RU" sz="1200" dirty="0">
                <a:cs typeface="Times New Roman"/>
              </a:rPr>
              <a:t>–</a:t>
            </a:r>
            <a:r>
              <a:rPr lang="ru-RU" sz="1200" dirty="0" smtClean="0">
                <a:cs typeface="Times New Roman"/>
              </a:rPr>
              <a:t>«</a:t>
            </a:r>
            <a:r>
              <a:rPr lang="ru-RU" sz="1200" dirty="0">
                <a:cs typeface="Times New Roman"/>
              </a:rPr>
              <a:t>Предоставление и </a:t>
            </a:r>
            <a:r>
              <a:rPr lang="ru-RU" sz="1200" dirty="0" smtClean="0">
                <a:cs typeface="Times New Roman"/>
              </a:rPr>
              <a:t>обработка </a:t>
            </a:r>
            <a:r>
              <a:rPr lang="ru-RU" sz="1200" dirty="0">
                <a:cs typeface="Times New Roman"/>
              </a:rPr>
              <a:t>сведений об </a:t>
            </a:r>
            <a:r>
              <a:rPr lang="ru-RU" sz="1200" dirty="0" smtClean="0">
                <a:cs typeface="Times New Roman"/>
              </a:rPr>
              <a:t>операциях </a:t>
            </a:r>
            <a:r>
              <a:rPr lang="ru-RU" sz="1200" dirty="0">
                <a:cs typeface="Times New Roman"/>
              </a:rPr>
              <a:t>с целевыми средствами</a:t>
            </a:r>
            <a:r>
              <a:rPr lang="ru-RU" sz="1200" dirty="0" smtClean="0">
                <a:cs typeface="Times New Roman"/>
              </a:rPr>
              <a:t>» </a:t>
            </a:r>
            <a:r>
              <a:rPr lang="ru-RU" sz="1200" dirty="0">
                <a:cs typeface="Times New Roman"/>
              </a:rPr>
              <a:t>– «Уведомления о нарушении срока утверждения Сведений заказчиком</a:t>
            </a:r>
            <a:r>
              <a:rPr lang="ru-RU" sz="1200" dirty="0" smtClean="0">
                <a:cs typeface="Times New Roman"/>
              </a:rPr>
              <a:t>» – </a:t>
            </a:r>
            <a:r>
              <a:rPr lang="ru-RU" sz="1200" dirty="0">
                <a:cs typeface="Times New Roman"/>
              </a:rPr>
              <a:t>«все документы</a:t>
            </a:r>
            <a:r>
              <a:rPr lang="ru-RU" sz="1200" dirty="0" smtClean="0">
                <a:cs typeface="Times New Roman"/>
              </a:rPr>
              <a:t>»</a:t>
            </a:r>
          </a:p>
          <a:p>
            <a:pPr>
              <a:defRPr/>
            </a:pPr>
            <a:endParaRPr lang="ru-RU" sz="1200" dirty="0" smtClean="0">
              <a:cs typeface="Times New Roman"/>
            </a:endParaRPr>
          </a:p>
          <a:p>
            <a:pPr>
              <a:defRPr/>
            </a:pPr>
            <a:r>
              <a:rPr lang="ru-RU" sz="1200" b="1" dirty="0">
                <a:solidFill>
                  <a:srgbClr val="11437F"/>
                </a:solidFill>
                <a:cs typeface="Times New Roman"/>
              </a:rPr>
              <a:t>Условия отбора:</a:t>
            </a:r>
            <a:endParaRPr lang="ru-RU" sz="12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cs typeface="Times New Roman"/>
              </a:rPr>
              <a:t>со </a:t>
            </a:r>
            <a:r>
              <a:rPr lang="ru-RU" sz="1200" dirty="0">
                <a:cs typeface="Times New Roman"/>
              </a:rPr>
              <a:t>дня поступления документа «Сведения об операциях с ЦС» на утверждение </a:t>
            </a:r>
            <a:r>
              <a:rPr lang="ru-RU" sz="1200" dirty="0" smtClean="0">
                <a:cs typeface="Times New Roman"/>
              </a:rPr>
              <a:t>заказчику </a:t>
            </a:r>
            <a:r>
              <a:rPr lang="ru-RU" sz="1200" dirty="0">
                <a:cs typeface="Times New Roman"/>
              </a:rPr>
              <a:t>прошло 12 рабочих дней, включая день </a:t>
            </a:r>
            <a:r>
              <a:rPr lang="ru-RU" sz="1200" dirty="0" smtClean="0">
                <a:cs typeface="Times New Roman"/>
              </a:rPr>
              <a:t>поступления (</a:t>
            </a:r>
            <a:r>
              <a:rPr lang="ru-RU" sz="1200" dirty="0">
                <a:cs typeface="Times New Roman"/>
              </a:rPr>
              <a:t>Количество дней до утверждения равно нулю</a:t>
            </a:r>
            <a:r>
              <a:rPr lang="ru-RU" sz="1200" dirty="0" smtClean="0">
                <a:cs typeface="Times New Roman"/>
              </a:rPr>
              <a:t>);</a:t>
            </a:r>
            <a:endParaRPr lang="ru-RU" sz="1200" dirty="0" smtClean="0"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cs typeface="Times New Roman"/>
              </a:rPr>
              <a:t>в </a:t>
            </a:r>
            <a:r>
              <a:rPr lang="ru-RU" sz="1200" dirty="0">
                <a:cs typeface="Times New Roman"/>
              </a:rPr>
              <a:t>системе имеется документ «Уведомления о нарушении срока утверждения Сведений заказчиком», у которого «Номер документа-основания» равен номеру документа «Сведения об операциях с ЦС», на который сформировано </a:t>
            </a:r>
            <a:r>
              <a:rPr lang="ru-RU" sz="1200" dirty="0" smtClean="0">
                <a:cs typeface="Times New Roman"/>
              </a:rPr>
              <a:t>уведомление</a:t>
            </a:r>
          </a:p>
          <a:p>
            <a:pPr>
              <a:defRPr/>
            </a:pPr>
            <a:endParaRPr lang="ru-RU" sz="1400" dirty="0"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64" y="3803635"/>
            <a:ext cx="8571095" cy="297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5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ru-RU" smtClean="0"/>
              <a:t>4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2971800"/>
            <a:ext cx="560922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51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reasury">
      <a:dk1>
        <a:sysClr val="windowText" lastClr="000000"/>
      </a:dk1>
      <a:lt1>
        <a:sysClr val="window" lastClr="FFFFFF"/>
      </a:lt1>
      <a:dk2>
        <a:srgbClr val="1F497D"/>
      </a:dk2>
      <a:lt2>
        <a:srgbClr val="DBE5F1"/>
      </a:lt2>
      <a:accent1>
        <a:srgbClr val="4F81BD"/>
      </a:accent1>
      <a:accent2>
        <a:srgbClr val="DBE5F1"/>
      </a:accent2>
      <a:accent3>
        <a:srgbClr val="B8CCE4"/>
      </a:accent3>
      <a:accent4>
        <a:srgbClr val="366092"/>
      </a:accent4>
      <a:accent5>
        <a:srgbClr val="244061"/>
      </a:accent5>
      <a:accent6>
        <a:srgbClr val="8DB3E2"/>
      </a:accent6>
      <a:hlink>
        <a:srgbClr val="C0504D"/>
      </a:hlink>
      <a:folHlink>
        <a:srgbClr val="C0504D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544</TotalTime>
  <Words>460</Words>
  <Application>Microsoft Office PowerPoint</Application>
  <DocSecurity>0</DocSecurity>
  <PresentationFormat>Экран (4:3)</PresentationFormat>
  <Paragraphs>33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Office Theme</vt:lpstr>
      <vt:lpstr>Презентация PowerPoint</vt:lpstr>
      <vt:lpstr>КоАП (ст.15.49) Технические возможности для ТОФК в ПУР КС</vt:lpstr>
      <vt:lpstr>КоАП (ст.15.49) Технические возможности для ТОФК в ПУР КС</vt:lpstr>
      <vt:lpstr>КоАП (ст.15.49) Технические возможности для ТОФК в ПУР КС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subject/>
  <dc:creator>Елизавета Арбатова</dc:creator>
  <cp:keywords/>
  <dc:description/>
  <cp:lastModifiedBy>Хазина Дарья Владимировна</cp:lastModifiedBy>
  <cp:revision>107</cp:revision>
  <dcterms:created xsi:type="dcterms:W3CDTF">2019-07-31T16:47:50Z</dcterms:created>
  <dcterms:modified xsi:type="dcterms:W3CDTF">2026-01-21T14:30:28Z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