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89" r:id="rId3"/>
    <p:sldId id="305" r:id="rId4"/>
    <p:sldId id="288" r:id="rId5"/>
    <p:sldId id="299" r:id="rId6"/>
    <p:sldId id="300" r:id="rId7"/>
    <p:sldId id="304" r:id="rId8"/>
    <p:sldId id="296" r:id="rId9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70C0"/>
    <a:srgbClr val="EEC7AB"/>
    <a:srgbClr val="D2BEA7"/>
    <a:srgbClr val="7E9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90896100480896"/>
          <c:y val="0"/>
          <c:w val="0.75909103899519104"/>
          <c:h val="0.9317483625178901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'График № 2'!$B$4</c:f>
              <c:strCache>
                <c:ptCount val="1"/>
                <c:pt idx="0">
                  <c:v>Факт.показатель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262674526198089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35275964814429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062106281948582"/>
                  <c:y val="-8.836000431642139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7948102372463884"/>
                  <c:y val="-4.819692275930798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0337371489013315"/>
                  <c:y val="-2.409846137965399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8557660325410251E-2"/>
                  <c:y val="2.409846137965399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738728267625150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497875758716489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2733008915101509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27416471382123142"/>
                  <c:y val="-2.409846137965399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 № 2'!$A$5:$A$14</c:f>
              <c:strCache>
                <c:ptCount val="10"/>
                <c:pt idx="0">
                  <c:v>3.6. - Перечислены субсидии юр. лицам (ИП)</c:v>
                </c:pt>
                <c:pt idx="1">
                  <c:v>3.2. - Соглашения о предоставлении субсидий юр. лицам (кроме БУ, АУ) заключены</c:v>
                </c:pt>
                <c:pt idx="2">
                  <c:v>2.5 - Кассовые выплаты из федерального бюджета в рамках предоставления МБТ произведены 
</c:v>
                </c:pt>
                <c:pt idx="3">
                  <c:v>1.11.2 - Оплата ГК за счет дополнительных лимитов</c:v>
                </c:pt>
                <c:pt idx="4">
                  <c:v>1.11.1 - Оплата ГК за счет основных лимитов текущего года </c:v>
                </c:pt>
                <c:pt idx="5">
                  <c:v>1.7.4. - Госконтракты ПБС ФБ,  срок оплаты которых превышает 1 месяц, заключены, в т.ч. в случаях предусмотренных в п.11 ПП РФ от 09.12.2017 №1496 
</c:v>
                </c:pt>
                <c:pt idx="6">
                  <c:v>1.7.3 - контрактация на 2 год планового периода</c:v>
                </c:pt>
                <c:pt idx="7">
                  <c:v>1.7.2 - контрактация на 1 год планового периода</c:v>
                </c:pt>
                <c:pt idx="8">
                  <c:v>1.7.1. - Госконтракты ПБС ФБ заключены за счет текущих ЛБО (принятое БО)</c:v>
                </c:pt>
                <c:pt idx="9">
                  <c:v>1.7 - Госконтракты ПБС ФБ заключены (принятое БО)
</c:v>
                </c:pt>
              </c:strCache>
            </c:strRef>
          </c:cat>
          <c:val>
            <c:numRef>
              <c:f>'График № 2'!$B$5:$B$14</c:f>
              <c:numCache>
                <c:formatCode>0%</c:formatCode>
                <c:ptCount val="10"/>
                <c:pt idx="0">
                  <c:v>0.22</c:v>
                </c:pt>
                <c:pt idx="1">
                  <c:v>0.97</c:v>
                </c:pt>
                <c:pt idx="2">
                  <c:v>0.48</c:v>
                </c:pt>
                <c:pt idx="3">
                  <c:v>0.53</c:v>
                </c:pt>
                <c:pt idx="4">
                  <c:v>0.33</c:v>
                </c:pt>
                <c:pt idx="5">
                  <c:v>0</c:v>
                </c:pt>
                <c:pt idx="6">
                  <c:v>0.08</c:v>
                </c:pt>
                <c:pt idx="7">
                  <c:v>0.31</c:v>
                </c:pt>
                <c:pt idx="8">
                  <c:v>0.77</c:v>
                </c:pt>
                <c:pt idx="9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'График № 2'!$C$4</c:f>
              <c:strCache>
                <c:ptCount val="1"/>
                <c:pt idx="0">
                  <c:v>(100% - факт.показатель)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'График № 2'!$A$5:$A$14</c:f>
              <c:strCache>
                <c:ptCount val="10"/>
                <c:pt idx="0">
                  <c:v>3.6. - Перечислены субсидии юр. лицам (ИП)</c:v>
                </c:pt>
                <c:pt idx="1">
                  <c:v>3.2. - Соглашения о предоставлении субсидий юр. лицам (кроме БУ, АУ) заключены</c:v>
                </c:pt>
                <c:pt idx="2">
                  <c:v>2.5 - Кассовые выплаты из федерального бюджета в рамках предоставления МБТ произведены 
</c:v>
                </c:pt>
                <c:pt idx="3">
                  <c:v>1.11.2 - Оплата ГК за счет дополнительных лимитов</c:v>
                </c:pt>
                <c:pt idx="4">
                  <c:v>1.11.1 - Оплата ГК за счет основных лимитов текущего года </c:v>
                </c:pt>
                <c:pt idx="5">
                  <c:v>1.7.4. - Госконтракты ПБС ФБ,  срок оплаты которых превышает 1 месяц, заключены, в т.ч. в случаях предусмотренных в п.11 ПП РФ от 09.12.2017 №1496 
</c:v>
                </c:pt>
                <c:pt idx="6">
                  <c:v>1.7.3 - контрактация на 2 год планового периода</c:v>
                </c:pt>
                <c:pt idx="7">
                  <c:v>1.7.2 - контрактация на 1 год планового периода</c:v>
                </c:pt>
                <c:pt idx="8">
                  <c:v>1.7.1. - Госконтракты ПБС ФБ заключены за счет текущих ЛБО (принятое БО)</c:v>
                </c:pt>
                <c:pt idx="9">
                  <c:v>1.7 - Госконтракты ПБС ФБ заключены (принятое БО)
</c:v>
                </c:pt>
              </c:strCache>
            </c:strRef>
          </c:cat>
          <c:val>
            <c:numRef>
              <c:f>'График № 2'!$C$5:$C$14</c:f>
              <c:numCache>
                <c:formatCode>0%</c:formatCode>
                <c:ptCount val="10"/>
                <c:pt idx="0">
                  <c:v>0.78</c:v>
                </c:pt>
                <c:pt idx="1">
                  <c:v>3.0000000000000027E-2</c:v>
                </c:pt>
                <c:pt idx="2">
                  <c:v>0.52</c:v>
                </c:pt>
                <c:pt idx="3">
                  <c:v>0.47</c:v>
                </c:pt>
                <c:pt idx="4">
                  <c:v>0.66999999999999993</c:v>
                </c:pt>
                <c:pt idx="5">
                  <c:v>1</c:v>
                </c:pt>
                <c:pt idx="6">
                  <c:v>0.92</c:v>
                </c:pt>
                <c:pt idx="7">
                  <c:v>0.69</c:v>
                </c:pt>
                <c:pt idx="8">
                  <c:v>0.22999999999999998</c:v>
                </c:pt>
                <c:pt idx="9">
                  <c:v>0.21999999999999997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47"/>
        <c:overlap val="100"/>
        <c:axId val="229628712"/>
        <c:axId val="229624400"/>
      </c:barChart>
      <c:dateAx>
        <c:axId val="229628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9624400"/>
        <c:crosses val="autoZero"/>
        <c:auto val="0"/>
        <c:lblOffset val="100"/>
        <c:baseTimeUnit val="days"/>
      </c:dateAx>
      <c:valAx>
        <c:axId val="22962440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62871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F90EC-64C7-400B-9438-CAE941DF80C2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8FE4-B34F-4136-B4D0-DBEC0AF28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91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B8FE4-B34F-4136-B4D0-DBEC0AF28B4F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732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B8FE4-B34F-4136-B4D0-DBEC0AF28B4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20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0091D-8A27-4F4B-B63A-E3BE656F12BB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0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BDE74-80D2-4C6C-ABDB-27E82F427B35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0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46247-98D5-4B3B-AEF8-35017335310C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2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1303-9C64-431B-8E44-6BE3F3D5F8DF}" type="datetime1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97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2173-9E03-4678-BBB6-6EB030443269}" type="datetime1">
              <a:rPr lang="ru-RU" smtClean="0"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4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FEEF-0682-4721-B60E-4957529FF761}" type="datetime1">
              <a:rPr lang="ru-RU" smtClean="0"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50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BBB43-A681-46FF-BB03-17B17FA6F266}" type="datetime1">
              <a:rPr lang="ru-RU" smtClean="0"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82125" y="6356350"/>
            <a:ext cx="2743200" cy="365125"/>
          </a:xfrm>
        </p:spPr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07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2F37-0B9D-4CA0-B38C-01ADF4857995}" type="datetime1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8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D270-7FB4-4A72-A167-FE924E9C389E}" type="datetime1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9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E59-0238-475B-ABA1-6B355CF2F4BF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85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902A-7584-4401-A5EA-CE3FEE6E1285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1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0D3B4-9AFA-4573-B72D-D3D1A6D73581}" type="datetime1">
              <a:rPr lang="ru-RU" smtClean="0"/>
              <a:t>29.05.2023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9305925" y="6356350"/>
            <a:ext cx="2743200" cy="365125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2212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3600" y="1498602"/>
            <a:ext cx="7010400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3600" y="4927600"/>
            <a:ext cx="7010400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974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C38251E-7ADF-47DF-8244-C03E57B1049B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DA60BA0E-20D0-4E7C-B286-26C960A6788F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9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4445000"/>
            <a:ext cx="7010400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800" y="3124201"/>
            <a:ext cx="7010400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53605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600" y="1701800"/>
            <a:ext cx="4978400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9200" y="1701800"/>
            <a:ext cx="4978400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1BD7CF1-43CC-4C7B-8222-5E8ECE5DF1EC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B37DED6-D4C7-42EE-AB49-D2E39E64FDE4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12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665" y="1608836"/>
            <a:ext cx="4974336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600" y="2209800"/>
            <a:ext cx="4978400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3264" y="1608836"/>
            <a:ext cx="4974336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9200" y="2209800"/>
            <a:ext cx="4978400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0A202F6-FB9D-4114-BD9F-5BE4F2AF73B1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B37DED6-D4C7-42EE-AB49-D2E39E64FDE4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5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2E72190-905C-4DEB-AE90-4E6952CA24B7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B37DED6-D4C7-42EE-AB49-D2E39E64FDE4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97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89B5CB7-5932-4671-9740-38D5EEFCDAC3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B37DED6-D4C7-42EE-AB49-D2E39E64FDE4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2400" y="0"/>
            <a:ext cx="7924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defTabSz="1218987"/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701800"/>
            <a:ext cx="3352800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0401" y="482600"/>
            <a:ext cx="6807200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1" y="4648200"/>
            <a:ext cx="3352800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77B40F-64B3-4CE6-96A4-25686E192158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DFBB78A-01B4-41F2-96B0-677A4A282832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9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801" y="0"/>
            <a:ext cx="80264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defTabSz="1218987"/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1" y="4800600"/>
            <a:ext cx="7315200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1" y="279402"/>
            <a:ext cx="7315200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1" y="5562600"/>
            <a:ext cx="7315200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CAF7708-2EE8-4E82-AD7F-815DB8BC6703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2DFBB78A-01B4-41F2-96B0-677A4A282832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7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64BED8-CB77-4F56-A3B1-C27000B593C6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591C5AD9-787D-40FA-8A4D-16A055B9AF81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5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5200" y="274639"/>
            <a:ext cx="1422400" cy="5897561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600" y="274639"/>
            <a:ext cx="8534401" cy="5897561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461BDF-D62A-4BF2-9638-8BF75040E03A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591C5AD9-787D-40FA-8A4D-16A055B9AF81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17700-EAB4-4668-B0CF-9F11ABF35DC1}" type="datetime1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1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801" y="0"/>
            <a:ext cx="115824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defTabSz="1218987"/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7600" y="1701800"/>
            <a:ext cx="1016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600" y="6400802"/>
            <a:ext cx="27432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defTabSz="1218987"/>
            <a:fld id="{5593707B-4833-4C54-9D39-86E2C6CBA497}" type="datetime1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29.05.2023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8861" y="6400802"/>
            <a:ext cx="621792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defTabSz="1218987"/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9795" y="6400802"/>
            <a:ext cx="110780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defTabSz="1218987"/>
            <a:fld id="{EB37DED6-D4C7-42EE-AB49-D2E39E64FDE4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defTabSz="1218987"/>
              <a:t>‹#›</a:t>
            </a:fld>
            <a:endParaRPr lang="ru-RU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94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137191" y="2932065"/>
            <a:ext cx="8035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даты и показатели исполнения федерального бюджета по расходам в 2023 году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 smtClean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391" y="6402658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en-US" sz="1691" dirty="0" smtClean="0">
                <a:solidFill>
                  <a:schemeClr val="bg1">
                    <a:lumMod val="65000"/>
                  </a:schemeClr>
                </a:solidFill>
              </a:rPr>
              <a:t>30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 мая 2023 года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91" y="4968150"/>
            <a:ext cx="6953693" cy="106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b="1" dirty="0" smtClean="0">
                <a:solidFill>
                  <a:srgbClr val="11437F"/>
                </a:solidFill>
              </a:rPr>
              <a:t>Кеворкова Марина Эрнестовна</a:t>
            </a:r>
            <a:endParaRPr lang="ru-RU" sz="1902" b="1" dirty="0">
              <a:solidFill>
                <a:srgbClr val="11437F"/>
              </a:solidFill>
            </a:endParaRPr>
          </a:p>
          <a:p>
            <a:r>
              <a:rPr lang="ru-RU" sz="1479" dirty="0" smtClean="0">
                <a:solidFill>
                  <a:srgbClr val="11437F"/>
                </a:solidFill>
              </a:rPr>
              <a:t>Главный казначей Отдела расходов</a:t>
            </a:r>
            <a:endParaRPr lang="ru-RU" sz="1479" dirty="0">
              <a:solidFill>
                <a:srgbClr val="11437F"/>
              </a:solidFill>
            </a:endParaRPr>
          </a:p>
          <a:p>
            <a:endParaRPr lang="ru-RU" sz="1479" dirty="0">
              <a:solidFill>
                <a:srgbClr val="11437F"/>
              </a:solidFill>
            </a:endParaRPr>
          </a:p>
          <a:p>
            <a:endParaRPr lang="ru-RU" sz="1479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985" y="5666866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6" y="1044137"/>
            <a:ext cx="11317925" cy="4594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927600" y="187855"/>
            <a:ext cx="7090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Типовой график бюджетных и закупочных процедур (контрольные точки) текущего финансового года</a:t>
            </a:r>
          </a:p>
        </p:txBody>
      </p:sp>
      <p:sp>
        <p:nvSpPr>
          <p:cNvPr id="20" name="object 9"/>
          <p:cNvSpPr/>
          <p:nvPr/>
        </p:nvSpPr>
        <p:spPr>
          <a:xfrm>
            <a:off x="9557106" y="624521"/>
            <a:ext cx="2621849" cy="58175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1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26066" y="5874127"/>
            <a:ext cx="1131792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defTabSz="1218987">
              <a:buFontTx/>
              <a:buChar char="-"/>
            </a:pPr>
            <a:r>
              <a:rPr lang="ru-RU" sz="1200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 </a:t>
            </a:r>
            <a:r>
              <a:rPr lang="ru-RU" sz="1200" b="1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Протоколом</a:t>
            </a:r>
            <a:r>
              <a:rPr lang="ru-RU" sz="1200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заседания Правительственной комиссии по вопросам оптимизации и повышения эффективности бюджетных расходов </a:t>
            </a:r>
            <a:r>
              <a:rPr lang="ru-RU" sz="1200" b="1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b="1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05.04.2023 № </a:t>
            </a:r>
            <a:r>
              <a:rPr lang="ru-RU" sz="1200" b="1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200" b="1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defTabSz="1218987">
              <a:buFontTx/>
              <a:buChar char="-"/>
            </a:pPr>
            <a:r>
              <a:rPr lang="ru-RU" sz="1200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доведен </a:t>
            </a:r>
            <a:r>
              <a:rPr lang="ru-RU" sz="1200" b="1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письмом УФК </a:t>
            </a:r>
            <a:r>
              <a:rPr lang="ru-RU" sz="1200" b="1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от 05.05.2023 № </a:t>
            </a:r>
            <a:r>
              <a:rPr lang="ru-RU" sz="1200" b="1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73-05-26/11-10276 </a:t>
            </a:r>
            <a:r>
              <a:rPr lang="ru-RU" sz="1200" i="1" dirty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«Типовой график бюджетных и закупочных процедур (контрольные точки) текущего финансового </a:t>
            </a:r>
            <a:r>
              <a:rPr lang="ru-RU" sz="1200" i="1" dirty="0" smtClean="0">
                <a:solidFill>
                  <a:srgbClr val="374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года».</a:t>
            </a:r>
            <a:endParaRPr lang="ru-RU" sz="1200" i="1" dirty="0">
              <a:solidFill>
                <a:srgbClr val="374C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0566400" y="1434893"/>
            <a:ext cx="1558925" cy="136757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99,9%</a:t>
            </a:r>
          </a:p>
          <a:p>
            <a:pPr algn="ctr"/>
            <a:r>
              <a:rPr lang="ru-RU" sz="11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Кассовое исполнение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5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2343674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80837" y="131783"/>
            <a:ext cx="6693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точки исполнения федерального бюджета по расходам </a:t>
            </a:r>
            <a:r>
              <a:rPr lang="ru-RU" sz="2000" b="1" i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состоянию на 26.05.2023</a:t>
            </a:r>
            <a:endParaRPr lang="ru-RU" sz="2000" b="1" i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48909" y="660518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052577"/>
              </p:ext>
            </p:extLst>
          </p:nvPr>
        </p:nvGraphicFramePr>
        <p:xfrm>
          <a:off x="2074756" y="1190941"/>
          <a:ext cx="9401239" cy="527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465592" y="1288057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 – Госконтракты ПБС ФБ заключены (принятое БО)</a:t>
            </a:r>
            <a:endParaRPr lang="ru-RU" sz="11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0" y="3164896"/>
            <a:ext cx="36970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1.7.4.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Госконтракты ПБС </a:t>
            </a:r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ФБ,  срок оплаты которых превышает 1 месяц, заключены, в т.ч. в случаях предусмотренных в п.11 ПП РФ от 09.12.2017 №1496 </a:t>
            </a:r>
            <a:endParaRPr lang="ru-RU" sz="11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9030" y="3710648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1.8.1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Оплата ГК за счет основных лимитов текущего года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9030" y="4236261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1.8.2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Оплата ГК за счет дополнительных лимитов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30" y="4679126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2.5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Кассовые выплаты из федерального бюджета в рамках предоставления МБТ </a:t>
            </a:r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произведены</a:t>
            </a:r>
            <a:endParaRPr lang="ru-RU" sz="11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9030" y="5170986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3.4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Соглашения о предоставлении субсидий юр. лицам (кроме БУ, АУ) заключены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9030" y="5729190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3.7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Перечислены субсидии юр. лицам (ИП)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030" y="1775878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1.7.1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Госконтракты ПБС </a:t>
            </a:r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ФБ за счет ЛБО текущего года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заключены (принятое БО)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9030" y="2284727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1.7.2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контрактация на 1 год планового периода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030" y="2745579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1.7.3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контрактация на 2 год планового периода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10950754" y="1675529"/>
            <a:ext cx="670360" cy="634598"/>
            <a:chOff x="3594167" y="151116"/>
            <a:chExt cx="670360" cy="634598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Равнобедренный треугольник 4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100%</a:t>
              </a:r>
              <a:endParaRPr lang="ru-RU" sz="800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10953847" y="1147712"/>
            <a:ext cx="670360" cy="634598"/>
            <a:chOff x="3594167" y="151116"/>
            <a:chExt cx="670360" cy="634598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Равнобедренный треугольник 5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9518665" y="1660548"/>
            <a:ext cx="670360" cy="634598"/>
            <a:chOff x="3594167" y="151116"/>
            <a:chExt cx="670360" cy="634598"/>
          </a:xfrm>
        </p:grpSpPr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Равнобедренный треугольник 6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8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01.06.2023</a:t>
              </a:r>
              <a:endParaRPr lang="ru-RU" sz="800" b="1" dirty="0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111277" y="1658992"/>
            <a:ext cx="670360" cy="634598"/>
            <a:chOff x="3594167" y="151116"/>
            <a:chExt cx="670360" cy="634598"/>
          </a:xfrm>
        </p:grpSpPr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Равнобедренный треугольник 6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6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7385817" y="1653612"/>
            <a:ext cx="670360" cy="634598"/>
            <a:chOff x="3594167" y="151116"/>
            <a:chExt cx="670360" cy="634598"/>
          </a:xfrm>
        </p:grpSpPr>
        <p:cxnSp>
          <p:nvCxnSpPr>
            <p:cNvPr id="72" name="Прямая соединительная линия 7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Равнобедренный треугольник 7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01.01.2023</a:t>
              </a:r>
              <a:endParaRPr lang="ru-RU" sz="800" b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5968690" y="2660349"/>
            <a:ext cx="670360" cy="634598"/>
            <a:chOff x="3594167" y="151116"/>
            <a:chExt cx="670360" cy="634598"/>
          </a:xfrm>
        </p:grpSpPr>
        <p:cxnSp>
          <p:nvCxnSpPr>
            <p:cNvPr id="77" name="Прямая соединительная линия 7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Равнобедренный треугольник 7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2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7396666" y="2157247"/>
            <a:ext cx="670360" cy="634598"/>
            <a:chOff x="3594167" y="151116"/>
            <a:chExt cx="670360" cy="634598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Равнобедренный треугольник 8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0952814" y="3123988"/>
            <a:ext cx="670360" cy="634598"/>
            <a:chOff x="3594167" y="151116"/>
            <a:chExt cx="670360" cy="634598"/>
          </a:xfrm>
        </p:grpSpPr>
        <p:cxnSp>
          <p:nvCxnSpPr>
            <p:cNvPr id="102" name="Прямая соединительная линия 10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Равнобедренный треугольник 10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01.12.2023</a:t>
              </a:r>
              <a:endParaRPr lang="ru-RU" sz="800" b="1" dirty="0"/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10950754" y="4106296"/>
            <a:ext cx="670360" cy="634598"/>
            <a:chOff x="3594167" y="151116"/>
            <a:chExt cx="670360" cy="634598"/>
          </a:xfrm>
        </p:grpSpPr>
        <p:cxnSp>
          <p:nvCxnSpPr>
            <p:cNvPr id="122" name="Прямая соединительная линия 12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3" name="Равнобедренный треугольник 12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01.06.2023</a:t>
              </a:r>
              <a:endParaRPr lang="ru-RU" sz="800" b="1" dirty="0"/>
            </a:p>
          </p:txBody>
        </p:sp>
      </p:grpSp>
      <p:grpSp>
        <p:nvGrpSpPr>
          <p:cNvPr id="126" name="Группа 125"/>
          <p:cNvGrpSpPr/>
          <p:nvPr/>
        </p:nvGrpSpPr>
        <p:grpSpPr>
          <a:xfrm>
            <a:off x="10949245" y="3631928"/>
            <a:ext cx="670360" cy="588312"/>
            <a:chOff x="3592658" y="151116"/>
            <a:chExt cx="670360" cy="588312"/>
          </a:xfrm>
        </p:grpSpPr>
        <p:cxnSp>
          <p:nvCxnSpPr>
            <p:cNvPr id="127" name="Прямая соединительная линия 12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Равнобедренный треугольник 127"/>
            <p:cNvSpPr/>
            <p:nvPr/>
          </p:nvSpPr>
          <p:spPr>
            <a:xfrm>
              <a:off x="3867190" y="5321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592658" y="523984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6686573" y="3633578"/>
            <a:ext cx="670360" cy="634598"/>
            <a:chOff x="3594167" y="151116"/>
            <a:chExt cx="670360" cy="634598"/>
          </a:xfrm>
        </p:grpSpPr>
        <p:cxnSp>
          <p:nvCxnSpPr>
            <p:cNvPr id="137" name="Прямая соединительная линия 13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Равнобедренный треугольник 13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5599605" y="5589200"/>
            <a:ext cx="670360" cy="634598"/>
            <a:chOff x="3594167" y="151116"/>
            <a:chExt cx="670360" cy="634598"/>
          </a:xfrm>
        </p:grpSpPr>
        <p:cxnSp>
          <p:nvCxnSpPr>
            <p:cNvPr id="152" name="Прямая соединительная линия 15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Равнобедренный треугольник 15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2</a:t>
              </a:r>
              <a:r>
                <a:rPr lang="ru-RU" sz="800" b="1" dirty="0" smtClean="0"/>
                <a:t>5%</a:t>
              </a:r>
              <a:endParaRPr lang="ru-RU" sz="800" b="1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9894930" y="4599403"/>
            <a:ext cx="670360" cy="634598"/>
            <a:chOff x="3594167" y="151116"/>
            <a:chExt cx="670360" cy="634598"/>
          </a:xfrm>
        </p:grpSpPr>
        <p:cxnSp>
          <p:nvCxnSpPr>
            <p:cNvPr id="157" name="Прямая соединительная линия 15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Равнобедренный треугольник 15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8</a:t>
              </a:r>
              <a:r>
                <a:rPr lang="ru-RU" sz="800" b="1" dirty="0"/>
                <a:t>5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01.10.2023</a:t>
              </a:r>
              <a:endParaRPr lang="ru-RU" sz="800" b="1" dirty="0"/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6678265" y="4596569"/>
            <a:ext cx="670360" cy="634598"/>
            <a:chOff x="3594167" y="151116"/>
            <a:chExt cx="670360" cy="634598"/>
          </a:xfrm>
        </p:grpSpPr>
        <p:cxnSp>
          <p:nvCxnSpPr>
            <p:cNvPr id="162" name="Прямая соединительная линия 16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3" name="Равнобедренный треугольник 16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5598290" y="4602670"/>
            <a:ext cx="670360" cy="634598"/>
            <a:chOff x="3594167" y="151116"/>
            <a:chExt cx="670360" cy="634598"/>
          </a:xfrm>
        </p:grpSpPr>
        <p:cxnSp>
          <p:nvCxnSpPr>
            <p:cNvPr id="167" name="Прямая соединительная линия 16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Равнобедренный треугольник 16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25%</a:t>
              </a:r>
              <a:endParaRPr lang="ru-RU" sz="800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10952238" y="5592282"/>
            <a:ext cx="670360" cy="634598"/>
            <a:chOff x="3594167" y="151116"/>
            <a:chExt cx="670360" cy="634598"/>
          </a:xfrm>
        </p:grpSpPr>
        <p:cxnSp>
          <p:nvCxnSpPr>
            <p:cNvPr id="172" name="Прямая соединительная линия 17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3" name="Равнобедренный треугольник 17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10917926" y="4631021"/>
            <a:ext cx="670360" cy="582230"/>
            <a:chOff x="3570341" y="151116"/>
            <a:chExt cx="670360" cy="582230"/>
          </a:xfrm>
        </p:grpSpPr>
        <p:cxnSp>
          <p:nvCxnSpPr>
            <p:cNvPr id="182" name="Прямая соединительная линия 18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3" name="Равнобедренный треугольник 182"/>
            <p:cNvSpPr/>
            <p:nvPr/>
          </p:nvSpPr>
          <p:spPr>
            <a:xfrm>
              <a:off x="3870365" y="5321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3570341" y="517902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9155343" y="5589200"/>
            <a:ext cx="670360" cy="634598"/>
            <a:chOff x="3594167" y="151116"/>
            <a:chExt cx="670360" cy="634598"/>
          </a:xfrm>
        </p:grpSpPr>
        <p:cxnSp>
          <p:nvCxnSpPr>
            <p:cNvPr id="187" name="Прямая соединительная линия 18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Равнобедренный треугольник 18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75%</a:t>
              </a:r>
              <a:endParaRPr lang="ru-RU" sz="800" b="1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01.10.2023</a:t>
              </a:r>
              <a:endParaRPr lang="ru-RU" sz="800" b="1" dirty="0"/>
            </a:p>
          </p:txBody>
        </p:sp>
      </p:grpSp>
      <p:grpSp>
        <p:nvGrpSpPr>
          <p:cNvPr id="191" name="Группа 190"/>
          <p:cNvGrpSpPr/>
          <p:nvPr/>
        </p:nvGrpSpPr>
        <p:grpSpPr>
          <a:xfrm>
            <a:off x="7392774" y="5595523"/>
            <a:ext cx="670360" cy="634598"/>
            <a:chOff x="3594167" y="151116"/>
            <a:chExt cx="670360" cy="634598"/>
          </a:xfrm>
        </p:grpSpPr>
        <p:cxnSp>
          <p:nvCxnSpPr>
            <p:cNvPr id="192" name="Прямая соединительная линия 19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3" name="Равнобедренный треугольник 19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50%</a:t>
              </a:r>
              <a:endParaRPr lang="ru-RU" sz="800" b="1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10958619" y="5106497"/>
            <a:ext cx="670360" cy="597287"/>
            <a:chOff x="3594115" y="151116"/>
            <a:chExt cx="670360" cy="597287"/>
          </a:xfrm>
        </p:grpSpPr>
        <p:cxnSp>
          <p:nvCxnSpPr>
            <p:cNvPr id="197" name="Прямая соединительная линия 196"/>
            <p:cNvCxnSpPr/>
            <p:nvPr/>
          </p:nvCxnSpPr>
          <p:spPr>
            <a:xfrm flipH="1">
              <a:off x="3901902" y="317311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8" name="Равнобедренный треугольник 197"/>
            <p:cNvSpPr/>
            <p:nvPr/>
          </p:nvSpPr>
          <p:spPr>
            <a:xfrm>
              <a:off x="3867190" y="541698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3594115" y="532959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01.09.2023</a:t>
              </a:r>
              <a:endParaRPr lang="ru-RU" sz="800" b="1" dirty="0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2</a:t>
            </a:fld>
            <a:endParaRPr lang="ru-RU"/>
          </a:p>
        </p:txBody>
      </p:sp>
      <p:sp>
        <p:nvSpPr>
          <p:cNvPr id="132" name="TextBox 131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Овал 130"/>
          <p:cNvSpPr/>
          <p:nvPr/>
        </p:nvSpPr>
        <p:spPr>
          <a:xfrm>
            <a:off x="438354" y="1768270"/>
            <a:ext cx="510124" cy="25018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410257" y="4240193"/>
            <a:ext cx="510124" cy="25018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417406" y="3713188"/>
            <a:ext cx="510124" cy="24010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904" y="879635"/>
            <a:ext cx="7616004" cy="5796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2343674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48909" y="660518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3" name="TextBox 12"/>
          <p:cNvSpPr txBox="1"/>
          <p:nvPr/>
        </p:nvSpPr>
        <p:spPr>
          <a:xfrm>
            <a:off x="8401051" y="347361"/>
            <a:ext cx="3596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 карты риска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3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20590" y="4632159"/>
            <a:ext cx="958389" cy="201418"/>
          </a:xfrm>
          <a:prstGeom prst="rect">
            <a:avLst/>
          </a:prstGeom>
          <a:solidFill>
            <a:srgbClr val="92D050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Столбец № 6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298731" y="5128044"/>
            <a:ext cx="958389" cy="193926"/>
          </a:xfrm>
          <a:prstGeom prst="rect">
            <a:avLst/>
          </a:prstGeom>
          <a:solidFill>
            <a:schemeClr val="accent4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Столбец № 7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98731" y="5590032"/>
            <a:ext cx="958389" cy="194902"/>
          </a:xfrm>
          <a:prstGeom prst="rect">
            <a:avLst/>
          </a:prstGeom>
          <a:solidFill>
            <a:srgbClr val="FF5050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Столбец № 8</a:t>
            </a:r>
          </a:p>
        </p:txBody>
      </p:sp>
      <p:cxnSp>
        <p:nvCxnSpPr>
          <p:cNvPr id="6" name="Прямая со стрелкой 5"/>
          <p:cNvCxnSpPr>
            <a:stCxn id="15" idx="3"/>
          </p:cNvCxnSpPr>
          <p:nvPr/>
        </p:nvCxnSpPr>
        <p:spPr>
          <a:xfrm flipV="1">
            <a:off x="2278979" y="4731977"/>
            <a:ext cx="370877" cy="8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2278979" y="5225007"/>
            <a:ext cx="370877" cy="8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278979" y="5684552"/>
            <a:ext cx="370877" cy="8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8894017" y="4707469"/>
            <a:ext cx="381000" cy="33688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181818" y="5120552"/>
            <a:ext cx="381000" cy="33688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4320162" y="5557056"/>
            <a:ext cx="381000" cy="33688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7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96" y="1016944"/>
            <a:ext cx="9516808" cy="5700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401051" y="347361"/>
            <a:ext cx="3596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 карты риска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2343674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48909" y="660518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4</a:t>
            </a:fld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8294423" y="1725177"/>
            <a:ext cx="166367" cy="15235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405668" y="1730422"/>
            <a:ext cx="166367" cy="15235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576652" y="1716711"/>
            <a:ext cx="166367" cy="15235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209451" y="4859599"/>
            <a:ext cx="558800" cy="177800"/>
          </a:xfrm>
          <a:prstGeom prst="rect">
            <a:avLst/>
          </a:prstGeom>
          <a:noFill/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0277475" y="5020733"/>
            <a:ext cx="261108" cy="21978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277475" y="5244265"/>
            <a:ext cx="261108" cy="19450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657600" y="3429000"/>
            <a:ext cx="5842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693833" y="3429000"/>
            <a:ext cx="5842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572035" y="5661660"/>
            <a:ext cx="5842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986249" y="5788660"/>
            <a:ext cx="5842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8819449" y="3076574"/>
            <a:ext cx="711200" cy="111126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9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5508" y="903423"/>
            <a:ext cx="7941882" cy="5670814"/>
          </a:xfrm>
          <a:prstGeom prst="rect">
            <a:avLst/>
          </a:prstGeom>
          <a:solidFill>
            <a:srgbClr val="F7F5F3"/>
          </a:solidFill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ru-RU" sz="2400">
              <a:solidFill>
                <a:srgbClr val="FFFFFF"/>
              </a:solidFill>
            </a:endParaRPr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>
            <a:off x="6036449" y="903423"/>
            <a:ext cx="0" cy="567081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>
            <a:outerShdw blurRad="101600" dist="25400" algn="l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49452" y="3749081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6637158" y="3749081"/>
            <a:ext cx="564360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8"/>
          <p:cNvGrpSpPr/>
          <p:nvPr/>
        </p:nvGrpSpPr>
        <p:grpSpPr>
          <a:xfrm>
            <a:off x="2077772" y="1252181"/>
            <a:ext cx="7929618" cy="4857784"/>
            <a:chOff x="571472" y="1000108"/>
            <a:chExt cx="7929618" cy="485778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571472" y="100010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10800000">
              <a:off x="571472" y="128586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10800000">
              <a:off x="571472" y="157161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0800000">
              <a:off x="571472" y="185736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10800000">
              <a:off x="571472" y="242886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71472" y="214311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10800000">
              <a:off x="571472" y="271462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571472" y="300037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10800000">
              <a:off x="571472" y="357187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571472" y="328612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10800000">
              <a:off x="571472" y="385762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0800000">
              <a:off x="571472" y="414338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10800000">
              <a:off x="571472" y="442913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10800000">
              <a:off x="571472" y="5286388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10800000">
              <a:off x="571472" y="5000636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10800000">
              <a:off x="571472" y="4714884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>
              <a:off x="571472" y="5572140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rot="10800000">
              <a:off x="571472" y="5857892"/>
              <a:ext cx="7929618" cy="0"/>
            </a:xfrm>
            <a:prstGeom prst="line">
              <a:avLst/>
            </a:prstGeom>
            <a:ln w="127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766D00A-B9F6-85F5-98C8-D0BE450C4A16}"/>
              </a:ext>
            </a:extLst>
          </p:cNvPr>
          <p:cNvSpPr txBox="1"/>
          <p:nvPr/>
        </p:nvSpPr>
        <p:spPr>
          <a:xfrm>
            <a:off x="2277349" y="1315137"/>
            <a:ext cx="714786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 err="1" smtClean="0">
                <a:solidFill>
                  <a:srgbClr val="374C81"/>
                </a:solidFill>
              </a:rPr>
              <a:t>Незаконтрактованный</a:t>
            </a:r>
            <a:r>
              <a:rPr lang="ru-RU" sz="1200" b="1" i="1" dirty="0" smtClean="0">
                <a:solidFill>
                  <a:srgbClr val="374C81"/>
                </a:solidFill>
              </a:rPr>
              <a:t> </a:t>
            </a:r>
            <a:r>
              <a:rPr lang="ru-RU" sz="1200" b="1" i="1" dirty="0">
                <a:solidFill>
                  <a:srgbClr val="374C81"/>
                </a:solidFill>
              </a:rPr>
              <a:t>остаток ЛБО текущего </a:t>
            </a:r>
            <a:r>
              <a:rPr lang="ru-RU" sz="1200" b="1" i="1" dirty="0" smtClean="0">
                <a:solidFill>
                  <a:srgbClr val="374C81"/>
                </a:solidFill>
              </a:rPr>
              <a:t>года =</a:t>
            </a:r>
            <a:br>
              <a:rPr lang="ru-RU" sz="1200" b="1" i="1" dirty="0" smtClean="0">
                <a:solidFill>
                  <a:srgbClr val="374C81"/>
                </a:solidFill>
              </a:rPr>
            </a:br>
            <a:r>
              <a:rPr lang="ru-RU" sz="1200" dirty="0" smtClean="0">
                <a:solidFill>
                  <a:srgbClr val="374C81"/>
                </a:solidFill>
              </a:rPr>
              <a:t>ЛБО </a:t>
            </a:r>
            <a:r>
              <a:rPr lang="ru-RU" sz="1200" dirty="0">
                <a:solidFill>
                  <a:srgbClr val="374C81"/>
                </a:solidFill>
              </a:rPr>
              <a:t>текущего года - БО в рамках ЛБО текущего </a:t>
            </a:r>
            <a:r>
              <a:rPr lang="ru-RU" sz="1200" dirty="0" smtClean="0">
                <a:solidFill>
                  <a:srgbClr val="374C81"/>
                </a:solidFill>
              </a:rPr>
              <a:t>года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>
                <a:solidFill>
                  <a:srgbClr val="374C81"/>
                </a:solidFill>
              </a:rPr>
              <a:t>Расчетный остаток текущих ЛБО к отзыву после </a:t>
            </a:r>
            <a:r>
              <a:rPr lang="ru-RU" sz="1200" b="1" i="1" dirty="0" smtClean="0">
                <a:solidFill>
                  <a:srgbClr val="374C81"/>
                </a:solidFill>
              </a:rPr>
              <a:t>01.07.2023</a:t>
            </a:r>
            <a:r>
              <a:rPr lang="ru-RU" sz="1200" dirty="0" smtClean="0">
                <a:solidFill>
                  <a:srgbClr val="374C81"/>
                </a:solidFill>
              </a:rPr>
              <a:t> </a:t>
            </a:r>
            <a:r>
              <a:rPr lang="ru-RU" sz="1200" b="1" dirty="0" smtClean="0">
                <a:solidFill>
                  <a:srgbClr val="374C81"/>
                </a:solidFill>
              </a:rPr>
              <a:t>=</a:t>
            </a:r>
            <a:r>
              <a:rPr lang="ru-RU" sz="1200" dirty="0" smtClean="0">
                <a:solidFill>
                  <a:srgbClr val="374C81"/>
                </a:solidFill>
              </a:rPr>
              <a:t> </a:t>
            </a:r>
            <a:br>
              <a:rPr lang="ru-RU" sz="1200" dirty="0" smtClean="0">
                <a:solidFill>
                  <a:srgbClr val="374C81"/>
                </a:solidFill>
              </a:rPr>
            </a:br>
            <a:r>
              <a:rPr lang="ru-RU" sz="1200" dirty="0" err="1">
                <a:solidFill>
                  <a:srgbClr val="374C81"/>
                </a:solidFill>
              </a:rPr>
              <a:t>Незаконтрактованный</a:t>
            </a:r>
            <a:r>
              <a:rPr lang="ru-RU" sz="1200" dirty="0">
                <a:solidFill>
                  <a:srgbClr val="374C81"/>
                </a:solidFill>
              </a:rPr>
              <a:t> остаток ЛБО текущего года </a:t>
            </a:r>
            <a:r>
              <a:rPr lang="ru-RU" sz="1200" dirty="0" smtClean="0">
                <a:solidFill>
                  <a:srgbClr val="374C81"/>
                </a:solidFill>
              </a:rPr>
              <a:t>за вычетом сумм по КБК из </a:t>
            </a:r>
            <a:r>
              <a:rPr lang="ru-RU" sz="1200" u="sng" dirty="0" smtClean="0">
                <a:solidFill>
                  <a:srgbClr val="374C81"/>
                </a:solidFill>
              </a:rPr>
              <a:t>письма Минфина России от 01.04.2023 № 02-11-09/28913 </a:t>
            </a:r>
            <a:r>
              <a:rPr lang="ru-RU" sz="1200" dirty="0" smtClean="0">
                <a:solidFill>
                  <a:srgbClr val="374C81"/>
                </a:solidFill>
              </a:rPr>
              <a:t>и вычета </a:t>
            </a:r>
            <a:r>
              <a:rPr lang="ru-RU" sz="1200" u="sng" dirty="0" smtClean="0">
                <a:solidFill>
                  <a:srgbClr val="374C81"/>
                </a:solidFill>
              </a:rPr>
              <a:t>10%</a:t>
            </a:r>
            <a:r>
              <a:rPr lang="ru-RU" sz="1200" dirty="0" smtClean="0">
                <a:solidFill>
                  <a:srgbClr val="374C81"/>
                </a:solidFill>
              </a:rPr>
              <a:t> от общей суммы отзываемого остатка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>
                <a:solidFill>
                  <a:srgbClr val="374C81"/>
                </a:solidFill>
              </a:rPr>
              <a:t>Неиспользованный остаток дополнительных </a:t>
            </a:r>
            <a:r>
              <a:rPr lang="ru-RU" sz="1200" b="1" i="1" dirty="0" smtClean="0">
                <a:solidFill>
                  <a:srgbClr val="374C81"/>
                </a:solidFill>
              </a:rPr>
              <a:t>ЛБО</a:t>
            </a:r>
            <a:r>
              <a:rPr lang="ru-RU" sz="1200" dirty="0" smtClean="0">
                <a:solidFill>
                  <a:srgbClr val="374C81"/>
                </a:solidFill>
              </a:rPr>
              <a:t> </a:t>
            </a:r>
            <a:r>
              <a:rPr lang="ru-RU" sz="1200" b="1" dirty="0" smtClean="0">
                <a:solidFill>
                  <a:srgbClr val="374C81"/>
                </a:solidFill>
              </a:rPr>
              <a:t>=</a:t>
            </a:r>
            <a:r>
              <a:rPr lang="ru-RU" sz="1200" dirty="0" smtClean="0">
                <a:solidFill>
                  <a:srgbClr val="374C81"/>
                </a:solidFill>
              </a:rPr>
              <a:t> </a:t>
            </a:r>
            <a:br>
              <a:rPr lang="ru-RU" sz="1200" dirty="0" smtClean="0">
                <a:solidFill>
                  <a:srgbClr val="374C81"/>
                </a:solidFill>
              </a:rPr>
            </a:br>
            <a:r>
              <a:rPr lang="ru-RU" sz="1200" dirty="0" smtClean="0">
                <a:solidFill>
                  <a:srgbClr val="374C81"/>
                </a:solidFill>
              </a:rPr>
              <a:t>Дополнительные ЛБО </a:t>
            </a:r>
            <a:r>
              <a:rPr lang="ru-RU" sz="1200" dirty="0">
                <a:solidFill>
                  <a:srgbClr val="374C81"/>
                </a:solidFill>
              </a:rPr>
              <a:t>- КР в рамках </a:t>
            </a:r>
            <a:r>
              <a:rPr lang="ru-RU" sz="1200" dirty="0" smtClean="0">
                <a:solidFill>
                  <a:srgbClr val="374C81"/>
                </a:solidFill>
              </a:rPr>
              <a:t>дополнительных </a:t>
            </a:r>
            <a:r>
              <a:rPr lang="ru-RU" sz="1200" dirty="0">
                <a:solidFill>
                  <a:srgbClr val="374C81"/>
                </a:solidFill>
              </a:rPr>
              <a:t>ЛБО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>
                <a:solidFill>
                  <a:srgbClr val="374C81"/>
                </a:solidFill>
              </a:rPr>
              <a:t>Расчетный остаток дополнительных ЛБО к отзыву после </a:t>
            </a:r>
            <a:r>
              <a:rPr lang="ru-RU" sz="1200" b="1" i="1" dirty="0" smtClean="0">
                <a:solidFill>
                  <a:srgbClr val="374C81"/>
                </a:solidFill>
              </a:rPr>
              <a:t>01.06.2023 = </a:t>
            </a:r>
            <a:r>
              <a:rPr lang="ru-RU" sz="1200" dirty="0">
                <a:solidFill>
                  <a:srgbClr val="374C81"/>
                </a:solidFill>
              </a:rPr>
              <a:t>Неиспользованный остаток дополнительных ЛБО </a:t>
            </a:r>
            <a:r>
              <a:rPr lang="ru-RU" sz="800" dirty="0" smtClean="0">
                <a:solidFill>
                  <a:srgbClr val="374C81"/>
                </a:solidFill>
              </a:rPr>
              <a:t>(в случае если Информация о ГК не предоставлена)</a:t>
            </a:r>
            <a:endParaRPr lang="ru-RU" sz="1200" dirty="0" smtClean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 smtClean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 smtClean="0">
                <a:solidFill>
                  <a:srgbClr val="374C81"/>
                </a:solidFill>
              </a:rPr>
              <a:t>Государственные </a:t>
            </a:r>
            <a:r>
              <a:rPr lang="ru-RU" sz="1200" b="1" i="1" dirty="0">
                <a:solidFill>
                  <a:srgbClr val="374C81"/>
                </a:solidFill>
              </a:rPr>
              <a:t>контракты заключены, </a:t>
            </a:r>
            <a:r>
              <a:rPr lang="ru-RU" sz="1200" b="1" i="1" dirty="0" smtClean="0">
                <a:solidFill>
                  <a:srgbClr val="374C81"/>
                </a:solidFill>
              </a:rPr>
              <a:t>% = </a:t>
            </a:r>
            <a:br>
              <a:rPr lang="ru-RU" sz="1200" b="1" i="1" dirty="0" smtClean="0">
                <a:solidFill>
                  <a:srgbClr val="374C81"/>
                </a:solidFill>
              </a:rPr>
            </a:br>
            <a:r>
              <a:rPr lang="ru-RU" sz="1200" dirty="0" smtClean="0">
                <a:solidFill>
                  <a:srgbClr val="374C81"/>
                </a:solidFill>
              </a:rPr>
              <a:t>Принятые БО / ЛБО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>
                <a:solidFill>
                  <a:srgbClr val="374C81"/>
                </a:solidFill>
              </a:rPr>
              <a:t>Оплата </a:t>
            </a:r>
            <a:r>
              <a:rPr lang="ru-RU" sz="1200" b="1" i="1" dirty="0" err="1">
                <a:solidFill>
                  <a:srgbClr val="374C81"/>
                </a:solidFill>
              </a:rPr>
              <a:t>госконтрактов</a:t>
            </a:r>
            <a:r>
              <a:rPr lang="ru-RU" sz="1200" b="1" i="1" dirty="0">
                <a:solidFill>
                  <a:srgbClr val="374C81"/>
                </a:solidFill>
              </a:rPr>
              <a:t> за счет ЛБО текущего года, </a:t>
            </a:r>
            <a:r>
              <a:rPr lang="ru-RU" sz="1200" b="1" i="1" dirty="0" smtClean="0">
                <a:solidFill>
                  <a:srgbClr val="374C81"/>
                </a:solidFill>
              </a:rPr>
              <a:t>% =</a:t>
            </a:r>
            <a:br>
              <a:rPr lang="ru-RU" sz="1200" b="1" i="1" dirty="0" smtClean="0">
                <a:solidFill>
                  <a:srgbClr val="374C81"/>
                </a:solidFill>
              </a:rPr>
            </a:br>
            <a:r>
              <a:rPr lang="ru-RU" sz="1200" dirty="0" smtClean="0">
                <a:solidFill>
                  <a:srgbClr val="374C81"/>
                </a:solidFill>
              </a:rPr>
              <a:t>КР в рамках текущих ЛБО / ЛБО текущего года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>
                <a:solidFill>
                  <a:srgbClr val="374C81"/>
                </a:solidFill>
              </a:rPr>
              <a:t>Оплата </a:t>
            </a:r>
            <a:r>
              <a:rPr lang="ru-RU" sz="1200" b="1" i="1" dirty="0" err="1">
                <a:solidFill>
                  <a:srgbClr val="374C81"/>
                </a:solidFill>
              </a:rPr>
              <a:t>госконтрактов</a:t>
            </a:r>
            <a:r>
              <a:rPr lang="ru-RU" sz="1200" b="1" i="1" dirty="0">
                <a:solidFill>
                  <a:srgbClr val="374C81"/>
                </a:solidFill>
              </a:rPr>
              <a:t> за счет дополнительных ЛБО, </a:t>
            </a:r>
            <a:r>
              <a:rPr lang="ru-RU" sz="1200" b="1" i="1" dirty="0" smtClean="0">
                <a:solidFill>
                  <a:srgbClr val="374C81"/>
                </a:solidFill>
              </a:rPr>
              <a:t>% =</a:t>
            </a:r>
            <a:br>
              <a:rPr lang="ru-RU" sz="1200" b="1" i="1" dirty="0" smtClean="0">
                <a:solidFill>
                  <a:srgbClr val="374C81"/>
                </a:solidFill>
              </a:rPr>
            </a:br>
            <a:r>
              <a:rPr lang="ru-RU" sz="1200" dirty="0" smtClean="0">
                <a:solidFill>
                  <a:srgbClr val="374C81"/>
                </a:solidFill>
              </a:rPr>
              <a:t>КР в рамках дополнительных ЛБО / дополнительные ЛБО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 smtClean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 smtClean="0">
                <a:solidFill>
                  <a:srgbClr val="374C81"/>
                </a:solidFill>
              </a:rPr>
              <a:t>Кассовое </a:t>
            </a:r>
            <a:r>
              <a:rPr lang="ru-RU" sz="1200" b="1" i="1" dirty="0">
                <a:solidFill>
                  <a:srgbClr val="374C81"/>
                </a:solidFill>
              </a:rPr>
              <a:t>исполнение всего, </a:t>
            </a:r>
            <a:r>
              <a:rPr lang="ru-RU" sz="1200" b="1" i="1" dirty="0" smtClean="0">
                <a:solidFill>
                  <a:srgbClr val="374C81"/>
                </a:solidFill>
              </a:rPr>
              <a:t>%</a:t>
            </a:r>
            <a:r>
              <a:rPr lang="ru-RU" sz="1200" dirty="0" smtClean="0">
                <a:solidFill>
                  <a:srgbClr val="374C81"/>
                </a:solidFill>
              </a:rPr>
              <a:t> = КР / ЛБО</a:t>
            </a:r>
          </a:p>
          <a:p>
            <a:pPr marL="342900" indent="-342900" defTabSz="1218987">
              <a:buFont typeface="+mj-lt"/>
              <a:buAutoNum type="arabicPeriod" startAt="2"/>
            </a:pPr>
            <a:endParaRPr lang="ru-RU" sz="1200" dirty="0" smtClean="0">
              <a:solidFill>
                <a:srgbClr val="374C81"/>
              </a:solidFill>
            </a:endParaRPr>
          </a:p>
          <a:p>
            <a:pPr marL="342900" indent="-342900" defTabSz="1218987">
              <a:buFont typeface="+mj-lt"/>
              <a:buAutoNum type="arabicPeriod" startAt="2"/>
            </a:pPr>
            <a:r>
              <a:rPr lang="ru-RU" sz="1200" b="1" i="1" dirty="0" smtClean="0">
                <a:solidFill>
                  <a:srgbClr val="374C81"/>
                </a:solidFill>
              </a:rPr>
              <a:t>Остаток </a:t>
            </a:r>
            <a:r>
              <a:rPr lang="ru-RU" sz="1200" b="1" i="1" dirty="0">
                <a:solidFill>
                  <a:srgbClr val="374C81"/>
                </a:solidFill>
              </a:rPr>
              <a:t>неиспользованных </a:t>
            </a:r>
            <a:r>
              <a:rPr lang="ru-RU" sz="1200" b="1" i="1" dirty="0" smtClean="0">
                <a:solidFill>
                  <a:srgbClr val="374C81"/>
                </a:solidFill>
              </a:rPr>
              <a:t>ЛБО</a:t>
            </a:r>
            <a:r>
              <a:rPr lang="ru-RU" sz="1200" dirty="0" smtClean="0">
                <a:solidFill>
                  <a:srgbClr val="374C81"/>
                </a:solidFill>
              </a:rPr>
              <a:t> = ЛБО - КР</a:t>
            </a:r>
            <a:endParaRPr lang="ru-RU" sz="1200" dirty="0">
              <a:solidFill>
                <a:srgbClr val="374C81"/>
              </a:solidFill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5" y="71064"/>
            <a:ext cx="556230" cy="73992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077772" y="90610"/>
            <a:ext cx="1437832" cy="768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ru-RU" sz="1099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099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099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99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8232" y="76495"/>
            <a:ext cx="607026" cy="759638"/>
          </a:xfrm>
          <a:prstGeom prst="rect">
            <a:avLst/>
          </a:prstGeom>
        </p:spPr>
      </p:pic>
      <p:sp>
        <p:nvSpPr>
          <p:cNvPr id="42" name="object 9"/>
          <p:cNvSpPr/>
          <p:nvPr/>
        </p:nvSpPr>
        <p:spPr>
          <a:xfrm>
            <a:off x="9552308" y="441025"/>
            <a:ext cx="2619884" cy="5813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8987"/>
            <a:endParaRPr sz="3801" dirty="0">
              <a:solidFill>
                <a:prstClr val="black"/>
              </a:solidFill>
            </a:endParaRPr>
          </a:p>
        </p:txBody>
      </p:sp>
      <p:sp>
        <p:nvSpPr>
          <p:cNvPr id="43" name="object 2"/>
          <p:cNvSpPr/>
          <p:nvPr/>
        </p:nvSpPr>
        <p:spPr>
          <a:xfrm flipV="1">
            <a:off x="7553" y="532294"/>
            <a:ext cx="12176901" cy="37416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218987"/>
            <a:endParaRPr sz="3801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5441" y="396940"/>
            <a:ext cx="6300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Формулы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расчета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контрольных показателей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04871" y="894983"/>
            <a:ext cx="1261953" cy="3571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rgbClr val="C00000"/>
                </a:solidFill>
              </a:rPr>
              <a:t>Номер столбца в таблице</a:t>
            </a:r>
            <a:endParaRPr lang="ru-RU" sz="900" b="1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58817" y="5845036"/>
            <a:ext cx="260014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1218987"/>
            <a:r>
              <a:rPr lang="ru-RU" sz="900" b="1" i="1" dirty="0" smtClean="0">
                <a:solidFill>
                  <a:srgbClr val="374C81"/>
                </a:solidFill>
              </a:rPr>
              <a:t>Сокращения:</a:t>
            </a:r>
          </a:p>
          <a:p>
            <a:pPr defTabSz="1218987"/>
            <a:r>
              <a:rPr lang="ru-RU" sz="900" b="1" i="1" dirty="0" smtClean="0">
                <a:solidFill>
                  <a:srgbClr val="374C81"/>
                </a:solidFill>
              </a:rPr>
              <a:t>ЛБО – Лимиты бюджетных обязательств</a:t>
            </a:r>
          </a:p>
          <a:p>
            <a:pPr defTabSz="1218987"/>
            <a:r>
              <a:rPr lang="ru-RU" sz="900" b="1" i="1" dirty="0" smtClean="0">
                <a:solidFill>
                  <a:srgbClr val="374C81"/>
                </a:solidFill>
              </a:rPr>
              <a:t>БО – Бюджетные обязательства</a:t>
            </a:r>
          </a:p>
          <a:p>
            <a:pPr defTabSz="1218987"/>
            <a:r>
              <a:rPr lang="ru-RU" sz="900" b="1" i="1" dirty="0" smtClean="0">
                <a:solidFill>
                  <a:srgbClr val="374C81"/>
                </a:solidFill>
              </a:rPr>
              <a:t>КР – Кассовый расход</a:t>
            </a:r>
            <a:endParaRPr lang="ru-RU" sz="900" b="1" i="1" dirty="0">
              <a:solidFill>
                <a:srgbClr val="374C8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2918" y="3823948"/>
            <a:ext cx="7934472" cy="171451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07" y="1155600"/>
            <a:ext cx="1084058" cy="1239587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41132" y="5592850"/>
            <a:ext cx="1034230" cy="1034230"/>
          </a:xfrm>
          <a:prstGeom prst="rect">
            <a:avLst/>
          </a:prstGeom>
        </p:spPr>
      </p:pic>
      <p:sp>
        <p:nvSpPr>
          <p:cNvPr id="50" name="Номер слайда 4"/>
          <p:cNvSpPr txBox="1">
            <a:spLocks/>
          </p:cNvSpPr>
          <p:nvPr/>
        </p:nvSpPr>
        <p:spPr>
          <a:xfrm>
            <a:off x="9392240" y="63477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5</a:t>
            </a:r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30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641599" y="2819766"/>
            <a:ext cx="6542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 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TextBox 8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1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Книги в формате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13_TF02787940_TF02787940.potx" id="{BDCEC835-C025-45C0-8AD5-9D778732CF6A}" vid="{4E9A813A-BC9F-4772-8185-0F17D630CF68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39504</TotalTime>
  <Words>388</Words>
  <Application>Microsoft Office PowerPoint</Application>
  <PresentationFormat>Широкоэкранный</PresentationFormat>
  <Paragraphs>114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Helvetica Neue Light</vt:lpstr>
      <vt:lpstr>Segoe UI Light</vt:lpstr>
      <vt:lpstr>Tahoma</vt:lpstr>
      <vt:lpstr>Тема Office</vt:lpstr>
      <vt:lpstr>Книги в формате 16 x 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Кеворкова Марина Эрнестовна</dc:creator>
  <cp:lastModifiedBy>Кеворкова Марина Эрнестовна</cp:lastModifiedBy>
  <cp:revision>419</cp:revision>
  <cp:lastPrinted>2023-05-25T15:08:47Z</cp:lastPrinted>
  <dcterms:created xsi:type="dcterms:W3CDTF">2022-06-29T07:53:40Z</dcterms:created>
  <dcterms:modified xsi:type="dcterms:W3CDTF">2023-05-29T12:35:08Z</dcterms:modified>
</cp:coreProperties>
</file>