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3" r:id="rId1"/>
  </p:sldMasterIdLst>
  <p:notesMasterIdLst>
    <p:notesMasterId r:id="rId13"/>
  </p:notesMasterIdLst>
  <p:handoutMasterIdLst>
    <p:handoutMasterId r:id="rId14"/>
  </p:handoutMasterIdLst>
  <p:sldIdLst>
    <p:sldId id="273" r:id="rId2"/>
    <p:sldId id="302" r:id="rId3"/>
    <p:sldId id="295" r:id="rId4"/>
    <p:sldId id="282" r:id="rId5"/>
    <p:sldId id="297" r:id="rId6"/>
    <p:sldId id="303" r:id="rId7"/>
    <p:sldId id="306" r:id="rId8"/>
    <p:sldId id="307" r:id="rId9"/>
    <p:sldId id="283" r:id="rId10"/>
    <p:sldId id="305" r:id="rId11"/>
    <p:sldId id="290" r:id="rId12"/>
  </p:sldIdLst>
  <p:sldSz cx="12192000" cy="6858000"/>
  <p:notesSz cx="9926638" cy="6797675"/>
  <p:defaultTextStyle>
    <a:defPPr>
      <a:defRPr lang="ru-RU"/>
    </a:defPPr>
    <a:lvl1pPr marL="0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1pPr>
    <a:lvl2pPr marL="850301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2pPr>
    <a:lvl3pPr marL="1700601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3pPr>
    <a:lvl4pPr marL="2550902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4pPr>
    <a:lvl5pPr marL="3401202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5pPr>
    <a:lvl6pPr marL="4251503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6pPr>
    <a:lvl7pPr marL="5101803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7pPr>
    <a:lvl8pPr marL="5952104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8pPr>
    <a:lvl9pPr marL="6802404" algn="l" defTabSz="1700601" rtl="0" eaLnBrk="1" latinLnBrk="0" hangingPunct="1">
      <a:defRPr sz="334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оротынцева Оксана Викторовна" initials="ВОВ" lastIdx="0" clrIdx="0">
    <p:extLst>
      <p:ext uri="{19B8F6BF-5375-455C-9EA6-DF929625EA0E}">
        <p15:presenceInfo xmlns:p15="http://schemas.microsoft.com/office/powerpoint/2012/main" userId="S-1-5-21-1908438591-1278307452-1436800534-28320" providerId="AD"/>
      </p:ext>
    </p:extLst>
  </p:cmAuthor>
  <p:cmAuthor id="2" name="Белкин Максим Викторович" initials="БМВ" lastIdx="1" clrIdx="1">
    <p:extLst>
      <p:ext uri="{19B8F6BF-5375-455C-9EA6-DF929625EA0E}">
        <p15:presenceInfo xmlns:p15="http://schemas.microsoft.com/office/powerpoint/2012/main" userId="S-1-5-21-1908438591-1278307452-1436800534-251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1D6"/>
    <a:srgbClr val="90B1D5"/>
    <a:srgbClr val="A9C1DC"/>
    <a:srgbClr val="99CCFF"/>
    <a:srgbClr val="11437F"/>
    <a:srgbClr val="FF6600"/>
    <a:srgbClr val="FF9900"/>
    <a:srgbClr val="4978B1"/>
    <a:srgbClr val="E6E6E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6433" autoAdjust="0"/>
  </p:normalViewPr>
  <p:slideViewPr>
    <p:cSldViewPr>
      <p:cViewPr>
        <p:scale>
          <a:sx n="100" d="100"/>
          <a:sy n="100" d="100"/>
        </p:scale>
        <p:origin x="876" y="72"/>
      </p:cViewPr>
      <p:guideLst>
        <p:guide orient="horz" pos="6087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32" d="100"/>
          <a:sy n="232" d="100"/>
        </p:scale>
        <p:origin x="79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CEBBC-455D-4D08-A52A-4733D8792E42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F8DB41-08E9-4D84-8A23-5546E145F882}">
      <dgm:prSet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Постановление Правительства РФ от 09.12.2017 № 1496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«О мерах по обеспечению исполнения федерального бюджета« (вместе с «Положением о мерах по обеспечению исполнения федерального бюджета»)</a:t>
          </a:r>
        </a:p>
      </dgm:t>
    </dgm:pt>
    <dgm:pt modelId="{B3AA9BE1-C9BD-48FD-A8F3-2A79EEFF8531}" type="parTrans" cxnId="{CE52F4AF-4572-456B-AAD8-488622F93CCC}">
      <dgm:prSet/>
      <dgm:spPr/>
      <dgm:t>
        <a:bodyPr/>
        <a:lstStyle/>
        <a:p>
          <a:endParaRPr lang="ru-RU"/>
        </a:p>
      </dgm:t>
    </dgm:pt>
    <dgm:pt modelId="{1A625D21-D59E-4720-84C5-AFCFACB9F5F5}" type="sibTrans" cxnId="{CE52F4AF-4572-456B-AAD8-488622F93CCC}">
      <dgm:prSet/>
      <dgm:spPr/>
      <dgm:t>
        <a:bodyPr/>
        <a:lstStyle/>
        <a:p>
          <a:endParaRPr lang="ru-RU"/>
        </a:p>
      </dgm:t>
    </dgm:pt>
    <dgm:pt modelId="{80A29D67-F889-4879-A8B7-B594A67DF5B9}">
      <dgm:prSet custT="1"/>
      <dgm:spPr/>
      <dgm:t>
        <a:bodyPr/>
        <a:lstStyle/>
        <a:p>
          <a:pPr algn="l"/>
          <a:r>
            <a:rPr lang="ru-RU" sz="1400" b="1" dirty="0" smtClean="0"/>
            <a:t>Постановление Правительства РФ от 28.02.2023 № 321</a:t>
          </a:r>
          <a:r>
            <a:rPr lang="en-US" sz="1400" b="1" dirty="0" smtClean="0"/>
            <a:t> </a:t>
          </a:r>
          <a:r>
            <a:rPr lang="ru-RU" sz="1400" b="1" dirty="0" smtClean="0"/>
            <a:t/>
          </a:r>
          <a:br>
            <a:rPr lang="ru-RU" sz="1400" b="1" dirty="0" smtClean="0"/>
          </a:br>
          <a:r>
            <a:rPr lang="ru-RU" sz="1400" b="1" dirty="0" smtClean="0"/>
            <a:t>«О приостановлении действия отдельных положений Положения о мерах по обеспечению исполнения федерального бюджета и внесении изменений в постановление Правительства Российской Федерации от 30 декабря 2022 г. N 2549»</a:t>
          </a:r>
          <a:endParaRPr lang="ru-RU" sz="1400" b="1" dirty="0"/>
        </a:p>
      </dgm:t>
    </dgm:pt>
    <dgm:pt modelId="{D10D29E6-5B19-4D2B-A41E-D7D67829FC85}" type="parTrans" cxnId="{594598B8-E186-43A3-B958-09F3037418FA}">
      <dgm:prSet/>
      <dgm:spPr/>
      <dgm:t>
        <a:bodyPr/>
        <a:lstStyle/>
        <a:p>
          <a:endParaRPr lang="ru-RU"/>
        </a:p>
      </dgm:t>
    </dgm:pt>
    <dgm:pt modelId="{70BE1775-5925-4CC2-9900-7252A4C5A71E}" type="sibTrans" cxnId="{594598B8-E186-43A3-B958-09F3037418FA}">
      <dgm:prSet/>
      <dgm:spPr/>
      <dgm:t>
        <a:bodyPr/>
        <a:lstStyle/>
        <a:p>
          <a:endParaRPr lang="ru-RU"/>
        </a:p>
      </dgm:t>
    </dgm:pt>
    <dgm:pt modelId="{A41F431B-100E-4344-AFCC-DD7A54019D26}">
      <dgm:prSet custT="1"/>
      <dgm:spPr/>
      <dgm:t>
        <a:bodyPr/>
        <a:lstStyle/>
        <a:p>
          <a:pPr algn="l"/>
          <a:r>
            <a:rPr lang="ru-RU" sz="1400" b="1" dirty="0" smtClean="0"/>
            <a:t>Постановление Правительства РФ от 30.12.2022 № 2549</a:t>
          </a:r>
          <a:r>
            <a:rPr lang="en-US" sz="1400" b="1" dirty="0" smtClean="0"/>
            <a:t> </a:t>
          </a:r>
          <a:r>
            <a:rPr lang="ru-RU" sz="1400" b="1" dirty="0" smtClean="0"/>
            <a:t/>
          </a:r>
          <a:br>
            <a:rPr lang="ru-RU" sz="1400" b="1" dirty="0" smtClean="0"/>
          </a:br>
          <a:r>
            <a:rPr lang="ru-RU" sz="1400" b="1" dirty="0" smtClean="0"/>
            <a:t>«Об особенностях реализации Федерального закона «О федеральном бюджете на 2023 год и на плановый период 2024 и 2025 годов»</a:t>
          </a:r>
          <a:endParaRPr lang="ru-RU" sz="1400" b="1" dirty="0"/>
        </a:p>
      </dgm:t>
    </dgm:pt>
    <dgm:pt modelId="{4C82DF96-07CE-4C0F-BA15-AEC1D196D93D}" type="parTrans" cxnId="{1F3221E6-056E-40C3-8343-F4BC693336E0}">
      <dgm:prSet/>
      <dgm:spPr/>
      <dgm:t>
        <a:bodyPr/>
        <a:lstStyle/>
        <a:p>
          <a:endParaRPr lang="ru-RU"/>
        </a:p>
      </dgm:t>
    </dgm:pt>
    <dgm:pt modelId="{DE494985-BBF7-41F0-9C9B-030AB7F91791}" type="sibTrans" cxnId="{1F3221E6-056E-40C3-8343-F4BC693336E0}">
      <dgm:prSet/>
      <dgm:spPr/>
      <dgm:t>
        <a:bodyPr/>
        <a:lstStyle/>
        <a:p>
          <a:endParaRPr lang="ru-RU"/>
        </a:p>
      </dgm:t>
    </dgm:pt>
    <dgm:pt modelId="{34E81A61-146B-4611-A9A7-CC2D7FB7BCBA}">
      <dgm:prSet custT="1"/>
      <dgm:spPr/>
      <dgm:t>
        <a:bodyPr/>
        <a:lstStyle/>
        <a:p>
          <a:pPr algn="l"/>
          <a:r>
            <a:rPr lang="ru-RU" sz="1400" b="1" dirty="0" smtClean="0"/>
            <a:t>Письмо ФК от 09.02.2023 № 07-04-05</a:t>
          </a:r>
          <a:r>
            <a:rPr lang="en-US" sz="1400" b="1" dirty="0" smtClean="0"/>
            <a:t>/</a:t>
          </a:r>
          <a:r>
            <a:rPr lang="ru-RU" sz="1400" b="1" dirty="0" smtClean="0"/>
            <a:t>03-3331 (Письмо Минфина от 31.01.2023 № 02-11-09/7725) </a:t>
          </a:r>
          <a:endParaRPr lang="ru-RU" sz="1400" b="1" dirty="0"/>
        </a:p>
      </dgm:t>
    </dgm:pt>
    <dgm:pt modelId="{AC3AD876-EAB0-4CF4-AC0B-6DBCCFE424DF}" type="parTrans" cxnId="{4B1389B1-45FC-4816-A88F-868BD152F7A1}">
      <dgm:prSet/>
      <dgm:spPr/>
      <dgm:t>
        <a:bodyPr/>
        <a:lstStyle/>
        <a:p>
          <a:endParaRPr lang="ru-RU"/>
        </a:p>
      </dgm:t>
    </dgm:pt>
    <dgm:pt modelId="{A35434CB-EEF2-4818-87C9-5A955E6A0550}" type="sibTrans" cxnId="{4B1389B1-45FC-4816-A88F-868BD152F7A1}">
      <dgm:prSet/>
      <dgm:spPr/>
      <dgm:t>
        <a:bodyPr/>
        <a:lstStyle/>
        <a:p>
          <a:endParaRPr lang="ru-RU"/>
        </a:p>
      </dgm:t>
    </dgm:pt>
    <dgm:pt modelId="{E57A456A-E58C-4845-8D73-9564D2FF98BA}">
      <dgm:prSet custT="1"/>
      <dgm:spPr/>
      <dgm:t>
        <a:bodyPr/>
        <a:lstStyle/>
        <a:p>
          <a:pPr algn="l"/>
          <a:r>
            <a:rPr lang="ru-RU" sz="1400" b="1" dirty="0" smtClean="0"/>
            <a:t>Письмо ФК от 04.04.2023 №</a:t>
          </a:r>
          <a:r>
            <a:rPr lang="en-US" sz="1400" b="1" dirty="0" smtClean="0"/>
            <a:t> </a:t>
          </a:r>
          <a:r>
            <a:rPr lang="ru-RU" sz="1400" b="1" dirty="0" smtClean="0"/>
            <a:t>07-04-05</a:t>
          </a:r>
          <a:r>
            <a:rPr lang="en-US" sz="1400" b="1" dirty="0" smtClean="0"/>
            <a:t>/14-8956</a:t>
          </a:r>
          <a:r>
            <a:rPr lang="ru-RU" sz="1400" b="1" dirty="0" smtClean="0"/>
            <a:t> (Письмо Минфина от 01.04.2023 № 02-11-09/28913)</a:t>
          </a:r>
          <a:endParaRPr lang="ru-RU" sz="1400" b="1" dirty="0"/>
        </a:p>
      </dgm:t>
    </dgm:pt>
    <dgm:pt modelId="{EC018A6A-D7FE-4F01-A06B-FBF7285270F2}" type="parTrans" cxnId="{73D77647-03FF-4E91-939C-55560D09596A}">
      <dgm:prSet/>
      <dgm:spPr/>
      <dgm:t>
        <a:bodyPr/>
        <a:lstStyle/>
        <a:p>
          <a:endParaRPr lang="ru-RU"/>
        </a:p>
      </dgm:t>
    </dgm:pt>
    <dgm:pt modelId="{5E06C675-2B40-4F50-9F7E-088AF42F6291}" type="sibTrans" cxnId="{73D77647-03FF-4E91-939C-55560D09596A}">
      <dgm:prSet/>
      <dgm:spPr/>
      <dgm:t>
        <a:bodyPr/>
        <a:lstStyle/>
        <a:p>
          <a:endParaRPr lang="ru-RU"/>
        </a:p>
      </dgm:t>
    </dgm:pt>
    <dgm:pt modelId="{C30F23F9-8439-4BE7-B61C-C1A788BBF532}">
      <dgm:prSet custT="1"/>
      <dgm:spPr/>
      <dgm:t>
        <a:bodyPr/>
        <a:lstStyle/>
        <a:p>
          <a:pPr algn="l"/>
          <a:r>
            <a:rPr lang="ru-RU" sz="1400" b="1" dirty="0" smtClean="0"/>
            <a:t>Письмо ФК от 18.05.2023 №</a:t>
          </a:r>
          <a:r>
            <a:rPr lang="en-US" sz="1400" b="1" dirty="0" smtClean="0"/>
            <a:t> </a:t>
          </a:r>
          <a:r>
            <a:rPr lang="ru-RU" sz="1400" b="1" dirty="0" smtClean="0"/>
            <a:t>07-04-05</a:t>
          </a:r>
          <a:r>
            <a:rPr lang="en-US" sz="1400" b="1" dirty="0" smtClean="0"/>
            <a:t>/</a:t>
          </a:r>
          <a:r>
            <a:rPr lang="ru-RU" sz="1400" b="1" dirty="0" smtClean="0"/>
            <a:t>03</a:t>
          </a:r>
          <a:r>
            <a:rPr lang="en-US" sz="1400" b="1" dirty="0" smtClean="0"/>
            <a:t>-</a:t>
          </a:r>
          <a:r>
            <a:rPr lang="ru-RU" sz="1400" b="1" dirty="0" smtClean="0"/>
            <a:t>13130 </a:t>
          </a:r>
          <a:endParaRPr lang="ru-RU" sz="1400" dirty="0"/>
        </a:p>
      </dgm:t>
    </dgm:pt>
    <dgm:pt modelId="{9E02B104-48E3-4BBC-9A37-B2622FEE488C}" type="parTrans" cxnId="{4FD8EF73-BB7D-4F1D-A87A-9544EA06A762}">
      <dgm:prSet/>
      <dgm:spPr/>
      <dgm:t>
        <a:bodyPr/>
        <a:lstStyle/>
        <a:p>
          <a:endParaRPr lang="ru-RU"/>
        </a:p>
      </dgm:t>
    </dgm:pt>
    <dgm:pt modelId="{26C5A630-E852-4CAD-8ADA-3B10FC119F24}" type="sibTrans" cxnId="{4FD8EF73-BB7D-4F1D-A87A-9544EA06A762}">
      <dgm:prSet/>
      <dgm:spPr/>
      <dgm:t>
        <a:bodyPr/>
        <a:lstStyle/>
        <a:p>
          <a:endParaRPr lang="ru-RU"/>
        </a:p>
      </dgm:t>
    </dgm:pt>
    <dgm:pt modelId="{DB75AF87-829F-4473-B8CD-208881F8AB70}">
      <dgm:prSet custT="1"/>
      <dgm:spPr/>
      <dgm:t>
        <a:bodyPr/>
        <a:lstStyle/>
        <a:p>
          <a:pPr algn="l"/>
          <a:r>
            <a:rPr lang="ru-RU" sz="1400" b="1" dirty="0" smtClean="0"/>
            <a:t>Постановление Правительства РФ от 27.02.2023 № 314</a:t>
          </a:r>
          <a:r>
            <a:rPr lang="en-US" sz="1400" b="1" dirty="0" smtClean="0"/>
            <a:t> </a:t>
          </a:r>
          <a:r>
            <a:rPr lang="ru-RU" sz="1400" b="1" dirty="0" smtClean="0"/>
            <a:t/>
          </a:r>
          <a:br>
            <a:rPr lang="ru-RU" sz="1400" b="1" dirty="0" smtClean="0"/>
          </a:br>
          <a:r>
            <a:rPr lang="ru-RU" sz="1400" b="1" dirty="0" smtClean="0"/>
            <a:t>«О внесении изменений в некоторые акты Правительства Российской Федерации»</a:t>
          </a:r>
          <a:endParaRPr lang="ru-RU" sz="1400" b="1" dirty="0"/>
        </a:p>
      </dgm:t>
    </dgm:pt>
    <dgm:pt modelId="{124C66D4-27C8-4255-AEE2-B3F1F3D2AFD9}" type="parTrans" cxnId="{1B35DA9B-A796-4C8C-AA64-64E10573CC5B}">
      <dgm:prSet/>
      <dgm:spPr/>
      <dgm:t>
        <a:bodyPr/>
        <a:lstStyle/>
        <a:p>
          <a:endParaRPr lang="ru-RU"/>
        </a:p>
      </dgm:t>
    </dgm:pt>
    <dgm:pt modelId="{34327BA1-A6E0-4F97-9DA7-6A51818F0852}" type="sibTrans" cxnId="{1B35DA9B-A796-4C8C-AA64-64E10573CC5B}">
      <dgm:prSet/>
      <dgm:spPr/>
      <dgm:t>
        <a:bodyPr/>
        <a:lstStyle/>
        <a:p>
          <a:endParaRPr lang="ru-RU"/>
        </a:p>
      </dgm:t>
    </dgm:pt>
    <dgm:pt modelId="{9EB24CA1-3831-4609-85C3-10C28FF91913}" type="pres">
      <dgm:prSet presAssocID="{CABCEBBC-455D-4D08-A52A-4733D8792E4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F78C53B-6E6D-45E7-85E5-9A0B6CF6DBBE}" type="pres">
      <dgm:prSet presAssocID="{94F8DB41-08E9-4D84-8A23-5546E145F882}" presName="composite" presStyleCnt="0"/>
      <dgm:spPr/>
    </dgm:pt>
    <dgm:pt modelId="{49B8C082-D66F-4039-9739-49E5C35DA7F1}" type="pres">
      <dgm:prSet presAssocID="{94F8DB41-08E9-4D84-8A23-5546E145F882}" presName="imgShp" presStyleLbl="fgImgPlace1" presStyleIdx="0" presStyleCnt="7" custScaleX="54149" custScaleY="57228" custLinFactX="-100000" custLinFactNeighborX="-122701" custLinFactNeighborY="525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16E0DF5-89EF-4947-A0D4-BE7282820AAC}" type="pres">
      <dgm:prSet presAssocID="{94F8DB41-08E9-4D84-8A23-5546E145F882}" presName="txShp" presStyleLbl="node1" presStyleIdx="0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22A2A-5409-47DA-A7EE-52E0B48FEB8F}" type="pres">
      <dgm:prSet presAssocID="{1A625D21-D59E-4720-84C5-AFCFACB9F5F5}" presName="spacing" presStyleCnt="0"/>
      <dgm:spPr/>
    </dgm:pt>
    <dgm:pt modelId="{BF6A51B8-D01B-4C9E-9173-36BAF787F02C}" type="pres">
      <dgm:prSet presAssocID="{A41F431B-100E-4344-AFCC-DD7A54019D26}" presName="composite" presStyleCnt="0"/>
      <dgm:spPr/>
    </dgm:pt>
    <dgm:pt modelId="{DE759F80-3953-4D33-8F5B-70D246B4A530}" type="pres">
      <dgm:prSet presAssocID="{A41F431B-100E-4344-AFCC-DD7A54019D26}" presName="imgShp" presStyleLbl="fgImgPlace1" presStyleIdx="1" presStyleCnt="7" custScaleX="44132" custScaleY="46389" custLinFactX="-100000" custLinFactNeighborX="-122701" custLinFactNeighborY="-1160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01DA41A-5651-450E-BEEB-0D13CC66D1EF}" type="pres">
      <dgm:prSet presAssocID="{A41F431B-100E-4344-AFCC-DD7A54019D26}" presName="txShp" presStyleLbl="node1" presStyleIdx="1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E1D568-94F8-4235-A347-BFCFFCDB4159}" type="pres">
      <dgm:prSet presAssocID="{DE494985-BBF7-41F0-9C9B-030AB7F91791}" presName="spacing" presStyleCnt="0"/>
      <dgm:spPr/>
    </dgm:pt>
    <dgm:pt modelId="{64459CB4-A125-4E47-B765-3BC6A895AF02}" type="pres">
      <dgm:prSet presAssocID="{80A29D67-F889-4879-A8B7-B594A67DF5B9}" presName="composite" presStyleCnt="0"/>
      <dgm:spPr/>
    </dgm:pt>
    <dgm:pt modelId="{410DB4BF-5EA3-4339-95DB-0B1D155C8895}" type="pres">
      <dgm:prSet presAssocID="{80A29D67-F889-4879-A8B7-B594A67DF5B9}" presName="imgShp" presStyleLbl="fgImgPlace1" presStyleIdx="2" presStyleCnt="7" custScaleX="43746" custScaleY="43150" custLinFactX="-100000" custLinFactNeighborX="-122700" custLinFactNeighborY="-267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A51E2C2-7AB4-473B-AD7D-8F8CED3653DE}" type="pres">
      <dgm:prSet presAssocID="{80A29D67-F889-4879-A8B7-B594A67DF5B9}" presName="txShp" presStyleLbl="node1" presStyleIdx="2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4B9E06-6248-40A8-9562-FE60D31E624F}" type="pres">
      <dgm:prSet presAssocID="{70BE1775-5925-4CC2-9900-7252A4C5A71E}" presName="spacing" presStyleCnt="0"/>
      <dgm:spPr/>
    </dgm:pt>
    <dgm:pt modelId="{469BCB6B-E3E7-4814-91FC-3C802C0E1988}" type="pres">
      <dgm:prSet presAssocID="{DB75AF87-829F-4473-B8CD-208881F8AB70}" presName="composite" presStyleCnt="0"/>
      <dgm:spPr/>
    </dgm:pt>
    <dgm:pt modelId="{71F5A406-ECEF-4451-95E9-B7056CE997F5}" type="pres">
      <dgm:prSet presAssocID="{DB75AF87-829F-4473-B8CD-208881F8AB70}" presName="imgShp" presStyleLbl="fgImgPlace1" presStyleIdx="3" presStyleCnt="7" custScaleX="43746" custScaleY="47308" custLinFactX="-100000" custLinFactNeighborX="-122701" custLinFactNeighborY="-1639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0456912-378B-4628-84FC-CC3936456C8F}" type="pres">
      <dgm:prSet presAssocID="{DB75AF87-829F-4473-B8CD-208881F8AB70}" presName="txShp" presStyleLbl="node1" presStyleIdx="3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BE4C43-4EB2-4851-88D1-44EADA4D05FD}" type="pres">
      <dgm:prSet presAssocID="{34327BA1-A6E0-4F97-9DA7-6A51818F0852}" presName="spacing" presStyleCnt="0"/>
      <dgm:spPr/>
    </dgm:pt>
    <dgm:pt modelId="{33A4F2B6-E3CE-4682-8699-DD830F330AF3}" type="pres">
      <dgm:prSet presAssocID="{34E81A61-146B-4611-A9A7-CC2D7FB7BCBA}" presName="composite" presStyleCnt="0"/>
      <dgm:spPr/>
    </dgm:pt>
    <dgm:pt modelId="{B17DBEF2-3D7B-4555-9B38-D40BE5163103}" type="pres">
      <dgm:prSet presAssocID="{34E81A61-146B-4611-A9A7-CC2D7FB7BCBA}" presName="imgShp" presStyleLbl="fgImgPlace1" presStyleIdx="4" presStyleCnt="7" custScaleX="39432" custScaleY="39226" custLinFactX="-100000" custLinFactNeighborX="-122701" custLinFactNeighborY="-92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ru-RU"/>
        </a:p>
      </dgm:t>
    </dgm:pt>
    <dgm:pt modelId="{FE0420CC-E649-438E-8143-CC84CDF4DC63}" type="pres">
      <dgm:prSet presAssocID="{34E81A61-146B-4611-A9A7-CC2D7FB7BCBA}" presName="txShp" presStyleLbl="node1" presStyleIdx="4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361F5-08CC-4AA9-B892-A32DFED70CFD}" type="pres">
      <dgm:prSet presAssocID="{A35434CB-EEF2-4818-87C9-5A955E6A0550}" presName="spacing" presStyleCnt="0"/>
      <dgm:spPr/>
    </dgm:pt>
    <dgm:pt modelId="{A0044834-40A1-44A4-81D0-AB0BA6A723D5}" type="pres">
      <dgm:prSet presAssocID="{E57A456A-E58C-4845-8D73-9564D2FF98BA}" presName="composite" presStyleCnt="0"/>
      <dgm:spPr/>
    </dgm:pt>
    <dgm:pt modelId="{6D9D5EC0-8E8D-4BF9-B1D2-781E6221C756}" type="pres">
      <dgm:prSet presAssocID="{E57A456A-E58C-4845-8D73-9564D2FF98BA}" presName="imgShp" presStyleLbl="fgImgPlace1" presStyleIdx="5" presStyleCnt="7" custScaleX="43746" custScaleY="43598" custLinFactX="-100000" custLinFactNeighborX="-122701" custLinFactNeighborY="-622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C0EDE834-80D2-4E5D-A472-130264FB00AD}" type="pres">
      <dgm:prSet presAssocID="{E57A456A-E58C-4845-8D73-9564D2FF98BA}" presName="txShp" presStyleLbl="node1" presStyleIdx="5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7B01EB-5647-4E54-8865-8193690B12DA}" type="pres">
      <dgm:prSet presAssocID="{5E06C675-2B40-4F50-9F7E-088AF42F6291}" presName="spacing" presStyleCnt="0"/>
      <dgm:spPr/>
    </dgm:pt>
    <dgm:pt modelId="{6C2F95ED-4835-4CAE-938F-F6824FFCF596}" type="pres">
      <dgm:prSet presAssocID="{C30F23F9-8439-4BE7-B61C-C1A788BBF532}" presName="composite" presStyleCnt="0"/>
      <dgm:spPr/>
    </dgm:pt>
    <dgm:pt modelId="{31B73A69-F445-48D2-957A-641BDBE66951}" type="pres">
      <dgm:prSet presAssocID="{C30F23F9-8439-4BE7-B61C-C1A788BBF532}" presName="imgShp" presStyleLbl="fgImgPlace1" presStyleIdx="6" presStyleCnt="7" custScaleX="38966" custScaleY="41015" custLinFactX="-100000" custLinFactNeighborX="-130292" custLinFactNeighborY="517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9049D5B-ECD3-4E0C-93D6-03B0753DF130}" type="pres">
      <dgm:prSet presAssocID="{C30F23F9-8439-4BE7-B61C-C1A788BBF532}" presName="txShp" presStyleLbl="node1" presStyleIdx="6" presStyleCnt="7" custScaleX="133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52F4AF-4572-456B-AAD8-488622F93CCC}" srcId="{CABCEBBC-455D-4D08-A52A-4733D8792E42}" destId="{94F8DB41-08E9-4D84-8A23-5546E145F882}" srcOrd="0" destOrd="0" parTransId="{B3AA9BE1-C9BD-48FD-A8F3-2A79EEFF8531}" sibTransId="{1A625D21-D59E-4720-84C5-AFCFACB9F5F5}"/>
    <dgm:cxn modelId="{594598B8-E186-43A3-B958-09F3037418FA}" srcId="{CABCEBBC-455D-4D08-A52A-4733D8792E42}" destId="{80A29D67-F889-4879-A8B7-B594A67DF5B9}" srcOrd="2" destOrd="0" parTransId="{D10D29E6-5B19-4D2B-A41E-D7D67829FC85}" sibTransId="{70BE1775-5925-4CC2-9900-7252A4C5A71E}"/>
    <dgm:cxn modelId="{7513667E-66E0-46EB-8EAA-8B34C4174A77}" type="presOf" srcId="{DB75AF87-829F-4473-B8CD-208881F8AB70}" destId="{C0456912-378B-4628-84FC-CC3936456C8F}" srcOrd="0" destOrd="0" presId="urn:microsoft.com/office/officeart/2005/8/layout/vList3"/>
    <dgm:cxn modelId="{DA171215-8313-497B-8BD5-325B112F10D7}" type="presOf" srcId="{94F8DB41-08E9-4D84-8A23-5546E145F882}" destId="{C16E0DF5-89EF-4947-A0D4-BE7282820AAC}" srcOrd="0" destOrd="0" presId="urn:microsoft.com/office/officeart/2005/8/layout/vList3"/>
    <dgm:cxn modelId="{107A659A-F60B-45C5-A6B3-F88542F5B41F}" type="presOf" srcId="{CABCEBBC-455D-4D08-A52A-4733D8792E42}" destId="{9EB24CA1-3831-4609-85C3-10C28FF91913}" srcOrd="0" destOrd="0" presId="urn:microsoft.com/office/officeart/2005/8/layout/vList3"/>
    <dgm:cxn modelId="{3E275E9C-A2FF-454E-AEB4-437EEDD70C97}" type="presOf" srcId="{80A29D67-F889-4879-A8B7-B594A67DF5B9}" destId="{BA51E2C2-7AB4-473B-AD7D-8F8CED3653DE}" srcOrd="0" destOrd="0" presId="urn:microsoft.com/office/officeart/2005/8/layout/vList3"/>
    <dgm:cxn modelId="{1B35DA9B-A796-4C8C-AA64-64E10573CC5B}" srcId="{CABCEBBC-455D-4D08-A52A-4733D8792E42}" destId="{DB75AF87-829F-4473-B8CD-208881F8AB70}" srcOrd="3" destOrd="0" parTransId="{124C66D4-27C8-4255-AEE2-B3F1F3D2AFD9}" sibTransId="{34327BA1-A6E0-4F97-9DA7-6A51818F0852}"/>
    <dgm:cxn modelId="{C7B66DC6-37FE-48CE-9F2A-A9622BBED44A}" type="presOf" srcId="{A41F431B-100E-4344-AFCC-DD7A54019D26}" destId="{901DA41A-5651-450E-BEEB-0D13CC66D1EF}" srcOrd="0" destOrd="0" presId="urn:microsoft.com/office/officeart/2005/8/layout/vList3"/>
    <dgm:cxn modelId="{03D44973-E319-4D8B-B8A6-73DE2D5AD5CA}" type="presOf" srcId="{C30F23F9-8439-4BE7-B61C-C1A788BBF532}" destId="{B9049D5B-ECD3-4E0C-93D6-03B0753DF130}" srcOrd="0" destOrd="0" presId="urn:microsoft.com/office/officeart/2005/8/layout/vList3"/>
    <dgm:cxn modelId="{17E38248-38F9-4E87-B8C1-67A72F24757F}" type="presOf" srcId="{34E81A61-146B-4611-A9A7-CC2D7FB7BCBA}" destId="{FE0420CC-E649-438E-8143-CC84CDF4DC63}" srcOrd="0" destOrd="0" presId="urn:microsoft.com/office/officeart/2005/8/layout/vList3"/>
    <dgm:cxn modelId="{4B1389B1-45FC-4816-A88F-868BD152F7A1}" srcId="{CABCEBBC-455D-4D08-A52A-4733D8792E42}" destId="{34E81A61-146B-4611-A9A7-CC2D7FB7BCBA}" srcOrd="4" destOrd="0" parTransId="{AC3AD876-EAB0-4CF4-AC0B-6DBCCFE424DF}" sibTransId="{A35434CB-EEF2-4818-87C9-5A955E6A0550}"/>
    <dgm:cxn modelId="{1F3221E6-056E-40C3-8343-F4BC693336E0}" srcId="{CABCEBBC-455D-4D08-A52A-4733D8792E42}" destId="{A41F431B-100E-4344-AFCC-DD7A54019D26}" srcOrd="1" destOrd="0" parTransId="{4C82DF96-07CE-4C0F-BA15-AEC1D196D93D}" sibTransId="{DE494985-BBF7-41F0-9C9B-030AB7F91791}"/>
    <dgm:cxn modelId="{73D77647-03FF-4E91-939C-55560D09596A}" srcId="{CABCEBBC-455D-4D08-A52A-4733D8792E42}" destId="{E57A456A-E58C-4845-8D73-9564D2FF98BA}" srcOrd="5" destOrd="0" parTransId="{EC018A6A-D7FE-4F01-A06B-FBF7285270F2}" sibTransId="{5E06C675-2B40-4F50-9F7E-088AF42F6291}"/>
    <dgm:cxn modelId="{4FD8EF73-BB7D-4F1D-A87A-9544EA06A762}" srcId="{CABCEBBC-455D-4D08-A52A-4733D8792E42}" destId="{C30F23F9-8439-4BE7-B61C-C1A788BBF532}" srcOrd="6" destOrd="0" parTransId="{9E02B104-48E3-4BBC-9A37-B2622FEE488C}" sibTransId="{26C5A630-E852-4CAD-8ADA-3B10FC119F24}"/>
    <dgm:cxn modelId="{AE666CA7-DB0C-4B9A-93C5-F0827F009177}" type="presOf" srcId="{E57A456A-E58C-4845-8D73-9564D2FF98BA}" destId="{C0EDE834-80D2-4E5D-A472-130264FB00AD}" srcOrd="0" destOrd="0" presId="urn:microsoft.com/office/officeart/2005/8/layout/vList3"/>
    <dgm:cxn modelId="{29D8ECA1-B847-4938-96FD-2D235F5F2E21}" type="presParOf" srcId="{9EB24CA1-3831-4609-85C3-10C28FF91913}" destId="{0F78C53B-6E6D-45E7-85E5-9A0B6CF6DBBE}" srcOrd="0" destOrd="0" presId="urn:microsoft.com/office/officeart/2005/8/layout/vList3"/>
    <dgm:cxn modelId="{143478E2-94CC-46F7-9293-1CC8FC1479D8}" type="presParOf" srcId="{0F78C53B-6E6D-45E7-85E5-9A0B6CF6DBBE}" destId="{49B8C082-D66F-4039-9739-49E5C35DA7F1}" srcOrd="0" destOrd="0" presId="urn:microsoft.com/office/officeart/2005/8/layout/vList3"/>
    <dgm:cxn modelId="{A09FDAAB-B85E-459B-9149-E7339FAE62E4}" type="presParOf" srcId="{0F78C53B-6E6D-45E7-85E5-9A0B6CF6DBBE}" destId="{C16E0DF5-89EF-4947-A0D4-BE7282820AAC}" srcOrd="1" destOrd="0" presId="urn:microsoft.com/office/officeart/2005/8/layout/vList3"/>
    <dgm:cxn modelId="{F46A1203-DB3A-4225-9A26-F902FCD4E6C0}" type="presParOf" srcId="{9EB24CA1-3831-4609-85C3-10C28FF91913}" destId="{99222A2A-5409-47DA-A7EE-52E0B48FEB8F}" srcOrd="1" destOrd="0" presId="urn:microsoft.com/office/officeart/2005/8/layout/vList3"/>
    <dgm:cxn modelId="{AD9EF9B0-1E65-4193-B627-5C7FE127471D}" type="presParOf" srcId="{9EB24CA1-3831-4609-85C3-10C28FF91913}" destId="{BF6A51B8-D01B-4C9E-9173-36BAF787F02C}" srcOrd="2" destOrd="0" presId="urn:microsoft.com/office/officeart/2005/8/layout/vList3"/>
    <dgm:cxn modelId="{3C1C06C1-B39B-47E6-88DF-9635F550F693}" type="presParOf" srcId="{BF6A51B8-D01B-4C9E-9173-36BAF787F02C}" destId="{DE759F80-3953-4D33-8F5B-70D246B4A530}" srcOrd="0" destOrd="0" presId="urn:microsoft.com/office/officeart/2005/8/layout/vList3"/>
    <dgm:cxn modelId="{2B2AFABD-AFE3-4B92-A182-56F4E1DE93EB}" type="presParOf" srcId="{BF6A51B8-D01B-4C9E-9173-36BAF787F02C}" destId="{901DA41A-5651-450E-BEEB-0D13CC66D1EF}" srcOrd="1" destOrd="0" presId="urn:microsoft.com/office/officeart/2005/8/layout/vList3"/>
    <dgm:cxn modelId="{28343255-FEE2-417A-BC94-E9F83D7DD090}" type="presParOf" srcId="{9EB24CA1-3831-4609-85C3-10C28FF91913}" destId="{72E1D568-94F8-4235-A347-BFCFFCDB4159}" srcOrd="3" destOrd="0" presId="urn:microsoft.com/office/officeart/2005/8/layout/vList3"/>
    <dgm:cxn modelId="{34480332-DC98-40A8-B250-A94BFD7098D8}" type="presParOf" srcId="{9EB24CA1-3831-4609-85C3-10C28FF91913}" destId="{64459CB4-A125-4E47-B765-3BC6A895AF02}" srcOrd="4" destOrd="0" presId="urn:microsoft.com/office/officeart/2005/8/layout/vList3"/>
    <dgm:cxn modelId="{B0CED8C1-D0A5-4045-9CB0-EAEDF8FCEEA3}" type="presParOf" srcId="{64459CB4-A125-4E47-B765-3BC6A895AF02}" destId="{410DB4BF-5EA3-4339-95DB-0B1D155C8895}" srcOrd="0" destOrd="0" presId="urn:microsoft.com/office/officeart/2005/8/layout/vList3"/>
    <dgm:cxn modelId="{5B86A521-2E0B-47D2-9A8F-639BB52ECE6C}" type="presParOf" srcId="{64459CB4-A125-4E47-B765-3BC6A895AF02}" destId="{BA51E2C2-7AB4-473B-AD7D-8F8CED3653DE}" srcOrd="1" destOrd="0" presId="urn:microsoft.com/office/officeart/2005/8/layout/vList3"/>
    <dgm:cxn modelId="{200DB6D1-B3EF-467A-8EFA-431AB0C49C1A}" type="presParOf" srcId="{9EB24CA1-3831-4609-85C3-10C28FF91913}" destId="{804B9E06-6248-40A8-9562-FE60D31E624F}" srcOrd="5" destOrd="0" presId="urn:microsoft.com/office/officeart/2005/8/layout/vList3"/>
    <dgm:cxn modelId="{D36EF699-6104-43F8-8B55-07D9FB728704}" type="presParOf" srcId="{9EB24CA1-3831-4609-85C3-10C28FF91913}" destId="{469BCB6B-E3E7-4814-91FC-3C802C0E1988}" srcOrd="6" destOrd="0" presId="urn:microsoft.com/office/officeart/2005/8/layout/vList3"/>
    <dgm:cxn modelId="{84719B52-7551-440F-9338-5F304461CFE0}" type="presParOf" srcId="{469BCB6B-E3E7-4814-91FC-3C802C0E1988}" destId="{71F5A406-ECEF-4451-95E9-B7056CE997F5}" srcOrd="0" destOrd="0" presId="urn:microsoft.com/office/officeart/2005/8/layout/vList3"/>
    <dgm:cxn modelId="{7E9F01F0-DA86-4B72-8A13-A67EAC7FCCC8}" type="presParOf" srcId="{469BCB6B-E3E7-4814-91FC-3C802C0E1988}" destId="{C0456912-378B-4628-84FC-CC3936456C8F}" srcOrd="1" destOrd="0" presId="urn:microsoft.com/office/officeart/2005/8/layout/vList3"/>
    <dgm:cxn modelId="{65EE3699-198C-4FDC-B107-61A8CAC4FBE7}" type="presParOf" srcId="{9EB24CA1-3831-4609-85C3-10C28FF91913}" destId="{65BE4C43-4EB2-4851-88D1-44EADA4D05FD}" srcOrd="7" destOrd="0" presId="urn:microsoft.com/office/officeart/2005/8/layout/vList3"/>
    <dgm:cxn modelId="{A81C229F-7F81-4181-9550-A3B617F71057}" type="presParOf" srcId="{9EB24CA1-3831-4609-85C3-10C28FF91913}" destId="{33A4F2B6-E3CE-4682-8699-DD830F330AF3}" srcOrd="8" destOrd="0" presId="urn:microsoft.com/office/officeart/2005/8/layout/vList3"/>
    <dgm:cxn modelId="{AAAF95CD-3F06-450F-A94C-45C98322E869}" type="presParOf" srcId="{33A4F2B6-E3CE-4682-8699-DD830F330AF3}" destId="{B17DBEF2-3D7B-4555-9B38-D40BE5163103}" srcOrd="0" destOrd="0" presId="urn:microsoft.com/office/officeart/2005/8/layout/vList3"/>
    <dgm:cxn modelId="{99F0DB21-B25E-4F21-A5D8-CA05A5EFD1AA}" type="presParOf" srcId="{33A4F2B6-E3CE-4682-8699-DD830F330AF3}" destId="{FE0420CC-E649-438E-8143-CC84CDF4DC63}" srcOrd="1" destOrd="0" presId="urn:microsoft.com/office/officeart/2005/8/layout/vList3"/>
    <dgm:cxn modelId="{0FC14806-0091-43E8-90CD-4D02B4833B27}" type="presParOf" srcId="{9EB24CA1-3831-4609-85C3-10C28FF91913}" destId="{B22361F5-08CC-4AA9-B892-A32DFED70CFD}" srcOrd="9" destOrd="0" presId="urn:microsoft.com/office/officeart/2005/8/layout/vList3"/>
    <dgm:cxn modelId="{A8095F1B-D167-45CB-8E6A-5AAE7D91EE6C}" type="presParOf" srcId="{9EB24CA1-3831-4609-85C3-10C28FF91913}" destId="{A0044834-40A1-44A4-81D0-AB0BA6A723D5}" srcOrd="10" destOrd="0" presId="urn:microsoft.com/office/officeart/2005/8/layout/vList3"/>
    <dgm:cxn modelId="{6A8FDDE7-AA4E-45B2-99CA-BDFBF087C309}" type="presParOf" srcId="{A0044834-40A1-44A4-81D0-AB0BA6A723D5}" destId="{6D9D5EC0-8E8D-4BF9-B1D2-781E6221C756}" srcOrd="0" destOrd="0" presId="urn:microsoft.com/office/officeart/2005/8/layout/vList3"/>
    <dgm:cxn modelId="{B3DC3C9C-6F6B-4D73-B748-A0E231178CFF}" type="presParOf" srcId="{A0044834-40A1-44A4-81D0-AB0BA6A723D5}" destId="{C0EDE834-80D2-4E5D-A472-130264FB00AD}" srcOrd="1" destOrd="0" presId="urn:microsoft.com/office/officeart/2005/8/layout/vList3"/>
    <dgm:cxn modelId="{C509AE61-024A-44CF-AA51-DA6084A475DE}" type="presParOf" srcId="{9EB24CA1-3831-4609-85C3-10C28FF91913}" destId="{757B01EB-5647-4E54-8865-8193690B12DA}" srcOrd="11" destOrd="0" presId="urn:microsoft.com/office/officeart/2005/8/layout/vList3"/>
    <dgm:cxn modelId="{9BFD8010-5A71-4C67-9B91-11D5D7F4771E}" type="presParOf" srcId="{9EB24CA1-3831-4609-85C3-10C28FF91913}" destId="{6C2F95ED-4835-4CAE-938F-F6824FFCF596}" srcOrd="12" destOrd="0" presId="urn:microsoft.com/office/officeart/2005/8/layout/vList3"/>
    <dgm:cxn modelId="{AC68C6E7-E4F2-46E2-B8E1-9E27DC27A3E2}" type="presParOf" srcId="{6C2F95ED-4835-4CAE-938F-F6824FFCF596}" destId="{31B73A69-F445-48D2-957A-641BDBE66951}" srcOrd="0" destOrd="0" presId="urn:microsoft.com/office/officeart/2005/8/layout/vList3"/>
    <dgm:cxn modelId="{1E6FE049-1FAA-4954-9671-8FE71EFF5EE2}" type="presParOf" srcId="{6C2F95ED-4835-4CAE-938F-F6824FFCF596}" destId="{B9049D5B-ECD3-4E0C-93D6-03B0753DF13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9C641F-EAF1-4E13-8C0A-DB85B0174C01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1F3E84-6448-42E9-8F34-ACCA2F891F7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r>
            <a:rPr lang="ru-RU" sz="1600" b="1" dirty="0" smtClean="0">
              <a:solidFill>
                <a:srgbClr val="FF0000"/>
              </a:solidFill>
            </a:rPr>
            <a:t>Не позднее </a:t>
          </a:r>
          <a:br>
            <a:rPr lang="ru-RU" sz="1600" b="1" dirty="0" smtClean="0">
              <a:solidFill>
                <a:srgbClr val="FF0000"/>
              </a:solidFill>
            </a:rPr>
          </a:br>
          <a:r>
            <a:rPr lang="ru-RU" sz="1600" b="1" dirty="0" smtClean="0">
              <a:solidFill>
                <a:srgbClr val="FF0000"/>
              </a:solidFill>
            </a:rPr>
            <a:t>2 июня</a:t>
          </a:r>
        </a:p>
      </dgm:t>
    </dgm:pt>
    <dgm:pt modelId="{43E4BFC3-03DD-4231-B523-DD89C5ADBA27}" type="parTrans" cxnId="{9BF4B7AB-D014-4FD1-85D3-1FE6D1859AC2}">
      <dgm:prSet/>
      <dgm:spPr/>
      <dgm:t>
        <a:bodyPr/>
        <a:lstStyle/>
        <a:p>
          <a:endParaRPr lang="ru-RU"/>
        </a:p>
      </dgm:t>
    </dgm:pt>
    <dgm:pt modelId="{5C34E304-990C-4D41-A54E-674C08D06D95}" type="sibTrans" cxnId="{9BF4B7AB-D014-4FD1-85D3-1FE6D1859AC2}">
      <dgm:prSet/>
      <dgm:spPr/>
      <dgm:t>
        <a:bodyPr/>
        <a:lstStyle/>
        <a:p>
          <a:endParaRPr lang="ru-RU"/>
        </a:p>
      </dgm:t>
    </dgm:pt>
    <dgm:pt modelId="{53FE2BA7-D54B-43D8-9C50-9783A27BDB7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r>
            <a:rPr lang="ru-RU" sz="1600" b="1" dirty="0" smtClean="0">
              <a:solidFill>
                <a:srgbClr val="FF0000"/>
              </a:solidFill>
            </a:rPr>
            <a:t>С 5 июня по 7 июня</a:t>
          </a:r>
        </a:p>
      </dgm:t>
    </dgm:pt>
    <dgm:pt modelId="{5DAE3F2D-1E4C-43EA-BCCF-3E88E539EC1C}" type="parTrans" cxnId="{5BFB93CA-0892-44ED-AC0A-8E137A1EBEE1}">
      <dgm:prSet/>
      <dgm:spPr/>
      <dgm:t>
        <a:bodyPr/>
        <a:lstStyle/>
        <a:p>
          <a:endParaRPr lang="ru-RU"/>
        </a:p>
      </dgm:t>
    </dgm:pt>
    <dgm:pt modelId="{69B3728B-C723-4601-B89D-0F92457631FE}" type="sibTrans" cxnId="{5BFB93CA-0892-44ED-AC0A-8E137A1EBEE1}">
      <dgm:prSet/>
      <dgm:spPr/>
      <dgm:t>
        <a:bodyPr/>
        <a:lstStyle/>
        <a:p>
          <a:endParaRPr lang="ru-RU"/>
        </a:p>
      </dgm:t>
    </dgm:pt>
    <dgm:pt modelId="{B81344F1-C4FE-4AE6-9695-418E124D498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  <a:t>Не позднее </a:t>
          </a:r>
          <a:br>
            <a:rPr lang="ru-RU" sz="1600" b="1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</a:br>
          <a:r>
            <a:rPr lang="ru-RU" sz="1600" b="1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  <a:t>9 июня</a:t>
          </a:r>
          <a:endParaRPr lang="ru-RU" sz="1600" b="1" dirty="0">
            <a:solidFill>
              <a:srgbClr val="FF0000"/>
            </a:solidFill>
            <a:latin typeface="+mn-lt"/>
            <a:ea typeface="Times New Roman"/>
            <a:cs typeface="Times New Roman"/>
          </a:endParaRPr>
        </a:p>
      </dgm:t>
    </dgm:pt>
    <dgm:pt modelId="{BA28F340-485B-401D-A7E7-5A301C377532}" type="parTrans" cxnId="{CDDF6B9B-A49F-4EF5-AB89-3A4A7F7F2806}">
      <dgm:prSet/>
      <dgm:spPr/>
      <dgm:t>
        <a:bodyPr/>
        <a:lstStyle/>
        <a:p>
          <a:endParaRPr lang="ru-RU"/>
        </a:p>
      </dgm:t>
    </dgm:pt>
    <dgm:pt modelId="{174C48EB-BC6A-4098-B6DB-5DD0E191779B}" type="sibTrans" cxnId="{CDDF6B9B-A49F-4EF5-AB89-3A4A7F7F2806}">
      <dgm:prSet/>
      <dgm:spPr/>
      <dgm:t>
        <a:bodyPr/>
        <a:lstStyle/>
        <a:p>
          <a:endParaRPr lang="ru-RU"/>
        </a:p>
      </dgm:t>
    </dgm:pt>
    <dgm:pt modelId="{59D15125-5292-46C1-A6E7-FDF06BF212E6}">
      <dgm:prSet custT="1"/>
      <dgm:spPr/>
      <dgm:t>
        <a:bodyPr/>
        <a:lstStyle/>
        <a:p>
          <a:r>
            <a:rPr lang="ru-RU" sz="1600" b="1" dirty="0" smtClean="0"/>
            <a:t>приостановление</a:t>
          </a:r>
          <a:r>
            <a:rPr lang="ru-RU" sz="1600" dirty="0" smtClean="0"/>
            <a:t> осуществления </a:t>
          </a:r>
          <a:r>
            <a:rPr lang="ru-RU" sz="1600" dirty="0" smtClean="0">
              <a:solidFill>
                <a:schemeClr val="tx1"/>
              </a:solidFill>
            </a:rPr>
            <a:t>операций </a:t>
          </a:r>
          <a:r>
            <a:rPr lang="ru-RU" sz="1600" b="1" dirty="0" smtClean="0">
              <a:solidFill>
                <a:schemeClr val="tx1"/>
              </a:solidFill>
            </a:rPr>
            <a:t>по</a:t>
          </a:r>
          <a:r>
            <a:rPr lang="ru-RU" sz="1600" dirty="0" smtClean="0">
              <a:solidFill>
                <a:schemeClr val="tx1"/>
              </a:solidFill>
            </a:rPr>
            <a:t> </a:t>
          </a:r>
          <a:r>
            <a:rPr lang="ru-RU" sz="1600" b="1" dirty="0" smtClean="0">
              <a:solidFill>
                <a:schemeClr val="tx1"/>
              </a:solidFill>
            </a:rPr>
            <a:t>санкционированию</a:t>
          </a:r>
          <a:r>
            <a:rPr lang="ru-RU" sz="1600" dirty="0" smtClean="0">
              <a:solidFill>
                <a:schemeClr val="tx1"/>
              </a:solidFill>
            </a:rPr>
            <a:t> </a:t>
          </a:r>
          <a:r>
            <a:rPr lang="ru-RU" sz="1600" dirty="0" smtClean="0"/>
            <a:t>оплаты денежных обязательств ПБС </a:t>
          </a:r>
          <a:r>
            <a:rPr lang="ru-RU" sz="1600" b="0" dirty="0" smtClean="0"/>
            <a:t>за счет доп. ЛБО</a:t>
          </a:r>
          <a:r>
            <a:rPr lang="ru-RU" sz="1600" dirty="0" smtClean="0"/>
            <a:t>, а также осуществление операций </a:t>
          </a:r>
          <a:r>
            <a:rPr lang="ru-RU" sz="1600" b="1" dirty="0" smtClean="0"/>
            <a:t>по доведению (отзыву)</a:t>
          </a:r>
          <a:r>
            <a:rPr lang="ru-RU" sz="1600" dirty="0" smtClean="0"/>
            <a:t> ГРБС (РБС) доп. ЛБО</a:t>
          </a:r>
          <a:endParaRPr lang="ru-RU" sz="1600" dirty="0"/>
        </a:p>
      </dgm:t>
    </dgm:pt>
    <dgm:pt modelId="{5655642F-8BF2-4ED9-A51A-A800D487C86C}" type="parTrans" cxnId="{D7BF9844-64D6-42EF-98E3-15B433A4345B}">
      <dgm:prSet/>
      <dgm:spPr/>
      <dgm:t>
        <a:bodyPr/>
        <a:lstStyle/>
        <a:p>
          <a:endParaRPr lang="ru-RU"/>
        </a:p>
      </dgm:t>
    </dgm:pt>
    <dgm:pt modelId="{38C8827D-47E6-487C-B3CE-7BC3D53E4085}" type="sibTrans" cxnId="{D7BF9844-64D6-42EF-98E3-15B433A4345B}">
      <dgm:prSet/>
      <dgm:spPr/>
      <dgm:t>
        <a:bodyPr/>
        <a:lstStyle/>
        <a:p>
          <a:endParaRPr lang="ru-RU"/>
        </a:p>
      </dgm:t>
    </dgm:pt>
    <dgm:pt modelId="{A65ACAEE-965B-475F-B2DC-E0971AFE5237}">
      <dgm:prSet custT="1"/>
      <dgm:spPr/>
      <dgm:t>
        <a:bodyPr/>
        <a:lstStyle/>
        <a:p>
          <a:r>
            <a:rPr lang="ru-RU" sz="1600" b="1" dirty="0" smtClean="0"/>
            <a:t>отмену приостановления </a:t>
          </a:r>
          <a:r>
            <a:rPr lang="ru-RU" sz="1600" dirty="0" smtClean="0"/>
            <a:t>осуществления операций по санкционированию оплаты денежных обязательств ПБС </a:t>
          </a:r>
          <a:r>
            <a:rPr lang="ru-RU" sz="1600" b="0" dirty="0" smtClean="0"/>
            <a:t>за счет доп. ЛБО </a:t>
          </a:r>
          <a:r>
            <a:rPr lang="ru-RU" sz="1600" dirty="0" smtClean="0"/>
            <a:t>и операций </a:t>
          </a:r>
          <a:r>
            <a:rPr lang="ru-RU" sz="1600" b="1" dirty="0" smtClean="0"/>
            <a:t>по доведению (отзыву)</a:t>
          </a:r>
          <a:r>
            <a:rPr lang="ru-RU" sz="1600" dirty="0" smtClean="0"/>
            <a:t> ГРБС (РБС) доп. ЛБО, в отношении ГК, заключенных в связи с расторжением ранее заключенных ГК, </a:t>
          </a:r>
          <a:r>
            <a:rPr lang="ru-RU" sz="1600" b="1" u="none" dirty="0" smtClean="0"/>
            <a:t>на основании информации</a:t>
          </a:r>
          <a:r>
            <a:rPr lang="ru-RU" sz="1600" dirty="0" smtClean="0"/>
            <a:t>, направленной ПБС </a:t>
          </a:r>
          <a:r>
            <a:rPr lang="ru-RU" sz="1600" b="1" i="1" dirty="0" smtClean="0"/>
            <a:t>не позднее 6 июня 2023</a:t>
          </a:r>
          <a:endParaRPr lang="ru-RU" sz="1600" b="1" i="1" dirty="0"/>
        </a:p>
      </dgm:t>
    </dgm:pt>
    <dgm:pt modelId="{9DD1B833-8E84-4CCC-A3FF-F4545FF37FBC}" type="parTrans" cxnId="{FED8CDF3-178F-48C0-A142-9AC7F0890F16}">
      <dgm:prSet/>
      <dgm:spPr/>
      <dgm:t>
        <a:bodyPr/>
        <a:lstStyle/>
        <a:p>
          <a:endParaRPr lang="ru-RU"/>
        </a:p>
      </dgm:t>
    </dgm:pt>
    <dgm:pt modelId="{4A7FD2CB-8B3B-4FE8-B4D6-9E4F77752042}" type="sibTrans" cxnId="{FED8CDF3-178F-48C0-A142-9AC7F0890F16}">
      <dgm:prSet/>
      <dgm:spPr/>
      <dgm:t>
        <a:bodyPr/>
        <a:lstStyle/>
        <a:p>
          <a:endParaRPr lang="ru-RU"/>
        </a:p>
      </dgm:t>
    </dgm:pt>
    <dgm:pt modelId="{7A156E19-1FB2-4D87-9835-1496817D9655}">
      <dgm:prSet custT="1"/>
      <dgm:spPr/>
      <dgm:t>
        <a:bodyPr/>
        <a:lstStyle/>
        <a:p>
          <a:r>
            <a:rPr lang="ru-RU" sz="1600" b="1" dirty="0" smtClean="0"/>
            <a:t>отзыв</a:t>
          </a:r>
          <a:r>
            <a:rPr lang="ru-RU" sz="1600" dirty="0" smtClean="0"/>
            <a:t> на лицевые счета ГРБС (РБС) дополнительных лимитов бюджетных обязательств, осуществление операций по которым приостановлено</a:t>
          </a:r>
          <a:endParaRPr lang="ru-RU" sz="1600" dirty="0"/>
        </a:p>
      </dgm:t>
    </dgm:pt>
    <dgm:pt modelId="{1FA03264-0E48-41A9-85E2-153051A2AFB1}" type="parTrans" cxnId="{98CA8600-5199-4A2B-8FF0-77328482DC28}">
      <dgm:prSet/>
      <dgm:spPr/>
      <dgm:t>
        <a:bodyPr/>
        <a:lstStyle/>
        <a:p>
          <a:endParaRPr lang="ru-RU"/>
        </a:p>
      </dgm:t>
    </dgm:pt>
    <dgm:pt modelId="{5AC7ABDA-D122-4E7B-826F-5150FCA19F73}" type="sibTrans" cxnId="{98CA8600-5199-4A2B-8FF0-77328482DC28}">
      <dgm:prSet/>
      <dgm:spPr/>
      <dgm:t>
        <a:bodyPr/>
        <a:lstStyle/>
        <a:p>
          <a:endParaRPr lang="ru-RU"/>
        </a:p>
      </dgm:t>
    </dgm:pt>
    <dgm:pt modelId="{B1C419DD-29B9-4CCD-8FAE-D0FDB6AD7A99}">
      <dgm:prSet custT="1"/>
      <dgm:spPr/>
      <dgm:t>
        <a:bodyPr/>
        <a:lstStyle/>
        <a:p>
          <a:endParaRPr lang="ru-RU" sz="1600" dirty="0"/>
        </a:p>
      </dgm:t>
    </dgm:pt>
    <dgm:pt modelId="{2456C3DD-4114-4BDE-99E9-2DE77161F417}" type="parTrans" cxnId="{05538E7B-B331-4309-84AE-539DFBDE4FA2}">
      <dgm:prSet/>
      <dgm:spPr/>
      <dgm:t>
        <a:bodyPr/>
        <a:lstStyle/>
        <a:p>
          <a:endParaRPr lang="ru-RU"/>
        </a:p>
      </dgm:t>
    </dgm:pt>
    <dgm:pt modelId="{074AD7AE-0007-4305-B134-B589FE97133F}" type="sibTrans" cxnId="{05538E7B-B331-4309-84AE-539DFBDE4FA2}">
      <dgm:prSet/>
      <dgm:spPr/>
      <dgm:t>
        <a:bodyPr/>
        <a:lstStyle/>
        <a:p>
          <a:endParaRPr lang="ru-RU"/>
        </a:p>
      </dgm:t>
    </dgm:pt>
    <dgm:pt modelId="{07E84A38-94DB-446B-B3AB-E951AE6C2FAF}" type="pres">
      <dgm:prSet presAssocID="{799C641F-EAF1-4E13-8C0A-DB85B0174C0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F01CFA-1236-4772-AC3E-CF121399B764}" type="pres">
      <dgm:prSet presAssocID="{301F3E84-6448-42E9-8F34-ACCA2F891F7F}" presName="composite" presStyleCnt="0"/>
      <dgm:spPr/>
    </dgm:pt>
    <dgm:pt modelId="{94FD46E6-B979-411A-85A5-6BA06A0C6057}" type="pres">
      <dgm:prSet presAssocID="{301F3E84-6448-42E9-8F34-ACCA2F891F7F}" presName="parentText" presStyleLbl="alignNode1" presStyleIdx="0" presStyleCnt="3" custScaleX="105879" custLinFactNeighborY="-130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F43C2-8638-4B5F-BF3D-6B0246E9E0E8}" type="pres">
      <dgm:prSet presAssocID="{301F3E84-6448-42E9-8F34-ACCA2F891F7F}" presName="descendantText" presStyleLbl="alignAcc1" presStyleIdx="0" presStyleCnt="3" custScaleY="138352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34BA1-1328-44DD-8C0D-C9BDCD2C0CA7}" type="pres">
      <dgm:prSet presAssocID="{5C34E304-990C-4D41-A54E-674C08D06D95}" presName="sp" presStyleCnt="0"/>
      <dgm:spPr/>
    </dgm:pt>
    <dgm:pt modelId="{0043AED8-1B6E-43E6-999C-F9F96EBCF1FF}" type="pres">
      <dgm:prSet presAssocID="{53FE2BA7-D54B-43D8-9C50-9783A27BDB79}" presName="composite" presStyleCnt="0"/>
      <dgm:spPr/>
    </dgm:pt>
    <dgm:pt modelId="{A2F0D1F8-BD1A-46C5-AF8C-276318B1522C}" type="pres">
      <dgm:prSet presAssocID="{53FE2BA7-D54B-43D8-9C50-9783A27BDB79}" presName="parentText" presStyleLbl="alignNode1" presStyleIdx="1" presStyleCnt="3" custScaleX="103182" custLinFactNeighborX="0" custLinFactNeighborY="-14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15336-B5CD-431E-AFFD-BED3AF8EA758}" type="pres">
      <dgm:prSet presAssocID="{53FE2BA7-D54B-43D8-9C50-9783A27BDB79}" presName="descendantText" presStyleLbl="alignAcc1" presStyleIdx="1" presStyleCnt="3" custScaleY="154525" custLinFactNeighborX="586" custLinFactNeighborY="-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4DDC8-E22E-411A-AC77-7F4977FF4873}" type="pres">
      <dgm:prSet presAssocID="{69B3728B-C723-4601-B89D-0F92457631FE}" presName="sp" presStyleCnt="0"/>
      <dgm:spPr/>
    </dgm:pt>
    <dgm:pt modelId="{47DD6607-51AF-480E-991E-66F14001EAAD}" type="pres">
      <dgm:prSet presAssocID="{B81344F1-C4FE-4AE6-9695-418E124D4982}" presName="composite" presStyleCnt="0"/>
      <dgm:spPr/>
    </dgm:pt>
    <dgm:pt modelId="{70B52393-5FEC-462B-A0A0-3945379E12E1}" type="pres">
      <dgm:prSet presAssocID="{B81344F1-C4FE-4AE6-9695-418E124D4982}" presName="parentText" presStyleLbl="alignNode1" presStyleIdx="2" presStyleCnt="3" custScaleX="100484" custLinFactNeighborX="4046" custLinFactNeighborY="22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987C5-41E4-4A53-90CB-73FEAA5EDE63}" type="pres">
      <dgm:prSet presAssocID="{B81344F1-C4FE-4AE6-9695-418E124D4982}" presName="descendantText" presStyleLbl="alignAcc1" presStyleIdx="2" presStyleCnt="3" custScaleY="126043" custLinFactNeighborX="433" custLinFactNeighborY="11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538E7B-B331-4309-84AE-539DFBDE4FA2}" srcId="{301F3E84-6448-42E9-8F34-ACCA2F891F7F}" destId="{B1C419DD-29B9-4CCD-8FAE-D0FDB6AD7A99}" srcOrd="1" destOrd="0" parTransId="{2456C3DD-4114-4BDE-99E9-2DE77161F417}" sibTransId="{074AD7AE-0007-4305-B134-B589FE97133F}"/>
    <dgm:cxn modelId="{CDDF6B9B-A49F-4EF5-AB89-3A4A7F7F2806}" srcId="{799C641F-EAF1-4E13-8C0A-DB85B0174C01}" destId="{B81344F1-C4FE-4AE6-9695-418E124D4982}" srcOrd="2" destOrd="0" parTransId="{BA28F340-485B-401D-A7E7-5A301C377532}" sibTransId="{174C48EB-BC6A-4098-B6DB-5DD0E191779B}"/>
    <dgm:cxn modelId="{D7BF9844-64D6-42EF-98E3-15B433A4345B}" srcId="{301F3E84-6448-42E9-8F34-ACCA2F891F7F}" destId="{59D15125-5292-46C1-A6E7-FDF06BF212E6}" srcOrd="0" destOrd="0" parTransId="{5655642F-8BF2-4ED9-A51A-A800D487C86C}" sibTransId="{38C8827D-47E6-487C-B3CE-7BC3D53E4085}"/>
    <dgm:cxn modelId="{98CA8600-5199-4A2B-8FF0-77328482DC28}" srcId="{B81344F1-C4FE-4AE6-9695-418E124D4982}" destId="{7A156E19-1FB2-4D87-9835-1496817D9655}" srcOrd="0" destOrd="0" parTransId="{1FA03264-0E48-41A9-85E2-153051A2AFB1}" sibTransId="{5AC7ABDA-D122-4E7B-826F-5150FCA19F73}"/>
    <dgm:cxn modelId="{5BFB93CA-0892-44ED-AC0A-8E137A1EBEE1}" srcId="{799C641F-EAF1-4E13-8C0A-DB85B0174C01}" destId="{53FE2BA7-D54B-43D8-9C50-9783A27BDB79}" srcOrd="1" destOrd="0" parTransId="{5DAE3F2D-1E4C-43EA-BCCF-3E88E539EC1C}" sibTransId="{69B3728B-C723-4601-B89D-0F92457631FE}"/>
    <dgm:cxn modelId="{9BF4B7AB-D014-4FD1-85D3-1FE6D1859AC2}" srcId="{799C641F-EAF1-4E13-8C0A-DB85B0174C01}" destId="{301F3E84-6448-42E9-8F34-ACCA2F891F7F}" srcOrd="0" destOrd="0" parTransId="{43E4BFC3-03DD-4231-B523-DD89C5ADBA27}" sibTransId="{5C34E304-990C-4D41-A54E-674C08D06D95}"/>
    <dgm:cxn modelId="{3F7D3804-C874-47D4-8424-D05DD0F9F39F}" type="presOf" srcId="{53FE2BA7-D54B-43D8-9C50-9783A27BDB79}" destId="{A2F0D1F8-BD1A-46C5-AF8C-276318B1522C}" srcOrd="0" destOrd="0" presId="urn:microsoft.com/office/officeart/2005/8/layout/chevron2"/>
    <dgm:cxn modelId="{D982EDFC-FFE0-4A5F-9344-ECB62BA46DAA}" type="presOf" srcId="{B81344F1-C4FE-4AE6-9695-418E124D4982}" destId="{70B52393-5FEC-462B-A0A0-3945379E12E1}" srcOrd="0" destOrd="0" presId="urn:microsoft.com/office/officeart/2005/8/layout/chevron2"/>
    <dgm:cxn modelId="{CA5850A4-4779-4199-972C-0E27DAFD7BA4}" type="presOf" srcId="{7A156E19-1FB2-4D87-9835-1496817D9655}" destId="{A58987C5-41E4-4A53-90CB-73FEAA5EDE63}" srcOrd="0" destOrd="0" presId="urn:microsoft.com/office/officeart/2005/8/layout/chevron2"/>
    <dgm:cxn modelId="{F4A13215-C9D3-474D-BD0B-F5E80B7BE1F0}" type="presOf" srcId="{B1C419DD-29B9-4CCD-8FAE-D0FDB6AD7A99}" destId="{667F43C2-8638-4B5F-BF3D-6B0246E9E0E8}" srcOrd="0" destOrd="1" presId="urn:microsoft.com/office/officeart/2005/8/layout/chevron2"/>
    <dgm:cxn modelId="{95AFEFE5-E52B-4038-87F2-EA45E10E62C7}" type="presOf" srcId="{59D15125-5292-46C1-A6E7-FDF06BF212E6}" destId="{667F43C2-8638-4B5F-BF3D-6B0246E9E0E8}" srcOrd="0" destOrd="0" presId="urn:microsoft.com/office/officeart/2005/8/layout/chevron2"/>
    <dgm:cxn modelId="{4A427FBC-C49A-458B-B5A4-EC8C69CA6D23}" type="presOf" srcId="{A65ACAEE-965B-475F-B2DC-E0971AFE5237}" destId="{D3115336-B5CD-431E-AFFD-BED3AF8EA758}" srcOrd="0" destOrd="0" presId="urn:microsoft.com/office/officeart/2005/8/layout/chevron2"/>
    <dgm:cxn modelId="{53BFB3D1-5547-4095-9EB9-93003C046169}" type="presOf" srcId="{301F3E84-6448-42E9-8F34-ACCA2F891F7F}" destId="{94FD46E6-B979-411A-85A5-6BA06A0C6057}" srcOrd="0" destOrd="0" presId="urn:microsoft.com/office/officeart/2005/8/layout/chevron2"/>
    <dgm:cxn modelId="{A53D9EE5-A508-4F79-99E5-E176B6231407}" type="presOf" srcId="{799C641F-EAF1-4E13-8C0A-DB85B0174C01}" destId="{07E84A38-94DB-446B-B3AB-E951AE6C2FAF}" srcOrd="0" destOrd="0" presId="urn:microsoft.com/office/officeart/2005/8/layout/chevron2"/>
    <dgm:cxn modelId="{FED8CDF3-178F-48C0-A142-9AC7F0890F16}" srcId="{53FE2BA7-D54B-43D8-9C50-9783A27BDB79}" destId="{A65ACAEE-965B-475F-B2DC-E0971AFE5237}" srcOrd="0" destOrd="0" parTransId="{9DD1B833-8E84-4CCC-A3FF-F4545FF37FBC}" sibTransId="{4A7FD2CB-8B3B-4FE8-B4D6-9E4F77752042}"/>
    <dgm:cxn modelId="{41E53BF0-E8A8-4C46-860A-B1EC1405D3C1}" type="presParOf" srcId="{07E84A38-94DB-446B-B3AB-E951AE6C2FAF}" destId="{00F01CFA-1236-4772-AC3E-CF121399B764}" srcOrd="0" destOrd="0" presId="urn:microsoft.com/office/officeart/2005/8/layout/chevron2"/>
    <dgm:cxn modelId="{35C7A504-4A7F-4FAB-B4B7-5C45345FBA7A}" type="presParOf" srcId="{00F01CFA-1236-4772-AC3E-CF121399B764}" destId="{94FD46E6-B979-411A-85A5-6BA06A0C6057}" srcOrd="0" destOrd="0" presId="urn:microsoft.com/office/officeart/2005/8/layout/chevron2"/>
    <dgm:cxn modelId="{082A5FDC-A5AB-4062-90FE-A959D4B0A474}" type="presParOf" srcId="{00F01CFA-1236-4772-AC3E-CF121399B764}" destId="{667F43C2-8638-4B5F-BF3D-6B0246E9E0E8}" srcOrd="1" destOrd="0" presId="urn:microsoft.com/office/officeart/2005/8/layout/chevron2"/>
    <dgm:cxn modelId="{2BF71592-C342-443E-993A-A489DCEADE31}" type="presParOf" srcId="{07E84A38-94DB-446B-B3AB-E951AE6C2FAF}" destId="{73934BA1-1328-44DD-8C0D-C9BDCD2C0CA7}" srcOrd="1" destOrd="0" presId="urn:microsoft.com/office/officeart/2005/8/layout/chevron2"/>
    <dgm:cxn modelId="{F729A20A-B979-4B32-9071-29458600BF2C}" type="presParOf" srcId="{07E84A38-94DB-446B-B3AB-E951AE6C2FAF}" destId="{0043AED8-1B6E-43E6-999C-F9F96EBCF1FF}" srcOrd="2" destOrd="0" presId="urn:microsoft.com/office/officeart/2005/8/layout/chevron2"/>
    <dgm:cxn modelId="{554B4820-555A-4609-A9AB-AEB0F7EA1453}" type="presParOf" srcId="{0043AED8-1B6E-43E6-999C-F9F96EBCF1FF}" destId="{A2F0D1F8-BD1A-46C5-AF8C-276318B1522C}" srcOrd="0" destOrd="0" presId="urn:microsoft.com/office/officeart/2005/8/layout/chevron2"/>
    <dgm:cxn modelId="{E6D4AD40-3FC0-44F1-B4C9-3C92F3EDB410}" type="presParOf" srcId="{0043AED8-1B6E-43E6-999C-F9F96EBCF1FF}" destId="{D3115336-B5CD-431E-AFFD-BED3AF8EA758}" srcOrd="1" destOrd="0" presId="urn:microsoft.com/office/officeart/2005/8/layout/chevron2"/>
    <dgm:cxn modelId="{48BECCD0-B5BD-4DEC-9F80-BE1EC0F626E8}" type="presParOf" srcId="{07E84A38-94DB-446B-B3AB-E951AE6C2FAF}" destId="{2BD4DDC8-E22E-411A-AC77-7F4977FF4873}" srcOrd="3" destOrd="0" presId="urn:microsoft.com/office/officeart/2005/8/layout/chevron2"/>
    <dgm:cxn modelId="{F122D58B-B9C6-40B9-9A26-BB20BD66E9C9}" type="presParOf" srcId="{07E84A38-94DB-446B-B3AB-E951AE6C2FAF}" destId="{47DD6607-51AF-480E-991E-66F14001EAAD}" srcOrd="4" destOrd="0" presId="urn:microsoft.com/office/officeart/2005/8/layout/chevron2"/>
    <dgm:cxn modelId="{7392C02A-DCEB-4B68-AEF0-AEDBB27E3015}" type="presParOf" srcId="{47DD6607-51AF-480E-991E-66F14001EAAD}" destId="{70B52393-5FEC-462B-A0A0-3945379E12E1}" srcOrd="0" destOrd="0" presId="urn:microsoft.com/office/officeart/2005/8/layout/chevron2"/>
    <dgm:cxn modelId="{D5DD4782-1E9E-4DC5-AD24-B59594731EA6}" type="presParOf" srcId="{47DD6607-51AF-480E-991E-66F14001EAAD}" destId="{A58987C5-41E4-4A53-90CB-73FEAA5EDE6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9C641F-EAF1-4E13-8C0A-DB85B0174C01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301F3E84-6448-42E9-8F34-ACCA2F891F7F}">
      <dgm:prSet phldrT="[Текст]" custT="1"/>
      <dgm:spPr/>
      <dgm:t>
        <a:bodyPr/>
        <a:lstStyle/>
        <a:p>
          <a:r>
            <a:rPr lang="ru-RU" sz="1400" b="1" dirty="0" smtClean="0">
              <a:latin typeface="Arial" panose="020B0604020202020204"/>
              <a:ea typeface="Times New Roman"/>
              <a:cs typeface="Times New Roman"/>
            </a:rPr>
            <a:t>Расторжение ранее заключенных ГК </a:t>
          </a:r>
          <a:r>
            <a:rPr lang="ru-RU" sz="1400" dirty="0" smtClean="0">
              <a:latin typeface="Arial" panose="020B0604020202020204"/>
              <a:ea typeface="Times New Roman"/>
              <a:cs typeface="Times New Roman"/>
            </a:rPr>
            <a:t>на поставку товаров, выполнение работ, оказание услуг по соглашению сторон, решению суда или из-за одностороннего отказа стороны такого ГК от его исполнения в соответствии с гражданским законодательством РФ, в том числе в связи с введением процедур, применяемых в деле о несостоятельности (банкротстве) поставщика (подрядчика, исполнителя)</a:t>
          </a:r>
          <a:endParaRPr lang="ru-RU" sz="1400" dirty="0"/>
        </a:p>
      </dgm:t>
    </dgm:pt>
    <dgm:pt modelId="{43E4BFC3-03DD-4231-B523-DD89C5ADBA27}" type="parTrans" cxnId="{9BF4B7AB-D014-4FD1-85D3-1FE6D1859AC2}">
      <dgm:prSet/>
      <dgm:spPr/>
      <dgm:t>
        <a:bodyPr/>
        <a:lstStyle/>
        <a:p>
          <a:endParaRPr lang="ru-RU"/>
        </a:p>
      </dgm:t>
    </dgm:pt>
    <dgm:pt modelId="{5C34E304-990C-4D41-A54E-674C08D06D95}" type="sibTrans" cxnId="{9BF4B7AB-D014-4FD1-85D3-1FE6D1859AC2}">
      <dgm:prSet/>
      <dgm:spPr/>
      <dgm:t>
        <a:bodyPr/>
        <a:lstStyle/>
        <a:p>
          <a:endParaRPr lang="ru-RU"/>
        </a:p>
      </dgm:t>
    </dgm:pt>
    <dgm:pt modelId="{53FE2BA7-D54B-43D8-9C50-9783A27BDB79}">
      <dgm:prSet phldrT="[Текст]" custT="1"/>
      <dgm:spPr/>
      <dgm:t>
        <a:bodyPr/>
        <a:lstStyle/>
        <a:p>
          <a:r>
            <a:rPr lang="ru-RU" sz="1400" b="1" dirty="0" smtClean="0">
              <a:latin typeface="Arial" panose="020B0604020202020204"/>
              <a:ea typeface="Times New Roman"/>
              <a:cs typeface="Times New Roman"/>
            </a:rPr>
            <a:t>Заключение в текущем финансовом году ГК </a:t>
          </a:r>
          <a:br>
            <a:rPr lang="ru-RU" sz="1400" b="1" dirty="0" smtClean="0">
              <a:latin typeface="Arial" panose="020B0604020202020204"/>
              <a:ea typeface="Times New Roman"/>
              <a:cs typeface="Times New Roman"/>
            </a:rPr>
          </a:br>
          <a:r>
            <a:rPr lang="ru-RU" sz="1400" dirty="0" smtClean="0">
              <a:latin typeface="Arial" panose="020B0604020202020204"/>
              <a:ea typeface="Times New Roman"/>
              <a:cs typeface="Times New Roman"/>
            </a:rPr>
            <a:t>на поставку товаров, выполнение работ, оказание услуг до </a:t>
          </a:r>
          <a:r>
            <a:rPr lang="ru-RU" sz="1400" b="1" dirty="0" smtClean="0">
              <a:latin typeface="Arial" panose="020B0604020202020204"/>
              <a:ea typeface="Times New Roman"/>
              <a:cs typeface="Times New Roman"/>
            </a:rPr>
            <a:t>1 июня </a:t>
          </a:r>
          <a:r>
            <a:rPr lang="ru-RU" sz="1400" dirty="0" smtClean="0">
              <a:latin typeface="Arial" panose="020B0604020202020204"/>
              <a:ea typeface="Times New Roman"/>
              <a:cs typeface="Times New Roman"/>
            </a:rPr>
            <a:t>текущего финансового года </a:t>
          </a:r>
          <a:r>
            <a:rPr lang="ru-RU" sz="1400" b="1" dirty="0" smtClean="0">
              <a:latin typeface="Arial" panose="020B0604020202020204"/>
              <a:ea typeface="Times New Roman"/>
              <a:cs typeface="Times New Roman"/>
            </a:rPr>
            <a:t>или последнего рабочего дня до указанной даты.</a:t>
          </a:r>
          <a:r>
            <a:rPr lang="en-US" sz="1800" b="1" dirty="0" smtClean="0">
              <a:latin typeface="Arial" panose="020B0604020202020204"/>
              <a:ea typeface="Times New Roman"/>
              <a:cs typeface="Times New Roman"/>
            </a:rPr>
            <a:t/>
          </a:r>
          <a:br>
            <a:rPr lang="en-US" sz="1800" b="1" dirty="0" smtClean="0">
              <a:latin typeface="Arial" panose="020B0604020202020204"/>
              <a:ea typeface="Times New Roman"/>
              <a:cs typeface="Times New Roman"/>
            </a:rPr>
          </a:br>
          <a:endParaRPr lang="ru-RU" sz="1800" b="1" dirty="0" smtClean="0">
            <a:latin typeface="Arial" panose="020B0604020202020204"/>
            <a:ea typeface="Times New Roman"/>
            <a:cs typeface="Times New Roman"/>
          </a:endParaRPr>
        </a:p>
        <a:p>
          <a:r>
            <a:rPr lang="ru-RU" sz="1400" b="0" i="1" dirty="0" smtClean="0">
              <a:latin typeface="Arial" panose="020B0604020202020204"/>
              <a:ea typeface="Times New Roman"/>
              <a:cs typeface="Times New Roman"/>
            </a:rPr>
            <a:t>В соответствии с п. </a:t>
          </a:r>
          <a:r>
            <a:rPr lang="ru-RU" sz="1400" b="0" i="1" dirty="0" smtClean="0">
              <a:latin typeface="Arial" panose="020B0604020202020204"/>
              <a:ea typeface="Times New Roman"/>
              <a:cs typeface="Times New Roman"/>
            </a:rPr>
            <a:t>8 Положения 1496 расчеты </a:t>
          </a:r>
          <a:r>
            <a:rPr lang="ru-RU" sz="1400" b="0" i="1" dirty="0" smtClean="0">
              <a:latin typeface="Arial" panose="020B0604020202020204"/>
              <a:ea typeface="Times New Roman"/>
              <a:cs typeface="Times New Roman"/>
            </a:rPr>
            <a:t>по данным ГК должны быть завершены до 25 декабря 2023</a:t>
          </a:r>
        </a:p>
      </dgm:t>
    </dgm:pt>
    <dgm:pt modelId="{5DAE3F2D-1E4C-43EA-BCCF-3E88E539EC1C}" type="parTrans" cxnId="{5BFB93CA-0892-44ED-AC0A-8E137A1EBEE1}">
      <dgm:prSet/>
      <dgm:spPr/>
      <dgm:t>
        <a:bodyPr/>
        <a:lstStyle/>
        <a:p>
          <a:endParaRPr lang="ru-RU"/>
        </a:p>
      </dgm:t>
    </dgm:pt>
    <dgm:pt modelId="{69B3728B-C723-4601-B89D-0F92457631FE}" type="sibTrans" cxnId="{5BFB93CA-0892-44ED-AC0A-8E137A1EBEE1}">
      <dgm:prSet/>
      <dgm:spPr/>
      <dgm:t>
        <a:bodyPr/>
        <a:lstStyle/>
        <a:p>
          <a:endParaRPr lang="ru-RU"/>
        </a:p>
      </dgm:t>
    </dgm:pt>
    <dgm:pt modelId="{0E41A603-420F-40B5-AE9B-A0814FC8E94A}">
      <dgm:prSet/>
      <dgm:spPr/>
      <dgm:t>
        <a:bodyPr/>
        <a:lstStyle/>
        <a:p>
          <a:endParaRPr lang="ru-RU"/>
        </a:p>
      </dgm:t>
    </dgm:pt>
    <dgm:pt modelId="{50218901-9AAD-44F1-80FD-4DDEFB830242}" type="parTrans" cxnId="{2E3AB335-8A3E-41ED-A72A-A6F75CC26857}">
      <dgm:prSet/>
      <dgm:spPr/>
      <dgm:t>
        <a:bodyPr/>
        <a:lstStyle/>
        <a:p>
          <a:endParaRPr lang="ru-RU"/>
        </a:p>
      </dgm:t>
    </dgm:pt>
    <dgm:pt modelId="{7D087956-C503-44B8-8730-3A79A6868D62}" type="sibTrans" cxnId="{2E3AB335-8A3E-41ED-A72A-A6F75CC26857}">
      <dgm:prSet/>
      <dgm:spPr/>
      <dgm:t>
        <a:bodyPr/>
        <a:lstStyle/>
        <a:p>
          <a:endParaRPr lang="ru-RU"/>
        </a:p>
      </dgm:t>
    </dgm:pt>
    <dgm:pt modelId="{CA6DADB2-D4D1-41AF-9A0C-C49424158847}">
      <dgm:prSet/>
      <dgm:spPr/>
      <dgm:t>
        <a:bodyPr/>
        <a:lstStyle/>
        <a:p>
          <a:endParaRPr lang="ru-RU"/>
        </a:p>
      </dgm:t>
    </dgm:pt>
    <dgm:pt modelId="{E3A8B686-6B34-40B0-B340-9EB46E145D19}" type="parTrans" cxnId="{A753123D-99DA-493E-B020-2C43D88CEC57}">
      <dgm:prSet/>
      <dgm:spPr/>
      <dgm:t>
        <a:bodyPr/>
        <a:lstStyle/>
        <a:p>
          <a:endParaRPr lang="ru-RU"/>
        </a:p>
      </dgm:t>
    </dgm:pt>
    <dgm:pt modelId="{177360CB-6527-46FB-89C6-1B8DAC25B8E8}" type="sibTrans" cxnId="{A753123D-99DA-493E-B020-2C43D88CEC57}">
      <dgm:prSet/>
      <dgm:spPr/>
      <dgm:t>
        <a:bodyPr/>
        <a:lstStyle/>
        <a:p>
          <a:endParaRPr lang="ru-RU"/>
        </a:p>
      </dgm:t>
    </dgm:pt>
    <dgm:pt modelId="{262E9E60-686A-48A8-9711-849CC5BCFBDF}" type="pres">
      <dgm:prSet presAssocID="{799C641F-EAF1-4E13-8C0A-DB85B0174C0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600A3E1-5171-40DF-AC72-CCC1CC110CD1}" type="pres">
      <dgm:prSet presAssocID="{301F3E84-6448-42E9-8F34-ACCA2F891F7F}" presName="composite" presStyleCnt="0"/>
      <dgm:spPr/>
      <dgm:t>
        <a:bodyPr/>
        <a:lstStyle/>
        <a:p>
          <a:endParaRPr lang="ru-RU"/>
        </a:p>
      </dgm:t>
    </dgm:pt>
    <dgm:pt modelId="{4FF8D4F9-ACB8-4DCF-AA57-594D614BEB65}" type="pres">
      <dgm:prSet presAssocID="{301F3E84-6448-42E9-8F34-ACCA2F891F7F}" presName="bentUpArrow1" presStyleLbl="alignImgPlace1" presStyleIdx="0" presStyleCnt="1" custScaleY="52621" custLinFactNeighborX="-78202" custLinFactNeighborY="-44630"/>
      <dgm:spPr/>
      <dgm:t>
        <a:bodyPr/>
        <a:lstStyle/>
        <a:p>
          <a:endParaRPr lang="ru-RU"/>
        </a:p>
      </dgm:t>
    </dgm:pt>
    <dgm:pt modelId="{36EB148B-D512-4280-BB68-047DD1E155FC}" type="pres">
      <dgm:prSet presAssocID="{301F3E84-6448-42E9-8F34-ACCA2F891F7F}" presName="ParentText" presStyleLbl="node1" presStyleIdx="0" presStyleCnt="2" custScaleX="202587" custScaleY="79071" custLinFactNeighborX="487" custLinFactNeighborY="4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3FE0A2-20F8-42A5-86C3-26062D6759B2}" type="pres">
      <dgm:prSet presAssocID="{301F3E84-6448-42E9-8F34-ACCA2F891F7F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AA038-E2D3-4D21-A7C9-76F169196D30}" type="pres">
      <dgm:prSet presAssocID="{5C34E304-990C-4D41-A54E-674C08D06D95}" presName="sibTrans" presStyleCnt="0"/>
      <dgm:spPr/>
      <dgm:t>
        <a:bodyPr/>
        <a:lstStyle/>
        <a:p>
          <a:endParaRPr lang="ru-RU"/>
        </a:p>
      </dgm:t>
    </dgm:pt>
    <dgm:pt modelId="{5233D2F3-2A5C-43A8-87C9-C18FC47874DA}" type="pres">
      <dgm:prSet presAssocID="{53FE2BA7-D54B-43D8-9C50-9783A27BDB79}" presName="composite" presStyleCnt="0"/>
      <dgm:spPr/>
      <dgm:t>
        <a:bodyPr/>
        <a:lstStyle/>
        <a:p>
          <a:endParaRPr lang="ru-RU"/>
        </a:p>
      </dgm:t>
    </dgm:pt>
    <dgm:pt modelId="{FD222E1F-D362-4FD2-8CA8-2B000EC2B503}" type="pres">
      <dgm:prSet presAssocID="{53FE2BA7-D54B-43D8-9C50-9783A27BDB79}" presName="ParentText" presStyleLbl="node1" presStyleIdx="1" presStyleCnt="2" custScaleX="176725" custScaleY="57055" custLinFactNeighborX="-27494" custLinFactNeighborY="-117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003716-A26A-45B3-A060-2CE8A0EB4EB4}" type="pres">
      <dgm:prSet presAssocID="{53FE2BA7-D54B-43D8-9C50-9783A27BDB79}" presName="Final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ADAB3-64C2-4F25-8B94-EFF6DE33EC6F}" type="presOf" srcId="{0E41A603-420F-40B5-AE9B-A0814FC8E94A}" destId="{F13FE0A2-20F8-42A5-86C3-26062D6759B2}" srcOrd="0" destOrd="0" presId="urn:microsoft.com/office/officeart/2005/8/layout/StepDownProcess"/>
    <dgm:cxn modelId="{05F3F584-1409-4157-A53D-F9F34F288A7F}" type="presOf" srcId="{301F3E84-6448-42E9-8F34-ACCA2F891F7F}" destId="{36EB148B-D512-4280-BB68-047DD1E155FC}" srcOrd="0" destOrd="0" presId="urn:microsoft.com/office/officeart/2005/8/layout/StepDownProcess"/>
    <dgm:cxn modelId="{F260C826-52D9-4460-9AAD-D0DEFAFDAB9A}" type="presOf" srcId="{799C641F-EAF1-4E13-8C0A-DB85B0174C01}" destId="{262E9E60-686A-48A8-9711-849CC5BCFBDF}" srcOrd="0" destOrd="0" presId="urn:microsoft.com/office/officeart/2005/8/layout/StepDownProcess"/>
    <dgm:cxn modelId="{9BF4B7AB-D014-4FD1-85D3-1FE6D1859AC2}" srcId="{799C641F-EAF1-4E13-8C0A-DB85B0174C01}" destId="{301F3E84-6448-42E9-8F34-ACCA2F891F7F}" srcOrd="0" destOrd="0" parTransId="{43E4BFC3-03DD-4231-B523-DD89C5ADBA27}" sibTransId="{5C34E304-990C-4D41-A54E-674C08D06D95}"/>
    <dgm:cxn modelId="{2E3AB335-8A3E-41ED-A72A-A6F75CC26857}" srcId="{301F3E84-6448-42E9-8F34-ACCA2F891F7F}" destId="{0E41A603-420F-40B5-AE9B-A0814FC8E94A}" srcOrd="0" destOrd="0" parTransId="{50218901-9AAD-44F1-80FD-4DDEFB830242}" sibTransId="{7D087956-C503-44B8-8730-3A79A6868D62}"/>
    <dgm:cxn modelId="{A753123D-99DA-493E-B020-2C43D88CEC57}" srcId="{53FE2BA7-D54B-43D8-9C50-9783A27BDB79}" destId="{CA6DADB2-D4D1-41AF-9A0C-C49424158847}" srcOrd="0" destOrd="0" parTransId="{E3A8B686-6B34-40B0-B340-9EB46E145D19}" sibTransId="{177360CB-6527-46FB-89C6-1B8DAC25B8E8}"/>
    <dgm:cxn modelId="{5BFB93CA-0892-44ED-AC0A-8E137A1EBEE1}" srcId="{799C641F-EAF1-4E13-8C0A-DB85B0174C01}" destId="{53FE2BA7-D54B-43D8-9C50-9783A27BDB79}" srcOrd="1" destOrd="0" parTransId="{5DAE3F2D-1E4C-43EA-BCCF-3E88E539EC1C}" sibTransId="{69B3728B-C723-4601-B89D-0F92457631FE}"/>
    <dgm:cxn modelId="{E1A63534-5C31-4E70-A7CD-00EE49E6FB1D}" type="presOf" srcId="{CA6DADB2-D4D1-41AF-9A0C-C49424158847}" destId="{F1003716-A26A-45B3-A060-2CE8A0EB4EB4}" srcOrd="0" destOrd="0" presId="urn:microsoft.com/office/officeart/2005/8/layout/StepDownProcess"/>
    <dgm:cxn modelId="{7BB35874-6BA5-4362-99F5-06B16C3DFB84}" type="presOf" srcId="{53FE2BA7-D54B-43D8-9C50-9783A27BDB79}" destId="{FD222E1F-D362-4FD2-8CA8-2B000EC2B503}" srcOrd="0" destOrd="0" presId="urn:microsoft.com/office/officeart/2005/8/layout/StepDownProcess"/>
    <dgm:cxn modelId="{77F44C5C-9311-4E46-B5C8-12F58A779B2E}" type="presParOf" srcId="{262E9E60-686A-48A8-9711-849CC5BCFBDF}" destId="{B600A3E1-5171-40DF-AC72-CCC1CC110CD1}" srcOrd="0" destOrd="0" presId="urn:microsoft.com/office/officeart/2005/8/layout/StepDownProcess"/>
    <dgm:cxn modelId="{0361D6A2-6673-4BB0-8C52-E34366C0DBD2}" type="presParOf" srcId="{B600A3E1-5171-40DF-AC72-CCC1CC110CD1}" destId="{4FF8D4F9-ACB8-4DCF-AA57-594D614BEB65}" srcOrd="0" destOrd="0" presId="urn:microsoft.com/office/officeart/2005/8/layout/StepDownProcess"/>
    <dgm:cxn modelId="{696815DB-4BC9-4928-94A5-DC2025E4FC2C}" type="presParOf" srcId="{B600A3E1-5171-40DF-AC72-CCC1CC110CD1}" destId="{36EB148B-D512-4280-BB68-047DD1E155FC}" srcOrd="1" destOrd="0" presId="urn:microsoft.com/office/officeart/2005/8/layout/StepDownProcess"/>
    <dgm:cxn modelId="{9FEB8541-DF9F-4580-82D9-EFE5F34F35CD}" type="presParOf" srcId="{B600A3E1-5171-40DF-AC72-CCC1CC110CD1}" destId="{F13FE0A2-20F8-42A5-86C3-26062D6759B2}" srcOrd="2" destOrd="0" presId="urn:microsoft.com/office/officeart/2005/8/layout/StepDownProcess"/>
    <dgm:cxn modelId="{1BED841F-0A56-4757-BFB1-FB367174D2EF}" type="presParOf" srcId="{262E9E60-686A-48A8-9711-849CC5BCFBDF}" destId="{AC8AA038-E2D3-4D21-A7C9-76F169196D30}" srcOrd="1" destOrd="0" presId="urn:microsoft.com/office/officeart/2005/8/layout/StepDownProcess"/>
    <dgm:cxn modelId="{3C63AC6E-401A-471E-BBE6-0F9C55F21283}" type="presParOf" srcId="{262E9E60-686A-48A8-9711-849CC5BCFBDF}" destId="{5233D2F3-2A5C-43A8-87C9-C18FC47874DA}" srcOrd="2" destOrd="0" presId="urn:microsoft.com/office/officeart/2005/8/layout/StepDownProcess"/>
    <dgm:cxn modelId="{6EAC6FD3-BDF7-4F75-A2C2-1C22FEDFED61}" type="presParOf" srcId="{5233D2F3-2A5C-43A8-87C9-C18FC47874DA}" destId="{FD222E1F-D362-4FD2-8CA8-2B000EC2B503}" srcOrd="0" destOrd="0" presId="urn:microsoft.com/office/officeart/2005/8/layout/StepDownProcess"/>
    <dgm:cxn modelId="{C8873F88-2EBC-4D32-A1C9-FF944462C752}" type="presParOf" srcId="{5233D2F3-2A5C-43A8-87C9-C18FC47874DA}" destId="{F1003716-A26A-45B3-A060-2CE8A0EB4EB4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9C641F-EAF1-4E13-8C0A-DB85B0174C01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1F3E84-6448-42E9-8F34-ACCA2F891F7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endParaRPr lang="ru-RU" sz="1600" b="1" dirty="0" smtClean="0">
            <a:solidFill>
              <a:srgbClr val="FF0000"/>
            </a:solidFill>
          </a:endParaRPr>
        </a:p>
        <a:p>
          <a:r>
            <a:rPr lang="ru-RU" sz="1600" b="1" dirty="0" smtClean="0">
              <a:solidFill>
                <a:srgbClr val="FF0000"/>
              </a:solidFill>
            </a:rPr>
            <a:t>Не позднее </a:t>
          </a:r>
          <a:br>
            <a:rPr lang="ru-RU" sz="1600" b="1" dirty="0" smtClean="0">
              <a:solidFill>
                <a:srgbClr val="FF0000"/>
              </a:solidFill>
            </a:rPr>
          </a:br>
          <a:r>
            <a:rPr lang="ru-RU" sz="1600" b="1" dirty="0" smtClean="0">
              <a:solidFill>
                <a:srgbClr val="FF0000"/>
              </a:solidFill>
            </a:rPr>
            <a:t>3 июля 2023</a:t>
          </a:r>
          <a:endParaRPr lang="ru-RU" sz="1600" b="1" i="1" dirty="0" smtClean="0">
            <a:solidFill>
              <a:srgbClr val="FF0000"/>
            </a:solidFill>
          </a:endParaRPr>
        </a:p>
        <a:p>
          <a:endParaRPr lang="ru-RU" sz="1600" b="1" i="1" dirty="0" smtClean="0">
            <a:solidFill>
              <a:srgbClr val="FF0000"/>
            </a:solidFill>
          </a:endParaRPr>
        </a:p>
        <a:p>
          <a:endParaRPr lang="ru-RU" sz="1000" b="0" i="1" dirty="0">
            <a:solidFill>
              <a:schemeClr val="tx1"/>
            </a:solidFill>
          </a:endParaRPr>
        </a:p>
      </dgm:t>
    </dgm:pt>
    <dgm:pt modelId="{43E4BFC3-03DD-4231-B523-DD89C5ADBA27}" type="parTrans" cxnId="{9BF4B7AB-D014-4FD1-85D3-1FE6D1859AC2}">
      <dgm:prSet/>
      <dgm:spPr/>
      <dgm:t>
        <a:bodyPr/>
        <a:lstStyle/>
        <a:p>
          <a:endParaRPr lang="ru-RU"/>
        </a:p>
      </dgm:t>
    </dgm:pt>
    <dgm:pt modelId="{5C34E304-990C-4D41-A54E-674C08D06D95}" type="sibTrans" cxnId="{9BF4B7AB-D014-4FD1-85D3-1FE6D1859AC2}">
      <dgm:prSet/>
      <dgm:spPr/>
      <dgm:t>
        <a:bodyPr/>
        <a:lstStyle/>
        <a:p>
          <a:endParaRPr lang="ru-RU"/>
        </a:p>
      </dgm:t>
    </dgm:pt>
    <dgm:pt modelId="{53FE2BA7-D54B-43D8-9C50-9783A27BDB79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endParaRPr lang="ru-RU" sz="1600" b="1" dirty="0" smtClean="0">
            <a:solidFill>
              <a:srgbClr val="FF0000"/>
            </a:solidFill>
          </a:endParaRPr>
        </a:p>
        <a:p>
          <a:endParaRPr lang="ru-RU" sz="1600" b="1" dirty="0" smtClean="0">
            <a:solidFill>
              <a:srgbClr val="FF0000"/>
            </a:solidFill>
          </a:endParaRPr>
        </a:p>
        <a:p>
          <a:endParaRPr lang="ru-RU" sz="1600" b="1" dirty="0" smtClean="0">
            <a:solidFill>
              <a:srgbClr val="FF0000"/>
            </a:solidFill>
          </a:endParaRPr>
        </a:p>
        <a:p>
          <a:r>
            <a:rPr lang="ru-RU" sz="1600" b="1" dirty="0" smtClean="0">
              <a:solidFill>
                <a:srgbClr val="FF0000"/>
              </a:solidFill>
            </a:rPr>
            <a:t>С 4 июля по 9 июля 2023</a:t>
          </a:r>
        </a:p>
        <a:p>
          <a:endParaRPr lang="ru-RU" sz="1600" b="1" dirty="0" smtClean="0">
            <a:solidFill>
              <a:srgbClr val="FF0000"/>
            </a:solidFill>
          </a:endParaRPr>
        </a:p>
        <a:p>
          <a:r>
            <a:rPr lang="ru-RU" sz="1600" b="1" dirty="0" smtClean="0">
              <a:solidFill>
                <a:srgbClr val="FF0000"/>
              </a:solidFill>
            </a:rPr>
            <a:t/>
          </a:r>
          <a:br>
            <a:rPr lang="ru-RU" sz="1600" b="1" dirty="0" smtClean="0">
              <a:solidFill>
                <a:srgbClr val="FF0000"/>
              </a:solidFill>
            </a:rPr>
          </a:br>
          <a:endParaRPr lang="ru-RU" sz="1600" b="1" dirty="0" smtClean="0">
            <a:solidFill>
              <a:srgbClr val="FF0000"/>
            </a:solidFill>
          </a:endParaRPr>
        </a:p>
      </dgm:t>
    </dgm:pt>
    <dgm:pt modelId="{5DAE3F2D-1E4C-43EA-BCCF-3E88E539EC1C}" type="parTrans" cxnId="{5BFB93CA-0892-44ED-AC0A-8E137A1EBEE1}">
      <dgm:prSet/>
      <dgm:spPr/>
      <dgm:t>
        <a:bodyPr/>
        <a:lstStyle/>
        <a:p>
          <a:endParaRPr lang="ru-RU"/>
        </a:p>
      </dgm:t>
    </dgm:pt>
    <dgm:pt modelId="{69B3728B-C723-4601-B89D-0F92457631FE}" type="sibTrans" cxnId="{5BFB93CA-0892-44ED-AC0A-8E137A1EBEE1}">
      <dgm:prSet/>
      <dgm:spPr/>
      <dgm:t>
        <a:bodyPr/>
        <a:lstStyle/>
        <a:p>
          <a:endParaRPr lang="ru-RU"/>
        </a:p>
      </dgm:t>
    </dgm:pt>
    <dgm:pt modelId="{B81344F1-C4FE-4AE6-9695-418E124D4982}">
      <dgm:prSet phldrT="[Текст]" custT="1"/>
      <dgm:spPr/>
      <dgm:t>
        <a:bodyPr/>
        <a:lstStyle/>
        <a:p>
          <a:endParaRPr lang="ru-RU" sz="1600" b="1" dirty="0" smtClean="0">
            <a:solidFill>
              <a:srgbClr val="FF0000"/>
            </a:solidFill>
            <a:latin typeface="+mn-lt"/>
            <a:ea typeface="Times New Roman"/>
            <a:cs typeface="Times New Roman"/>
          </a:endParaRPr>
        </a:p>
        <a:p>
          <a:r>
            <a:rPr lang="ru-RU" sz="1600" b="1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  <a:t>Не позднее 10 июля</a:t>
          </a:r>
        </a:p>
        <a:p>
          <a:endParaRPr lang="ru-RU" sz="1600" b="1" dirty="0">
            <a:solidFill>
              <a:srgbClr val="FF0000"/>
            </a:solidFill>
            <a:latin typeface="+mn-lt"/>
            <a:ea typeface="Times New Roman"/>
            <a:cs typeface="Times New Roman"/>
          </a:endParaRPr>
        </a:p>
      </dgm:t>
    </dgm:pt>
    <dgm:pt modelId="{BA28F340-485B-401D-A7E7-5A301C377532}" type="parTrans" cxnId="{CDDF6B9B-A49F-4EF5-AB89-3A4A7F7F2806}">
      <dgm:prSet/>
      <dgm:spPr/>
      <dgm:t>
        <a:bodyPr/>
        <a:lstStyle/>
        <a:p>
          <a:endParaRPr lang="ru-RU"/>
        </a:p>
      </dgm:t>
    </dgm:pt>
    <dgm:pt modelId="{174C48EB-BC6A-4098-B6DB-5DD0E191779B}" type="sibTrans" cxnId="{CDDF6B9B-A49F-4EF5-AB89-3A4A7F7F2806}">
      <dgm:prSet/>
      <dgm:spPr/>
      <dgm:t>
        <a:bodyPr/>
        <a:lstStyle/>
        <a:p>
          <a:endParaRPr lang="ru-RU"/>
        </a:p>
      </dgm:t>
    </dgm:pt>
    <dgm:pt modelId="{59D15125-5292-46C1-A6E7-FDF06BF212E6}">
      <dgm:prSet custT="1"/>
      <dgm:spPr/>
      <dgm:t>
        <a:bodyPr/>
        <a:lstStyle/>
        <a:p>
          <a:r>
            <a:rPr lang="ru-RU" sz="1400" b="1" dirty="0" smtClean="0"/>
            <a:t>приостановление</a:t>
          </a:r>
          <a:r>
            <a:rPr lang="ru-RU" sz="1400" dirty="0" smtClean="0"/>
            <a:t> осуществления </a:t>
          </a:r>
          <a:r>
            <a:rPr lang="ru-RU" sz="1400" dirty="0" smtClean="0">
              <a:solidFill>
                <a:schemeClr val="tx1"/>
              </a:solidFill>
            </a:rPr>
            <a:t>операций </a:t>
          </a:r>
          <a:r>
            <a:rPr lang="ru-RU" sz="1400" b="1" dirty="0" smtClean="0">
              <a:solidFill>
                <a:schemeClr val="tx1"/>
              </a:solidFill>
            </a:rPr>
            <a:t>по постановке на учет </a:t>
          </a:r>
          <a:r>
            <a:rPr lang="ru-RU" sz="1400" dirty="0" smtClean="0">
              <a:solidFill>
                <a:schemeClr val="tx1"/>
              </a:solidFill>
            </a:rPr>
            <a:t>принятых после 1 июля текущего года или последнего рабочего дня до указанной даты </a:t>
          </a:r>
          <a:r>
            <a:rPr lang="ru-RU" sz="1400" i="1" dirty="0" smtClean="0">
              <a:solidFill>
                <a:schemeClr val="tx1"/>
              </a:solidFill>
            </a:rPr>
            <a:t>(30 июня 2023, п. 48 Положения 1496)</a:t>
          </a:r>
          <a:r>
            <a:rPr lang="ru-RU" sz="1400" dirty="0" smtClean="0">
              <a:solidFill>
                <a:schemeClr val="tx1"/>
              </a:solidFill>
            </a:rPr>
            <a:t> бюджетных обязательств ПБС на поставку ТРУ, подлежащих принятию за счет текущих ЛБО, а также осуществление операций </a:t>
          </a:r>
          <a:r>
            <a:rPr lang="ru-RU" sz="1400" b="1" dirty="0" smtClean="0">
              <a:solidFill>
                <a:schemeClr val="tx1"/>
              </a:solidFill>
            </a:rPr>
            <a:t>по доведению (отзыву) </a:t>
          </a:r>
          <a:r>
            <a:rPr lang="ru-RU" sz="1400" dirty="0" smtClean="0">
              <a:solidFill>
                <a:schemeClr val="tx1"/>
              </a:solidFill>
            </a:rPr>
            <a:t>ГРБС </a:t>
          </a:r>
          <a:r>
            <a:rPr lang="ru-RU" sz="1400" dirty="0" smtClean="0"/>
            <a:t>(РБС) текущих ЛБО</a:t>
          </a:r>
          <a:endParaRPr lang="ru-RU" sz="1400" dirty="0"/>
        </a:p>
      </dgm:t>
    </dgm:pt>
    <dgm:pt modelId="{5655642F-8BF2-4ED9-A51A-A800D487C86C}" type="parTrans" cxnId="{D7BF9844-64D6-42EF-98E3-15B433A4345B}">
      <dgm:prSet/>
      <dgm:spPr/>
      <dgm:t>
        <a:bodyPr/>
        <a:lstStyle/>
        <a:p>
          <a:endParaRPr lang="ru-RU"/>
        </a:p>
      </dgm:t>
    </dgm:pt>
    <dgm:pt modelId="{38C8827D-47E6-487C-B3CE-7BC3D53E4085}" type="sibTrans" cxnId="{D7BF9844-64D6-42EF-98E3-15B433A4345B}">
      <dgm:prSet/>
      <dgm:spPr/>
      <dgm:t>
        <a:bodyPr/>
        <a:lstStyle/>
        <a:p>
          <a:endParaRPr lang="ru-RU"/>
        </a:p>
      </dgm:t>
    </dgm:pt>
    <dgm:pt modelId="{A65ACAEE-965B-475F-B2DC-E0971AFE5237}">
      <dgm:prSet custT="1"/>
      <dgm:spPr/>
      <dgm:t>
        <a:bodyPr/>
        <a:lstStyle/>
        <a:p>
          <a:r>
            <a:rPr lang="ru-RU" sz="1400" b="1" dirty="0" smtClean="0"/>
            <a:t>отмену</a:t>
          </a:r>
          <a:r>
            <a:rPr lang="ru-RU" sz="1400" dirty="0" smtClean="0"/>
            <a:t> </a:t>
          </a:r>
          <a:r>
            <a:rPr lang="ru-RU" sz="1400" b="1" dirty="0" smtClean="0"/>
            <a:t>приостановления</a:t>
          </a:r>
          <a:r>
            <a:rPr lang="ru-RU" sz="1400" dirty="0" smtClean="0"/>
            <a:t> осуществления операций </a:t>
          </a:r>
          <a:r>
            <a:rPr lang="ru-RU" sz="1400" b="1" dirty="0" smtClean="0">
              <a:solidFill>
                <a:schemeClr val="tx1"/>
              </a:solidFill>
            </a:rPr>
            <a:t>по постановке на учет </a:t>
          </a:r>
          <a:r>
            <a:rPr lang="ru-RU" sz="1400" dirty="0" smtClean="0">
              <a:solidFill>
                <a:schemeClr val="tx1"/>
              </a:solidFill>
            </a:rPr>
            <a:t>принятых после 1 июля текущего года или последнего рабочего дня до указанной даты </a:t>
          </a:r>
          <a:r>
            <a:rPr lang="ru-RU" sz="1400" i="1" dirty="0" smtClean="0">
              <a:solidFill>
                <a:schemeClr val="tx1"/>
              </a:solidFill>
            </a:rPr>
            <a:t>(30 июня 2023, п. 48 Положения 1496)</a:t>
          </a:r>
          <a:r>
            <a:rPr lang="ru-RU" sz="1400" dirty="0" smtClean="0">
              <a:solidFill>
                <a:schemeClr val="tx1"/>
              </a:solidFill>
            </a:rPr>
            <a:t> бюджетных обязательств ПБС, подлежащих принятию за счет текущих ЛБО, а также осуществления операций </a:t>
          </a:r>
          <a:r>
            <a:rPr lang="ru-RU" sz="1400" b="1" dirty="0" smtClean="0">
              <a:solidFill>
                <a:schemeClr val="tx1"/>
              </a:solidFill>
            </a:rPr>
            <a:t>по доведению (отзыву) </a:t>
          </a:r>
          <a:r>
            <a:rPr lang="ru-RU" sz="1400" dirty="0" smtClean="0">
              <a:solidFill>
                <a:schemeClr val="tx1"/>
              </a:solidFill>
            </a:rPr>
            <a:t>ГРБС </a:t>
          </a:r>
          <a:r>
            <a:rPr lang="ru-RU" sz="1400" dirty="0" smtClean="0"/>
            <a:t>(РБС) текущих ЛБО </a:t>
          </a:r>
          <a:r>
            <a:rPr lang="ru-RU" sz="1400" b="1" u="none" dirty="0" smtClean="0"/>
            <a:t>на основании информации</a:t>
          </a:r>
          <a:r>
            <a:rPr lang="ru-RU" sz="1400" dirty="0" smtClean="0"/>
            <a:t>, направленной ПБС </a:t>
          </a:r>
          <a:r>
            <a:rPr lang="ru-RU" sz="1400" b="1" i="1" dirty="0" smtClean="0"/>
            <a:t>не позднее 6 июля 2023</a:t>
          </a:r>
          <a:endParaRPr lang="ru-RU" sz="1400" b="1" i="1" dirty="0"/>
        </a:p>
      </dgm:t>
    </dgm:pt>
    <dgm:pt modelId="{9DD1B833-8E84-4CCC-A3FF-F4545FF37FBC}" type="parTrans" cxnId="{FED8CDF3-178F-48C0-A142-9AC7F0890F16}">
      <dgm:prSet/>
      <dgm:spPr/>
      <dgm:t>
        <a:bodyPr/>
        <a:lstStyle/>
        <a:p>
          <a:endParaRPr lang="ru-RU"/>
        </a:p>
      </dgm:t>
    </dgm:pt>
    <dgm:pt modelId="{4A7FD2CB-8B3B-4FE8-B4D6-9E4F77752042}" type="sibTrans" cxnId="{FED8CDF3-178F-48C0-A142-9AC7F0890F16}">
      <dgm:prSet/>
      <dgm:spPr/>
      <dgm:t>
        <a:bodyPr/>
        <a:lstStyle/>
        <a:p>
          <a:endParaRPr lang="ru-RU"/>
        </a:p>
      </dgm:t>
    </dgm:pt>
    <dgm:pt modelId="{7A156E19-1FB2-4D87-9835-1496817D9655}">
      <dgm:prSet custT="1"/>
      <dgm:spPr/>
      <dgm:t>
        <a:bodyPr/>
        <a:lstStyle/>
        <a:p>
          <a:r>
            <a:rPr lang="ru-RU" sz="1400" b="1" dirty="0" smtClean="0"/>
            <a:t>отзыв</a:t>
          </a:r>
          <a:r>
            <a:rPr lang="ru-RU" sz="1400" dirty="0" smtClean="0"/>
            <a:t> на лицевые счета ГРБС (РБС) текущих лимитов бюджетных обязательств, осуществление операций по которым приостановлено</a:t>
          </a:r>
          <a:endParaRPr lang="ru-RU" sz="1400" dirty="0"/>
        </a:p>
      </dgm:t>
    </dgm:pt>
    <dgm:pt modelId="{1FA03264-0E48-41A9-85E2-153051A2AFB1}" type="parTrans" cxnId="{98CA8600-5199-4A2B-8FF0-77328482DC28}">
      <dgm:prSet/>
      <dgm:spPr/>
      <dgm:t>
        <a:bodyPr/>
        <a:lstStyle/>
        <a:p>
          <a:endParaRPr lang="ru-RU"/>
        </a:p>
      </dgm:t>
    </dgm:pt>
    <dgm:pt modelId="{5AC7ABDA-D122-4E7B-826F-5150FCA19F73}" type="sibTrans" cxnId="{98CA8600-5199-4A2B-8FF0-77328482DC28}">
      <dgm:prSet/>
      <dgm:spPr/>
      <dgm:t>
        <a:bodyPr/>
        <a:lstStyle/>
        <a:p>
          <a:endParaRPr lang="ru-RU"/>
        </a:p>
      </dgm:t>
    </dgm:pt>
    <dgm:pt modelId="{07E84A38-94DB-446B-B3AB-E951AE6C2FAF}" type="pres">
      <dgm:prSet presAssocID="{799C641F-EAF1-4E13-8C0A-DB85B0174C0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F01CFA-1236-4772-AC3E-CF121399B764}" type="pres">
      <dgm:prSet presAssocID="{301F3E84-6448-42E9-8F34-ACCA2F891F7F}" presName="composite" presStyleCnt="0"/>
      <dgm:spPr/>
    </dgm:pt>
    <dgm:pt modelId="{94FD46E6-B979-411A-85A5-6BA06A0C6057}" type="pres">
      <dgm:prSet presAssocID="{301F3E84-6448-42E9-8F34-ACCA2F891F7F}" presName="parentText" presStyleLbl="alignNode1" presStyleIdx="0" presStyleCnt="3" custLinFactNeighborY="-130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F43C2-8638-4B5F-BF3D-6B0246E9E0E8}" type="pres">
      <dgm:prSet presAssocID="{301F3E84-6448-42E9-8F34-ACCA2F891F7F}" presName="descendantText" presStyleLbl="alignAcc1" presStyleIdx="0" presStyleCnt="3" custScaleY="138352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34BA1-1328-44DD-8C0D-C9BDCD2C0CA7}" type="pres">
      <dgm:prSet presAssocID="{5C34E304-990C-4D41-A54E-674C08D06D95}" presName="sp" presStyleCnt="0"/>
      <dgm:spPr/>
    </dgm:pt>
    <dgm:pt modelId="{0043AED8-1B6E-43E6-999C-F9F96EBCF1FF}" type="pres">
      <dgm:prSet presAssocID="{53FE2BA7-D54B-43D8-9C50-9783A27BDB79}" presName="composite" presStyleCnt="0"/>
      <dgm:spPr/>
    </dgm:pt>
    <dgm:pt modelId="{A2F0D1F8-BD1A-46C5-AF8C-276318B1522C}" type="pres">
      <dgm:prSet presAssocID="{53FE2BA7-D54B-43D8-9C50-9783A27BDB79}" presName="parentText" presStyleLbl="alignNode1" presStyleIdx="1" presStyleCnt="3" custLinFactNeighborX="0" custLinFactNeighborY="-14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15336-B5CD-431E-AFFD-BED3AF8EA758}" type="pres">
      <dgm:prSet presAssocID="{53FE2BA7-D54B-43D8-9C50-9783A27BDB79}" presName="descendantText" presStyleLbl="alignAcc1" presStyleIdx="1" presStyleCnt="3" custScaleY="154525" custLinFactNeighborX="586" custLinFactNeighborY="-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4DDC8-E22E-411A-AC77-7F4977FF4873}" type="pres">
      <dgm:prSet presAssocID="{69B3728B-C723-4601-B89D-0F92457631FE}" presName="sp" presStyleCnt="0"/>
      <dgm:spPr/>
    </dgm:pt>
    <dgm:pt modelId="{47DD6607-51AF-480E-991E-66F14001EAAD}" type="pres">
      <dgm:prSet presAssocID="{B81344F1-C4FE-4AE6-9695-418E124D4982}" presName="composite" presStyleCnt="0"/>
      <dgm:spPr/>
    </dgm:pt>
    <dgm:pt modelId="{70B52393-5FEC-462B-A0A0-3945379E12E1}" type="pres">
      <dgm:prSet presAssocID="{B81344F1-C4FE-4AE6-9695-418E124D498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987C5-41E4-4A53-90CB-73FEAA5EDE63}" type="pres">
      <dgm:prSet presAssocID="{B81344F1-C4FE-4AE6-9695-418E124D4982}" presName="descendantText" presStyleLbl="alignAcc1" presStyleIdx="2" presStyleCnt="3" custScaleY="126043" custLinFactNeighborX="433" custLinFactNeighborY="11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3BDBF3-1AD5-412F-A987-155E8BE7437F}" type="presOf" srcId="{7A156E19-1FB2-4D87-9835-1496817D9655}" destId="{A58987C5-41E4-4A53-90CB-73FEAA5EDE63}" srcOrd="0" destOrd="0" presId="urn:microsoft.com/office/officeart/2005/8/layout/chevron2"/>
    <dgm:cxn modelId="{FA1BBB25-FC3E-42DB-9BE2-73B6F55E692A}" type="presOf" srcId="{53FE2BA7-D54B-43D8-9C50-9783A27BDB79}" destId="{A2F0D1F8-BD1A-46C5-AF8C-276318B1522C}" srcOrd="0" destOrd="0" presId="urn:microsoft.com/office/officeart/2005/8/layout/chevron2"/>
    <dgm:cxn modelId="{CDDF6B9B-A49F-4EF5-AB89-3A4A7F7F2806}" srcId="{799C641F-EAF1-4E13-8C0A-DB85B0174C01}" destId="{B81344F1-C4FE-4AE6-9695-418E124D4982}" srcOrd="2" destOrd="0" parTransId="{BA28F340-485B-401D-A7E7-5A301C377532}" sibTransId="{174C48EB-BC6A-4098-B6DB-5DD0E191779B}"/>
    <dgm:cxn modelId="{D7BF9844-64D6-42EF-98E3-15B433A4345B}" srcId="{301F3E84-6448-42E9-8F34-ACCA2F891F7F}" destId="{59D15125-5292-46C1-A6E7-FDF06BF212E6}" srcOrd="0" destOrd="0" parTransId="{5655642F-8BF2-4ED9-A51A-A800D487C86C}" sibTransId="{38C8827D-47E6-487C-B3CE-7BC3D53E4085}"/>
    <dgm:cxn modelId="{98CA8600-5199-4A2B-8FF0-77328482DC28}" srcId="{B81344F1-C4FE-4AE6-9695-418E124D4982}" destId="{7A156E19-1FB2-4D87-9835-1496817D9655}" srcOrd="0" destOrd="0" parTransId="{1FA03264-0E48-41A9-85E2-153051A2AFB1}" sibTransId="{5AC7ABDA-D122-4E7B-826F-5150FCA19F73}"/>
    <dgm:cxn modelId="{5BFB93CA-0892-44ED-AC0A-8E137A1EBEE1}" srcId="{799C641F-EAF1-4E13-8C0A-DB85B0174C01}" destId="{53FE2BA7-D54B-43D8-9C50-9783A27BDB79}" srcOrd="1" destOrd="0" parTransId="{5DAE3F2D-1E4C-43EA-BCCF-3E88E539EC1C}" sibTransId="{69B3728B-C723-4601-B89D-0F92457631FE}"/>
    <dgm:cxn modelId="{9BF4B7AB-D014-4FD1-85D3-1FE6D1859AC2}" srcId="{799C641F-EAF1-4E13-8C0A-DB85B0174C01}" destId="{301F3E84-6448-42E9-8F34-ACCA2F891F7F}" srcOrd="0" destOrd="0" parTransId="{43E4BFC3-03DD-4231-B523-DD89C5ADBA27}" sibTransId="{5C34E304-990C-4D41-A54E-674C08D06D95}"/>
    <dgm:cxn modelId="{50622B93-2314-499D-BAC6-C21A3685666F}" type="presOf" srcId="{301F3E84-6448-42E9-8F34-ACCA2F891F7F}" destId="{94FD46E6-B979-411A-85A5-6BA06A0C6057}" srcOrd="0" destOrd="0" presId="urn:microsoft.com/office/officeart/2005/8/layout/chevron2"/>
    <dgm:cxn modelId="{5E531A48-0E99-4D5B-8266-DB4FA52191A4}" type="presOf" srcId="{799C641F-EAF1-4E13-8C0A-DB85B0174C01}" destId="{07E84A38-94DB-446B-B3AB-E951AE6C2FAF}" srcOrd="0" destOrd="0" presId="urn:microsoft.com/office/officeart/2005/8/layout/chevron2"/>
    <dgm:cxn modelId="{1BC74BA1-0B2E-44DB-ABCD-807F579C16C6}" type="presOf" srcId="{59D15125-5292-46C1-A6E7-FDF06BF212E6}" destId="{667F43C2-8638-4B5F-BF3D-6B0246E9E0E8}" srcOrd="0" destOrd="0" presId="urn:microsoft.com/office/officeart/2005/8/layout/chevron2"/>
    <dgm:cxn modelId="{1918275A-74FB-436D-AB8C-1CF4935DA4FB}" type="presOf" srcId="{A65ACAEE-965B-475F-B2DC-E0971AFE5237}" destId="{D3115336-B5CD-431E-AFFD-BED3AF8EA758}" srcOrd="0" destOrd="0" presId="urn:microsoft.com/office/officeart/2005/8/layout/chevron2"/>
    <dgm:cxn modelId="{8EEB0117-0AA2-4084-AE99-36DCED43697B}" type="presOf" srcId="{B81344F1-C4FE-4AE6-9695-418E124D4982}" destId="{70B52393-5FEC-462B-A0A0-3945379E12E1}" srcOrd="0" destOrd="0" presId="urn:microsoft.com/office/officeart/2005/8/layout/chevron2"/>
    <dgm:cxn modelId="{FED8CDF3-178F-48C0-A142-9AC7F0890F16}" srcId="{53FE2BA7-D54B-43D8-9C50-9783A27BDB79}" destId="{A65ACAEE-965B-475F-B2DC-E0971AFE5237}" srcOrd="0" destOrd="0" parTransId="{9DD1B833-8E84-4CCC-A3FF-F4545FF37FBC}" sibTransId="{4A7FD2CB-8B3B-4FE8-B4D6-9E4F77752042}"/>
    <dgm:cxn modelId="{E621DFC9-B22F-4023-B1D9-A1DA9C000D97}" type="presParOf" srcId="{07E84A38-94DB-446B-B3AB-E951AE6C2FAF}" destId="{00F01CFA-1236-4772-AC3E-CF121399B764}" srcOrd="0" destOrd="0" presId="urn:microsoft.com/office/officeart/2005/8/layout/chevron2"/>
    <dgm:cxn modelId="{10673EAF-A6A5-4F1D-8C31-4E8CA3152704}" type="presParOf" srcId="{00F01CFA-1236-4772-AC3E-CF121399B764}" destId="{94FD46E6-B979-411A-85A5-6BA06A0C6057}" srcOrd="0" destOrd="0" presId="urn:microsoft.com/office/officeart/2005/8/layout/chevron2"/>
    <dgm:cxn modelId="{4A77687B-2434-46EE-8C64-DDC4CF0134ED}" type="presParOf" srcId="{00F01CFA-1236-4772-AC3E-CF121399B764}" destId="{667F43C2-8638-4B5F-BF3D-6B0246E9E0E8}" srcOrd="1" destOrd="0" presId="urn:microsoft.com/office/officeart/2005/8/layout/chevron2"/>
    <dgm:cxn modelId="{DCD9D326-602A-4F23-AF4E-07E632D7DE3F}" type="presParOf" srcId="{07E84A38-94DB-446B-B3AB-E951AE6C2FAF}" destId="{73934BA1-1328-44DD-8C0D-C9BDCD2C0CA7}" srcOrd="1" destOrd="0" presId="urn:microsoft.com/office/officeart/2005/8/layout/chevron2"/>
    <dgm:cxn modelId="{55CB66E5-F7DE-4643-87F3-6DA48E159451}" type="presParOf" srcId="{07E84A38-94DB-446B-B3AB-E951AE6C2FAF}" destId="{0043AED8-1B6E-43E6-999C-F9F96EBCF1FF}" srcOrd="2" destOrd="0" presId="urn:microsoft.com/office/officeart/2005/8/layout/chevron2"/>
    <dgm:cxn modelId="{CECA7F87-353B-4857-8E7E-291947F648D0}" type="presParOf" srcId="{0043AED8-1B6E-43E6-999C-F9F96EBCF1FF}" destId="{A2F0D1F8-BD1A-46C5-AF8C-276318B1522C}" srcOrd="0" destOrd="0" presId="urn:microsoft.com/office/officeart/2005/8/layout/chevron2"/>
    <dgm:cxn modelId="{AB898E24-5BE0-4D6E-B729-45DB0EC82D49}" type="presParOf" srcId="{0043AED8-1B6E-43E6-999C-F9F96EBCF1FF}" destId="{D3115336-B5CD-431E-AFFD-BED3AF8EA758}" srcOrd="1" destOrd="0" presId="urn:microsoft.com/office/officeart/2005/8/layout/chevron2"/>
    <dgm:cxn modelId="{1500EA73-2DD2-4026-921E-56C1026371BB}" type="presParOf" srcId="{07E84A38-94DB-446B-B3AB-E951AE6C2FAF}" destId="{2BD4DDC8-E22E-411A-AC77-7F4977FF4873}" srcOrd="3" destOrd="0" presId="urn:microsoft.com/office/officeart/2005/8/layout/chevron2"/>
    <dgm:cxn modelId="{27C7B14A-E1ED-45A2-9C12-36471FE3DEA9}" type="presParOf" srcId="{07E84A38-94DB-446B-B3AB-E951AE6C2FAF}" destId="{47DD6607-51AF-480E-991E-66F14001EAAD}" srcOrd="4" destOrd="0" presId="urn:microsoft.com/office/officeart/2005/8/layout/chevron2"/>
    <dgm:cxn modelId="{840E6569-C150-47C5-89A6-452482955068}" type="presParOf" srcId="{47DD6607-51AF-480E-991E-66F14001EAAD}" destId="{70B52393-5FEC-462B-A0A0-3945379E12E1}" srcOrd="0" destOrd="0" presId="urn:microsoft.com/office/officeart/2005/8/layout/chevron2"/>
    <dgm:cxn modelId="{F3091F42-6A03-4036-8618-73FE1D422AD3}" type="presParOf" srcId="{47DD6607-51AF-480E-991E-66F14001EAAD}" destId="{A58987C5-41E4-4A53-90CB-73FEAA5EDE6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E0DF5-89EF-4947-A0D4-BE7282820AAC}">
      <dsp:nvSpPr>
        <dsp:cNvPr id="0" name=""/>
        <dsp:cNvSpPr/>
      </dsp:nvSpPr>
      <dsp:spPr>
        <a:xfrm rot="10800000">
          <a:off x="648083" y="906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Постановление Правительства РФ от 09.12.2017 № 1496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«О мерах по обеспечению исполнения федерального бюджета« (вместе с «Положением о мерах по обеспечению исполнения федерального бюджета»)</a:t>
          </a:r>
        </a:p>
      </dsp:txBody>
      <dsp:txXfrm rot="10800000">
        <a:off x="795196" y="906"/>
        <a:ext cx="10371067" cy="588453"/>
      </dsp:txXfrm>
    </dsp:sp>
    <dsp:sp modelId="{49B8C082-D66F-4039-9739-49E5C35DA7F1}">
      <dsp:nvSpPr>
        <dsp:cNvPr id="0" name=""/>
        <dsp:cNvSpPr/>
      </dsp:nvSpPr>
      <dsp:spPr>
        <a:xfrm>
          <a:off x="509091" y="157652"/>
          <a:ext cx="318641" cy="3367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01DA41A-5651-450E-BEEB-0D13CC66D1EF}">
      <dsp:nvSpPr>
        <dsp:cNvPr id="0" name=""/>
        <dsp:cNvSpPr/>
      </dsp:nvSpPr>
      <dsp:spPr>
        <a:xfrm rot="10800000">
          <a:off x="648083" y="765017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Постановление Правительства РФ от 30.12.2022 № 2549</a:t>
          </a:r>
          <a:r>
            <a:rPr lang="en-US" sz="1400" b="1" kern="1200" dirty="0" smtClean="0"/>
            <a:t> </a:t>
          </a:r>
          <a:r>
            <a:rPr lang="ru-RU" sz="1400" b="1" kern="1200" dirty="0" smtClean="0"/>
            <a:t/>
          </a:r>
          <a:br>
            <a:rPr lang="ru-RU" sz="1400" b="1" kern="1200" dirty="0" smtClean="0"/>
          </a:br>
          <a:r>
            <a:rPr lang="ru-RU" sz="1400" b="1" kern="1200" dirty="0" smtClean="0"/>
            <a:t>«Об особенностях реализации Федерального закона «О федеральном бюджете на 2023 год и на плановый период 2024 и 2025 годов»</a:t>
          </a:r>
          <a:endParaRPr lang="ru-RU" sz="1400" b="1" kern="1200" dirty="0"/>
        </a:p>
      </dsp:txBody>
      <dsp:txXfrm rot="10800000">
        <a:off x="795196" y="765017"/>
        <a:ext cx="10371067" cy="588453"/>
      </dsp:txXfrm>
    </dsp:sp>
    <dsp:sp modelId="{DE759F80-3953-4D33-8F5B-70D246B4A530}">
      <dsp:nvSpPr>
        <dsp:cNvPr id="0" name=""/>
        <dsp:cNvSpPr/>
      </dsp:nvSpPr>
      <dsp:spPr>
        <a:xfrm>
          <a:off x="538564" y="854453"/>
          <a:ext cx="259696" cy="27297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A51E2C2-7AB4-473B-AD7D-8F8CED3653DE}">
      <dsp:nvSpPr>
        <dsp:cNvPr id="0" name=""/>
        <dsp:cNvSpPr/>
      </dsp:nvSpPr>
      <dsp:spPr>
        <a:xfrm rot="10800000">
          <a:off x="648083" y="1529128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Постановление Правительства РФ от 28.02.2023 № 321</a:t>
          </a:r>
          <a:r>
            <a:rPr lang="en-US" sz="1400" b="1" kern="1200" dirty="0" smtClean="0"/>
            <a:t> </a:t>
          </a:r>
          <a:r>
            <a:rPr lang="ru-RU" sz="1400" b="1" kern="1200" dirty="0" smtClean="0"/>
            <a:t/>
          </a:r>
          <a:br>
            <a:rPr lang="ru-RU" sz="1400" b="1" kern="1200" dirty="0" smtClean="0"/>
          </a:br>
          <a:r>
            <a:rPr lang="ru-RU" sz="1400" b="1" kern="1200" dirty="0" smtClean="0"/>
            <a:t>«О приостановлении действия отдельных положений Положения о мерах по обеспечению исполнения федерального бюджета и внесении изменений в постановление Правительства Российской Федерации от 30 декабря 2022 г. N 2549»</a:t>
          </a:r>
          <a:endParaRPr lang="ru-RU" sz="1400" b="1" kern="1200" dirty="0"/>
        </a:p>
      </dsp:txBody>
      <dsp:txXfrm rot="10800000">
        <a:off x="795196" y="1529128"/>
        <a:ext cx="10371067" cy="588453"/>
      </dsp:txXfrm>
    </dsp:sp>
    <dsp:sp modelId="{410DB4BF-5EA3-4339-95DB-0B1D155C8895}">
      <dsp:nvSpPr>
        <dsp:cNvPr id="0" name=""/>
        <dsp:cNvSpPr/>
      </dsp:nvSpPr>
      <dsp:spPr>
        <a:xfrm>
          <a:off x="539705" y="1680654"/>
          <a:ext cx="257424" cy="25391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0456912-378B-4628-84FC-CC3936456C8F}">
      <dsp:nvSpPr>
        <dsp:cNvPr id="0" name=""/>
        <dsp:cNvSpPr/>
      </dsp:nvSpPr>
      <dsp:spPr>
        <a:xfrm rot="10800000">
          <a:off x="648083" y="2293238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Постановление Правительства РФ от 27.02.2023 № 314</a:t>
          </a:r>
          <a:r>
            <a:rPr lang="en-US" sz="1400" b="1" kern="1200" dirty="0" smtClean="0"/>
            <a:t> </a:t>
          </a:r>
          <a:r>
            <a:rPr lang="ru-RU" sz="1400" b="1" kern="1200" dirty="0" smtClean="0"/>
            <a:t/>
          </a:r>
          <a:br>
            <a:rPr lang="ru-RU" sz="1400" b="1" kern="1200" dirty="0" smtClean="0"/>
          </a:br>
          <a:r>
            <a:rPr lang="ru-RU" sz="1400" b="1" kern="1200" dirty="0" smtClean="0"/>
            <a:t>«О внесении изменений в некоторые акты Правительства Российской Федерации»</a:t>
          </a:r>
          <a:endParaRPr lang="ru-RU" sz="1400" b="1" kern="1200" dirty="0"/>
        </a:p>
      </dsp:txBody>
      <dsp:txXfrm rot="10800000">
        <a:off x="795196" y="2293238"/>
        <a:ext cx="10371067" cy="588453"/>
      </dsp:txXfrm>
    </dsp:sp>
    <dsp:sp modelId="{71F5A406-ECEF-4451-95E9-B7056CE997F5}">
      <dsp:nvSpPr>
        <dsp:cNvPr id="0" name=""/>
        <dsp:cNvSpPr/>
      </dsp:nvSpPr>
      <dsp:spPr>
        <a:xfrm>
          <a:off x="539699" y="2438628"/>
          <a:ext cx="257424" cy="27838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0420CC-E649-438E-8143-CC84CDF4DC63}">
      <dsp:nvSpPr>
        <dsp:cNvPr id="0" name=""/>
        <dsp:cNvSpPr/>
      </dsp:nvSpPr>
      <dsp:spPr>
        <a:xfrm rot="10800000">
          <a:off x="648083" y="3057349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Письмо ФК от 09.02.2023 № 07-04-05</a:t>
          </a:r>
          <a:r>
            <a:rPr lang="en-US" sz="1400" b="1" kern="1200" dirty="0" smtClean="0"/>
            <a:t>/</a:t>
          </a:r>
          <a:r>
            <a:rPr lang="ru-RU" sz="1400" b="1" kern="1200" dirty="0" smtClean="0"/>
            <a:t>03-3331 (Письмо Минфина от 31.01.2023 № 02-11-09/7725) </a:t>
          </a:r>
          <a:endParaRPr lang="ru-RU" sz="1400" b="1" kern="1200" dirty="0"/>
        </a:p>
      </dsp:txBody>
      <dsp:txXfrm rot="10800000">
        <a:off x="795196" y="3057349"/>
        <a:ext cx="10371067" cy="588453"/>
      </dsp:txXfrm>
    </dsp:sp>
    <dsp:sp modelId="{B17DBEF2-3D7B-4555-9B38-D40BE5163103}">
      <dsp:nvSpPr>
        <dsp:cNvPr id="0" name=""/>
        <dsp:cNvSpPr/>
      </dsp:nvSpPr>
      <dsp:spPr>
        <a:xfrm>
          <a:off x="552392" y="3230713"/>
          <a:ext cx="232038" cy="23082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0EDE834-80D2-4E5D-A472-130264FB00AD}">
      <dsp:nvSpPr>
        <dsp:cNvPr id="0" name=""/>
        <dsp:cNvSpPr/>
      </dsp:nvSpPr>
      <dsp:spPr>
        <a:xfrm rot="10800000">
          <a:off x="648083" y="3821460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Письмо ФК от 04.04.2023 №</a:t>
          </a:r>
          <a:r>
            <a:rPr lang="en-US" sz="1400" b="1" kern="1200" dirty="0" smtClean="0"/>
            <a:t> </a:t>
          </a:r>
          <a:r>
            <a:rPr lang="ru-RU" sz="1400" b="1" kern="1200" dirty="0" smtClean="0"/>
            <a:t>07-04-05</a:t>
          </a:r>
          <a:r>
            <a:rPr lang="en-US" sz="1400" b="1" kern="1200" dirty="0" smtClean="0"/>
            <a:t>/14-8956</a:t>
          </a:r>
          <a:r>
            <a:rPr lang="ru-RU" sz="1400" b="1" kern="1200" dirty="0" smtClean="0"/>
            <a:t> (Письмо Минфина от 01.04.2023 № 02-11-09/28913)</a:t>
          </a:r>
          <a:endParaRPr lang="ru-RU" sz="1400" b="1" kern="1200" dirty="0"/>
        </a:p>
      </dsp:txBody>
      <dsp:txXfrm rot="10800000">
        <a:off x="795196" y="3821460"/>
        <a:ext cx="10371067" cy="588453"/>
      </dsp:txXfrm>
    </dsp:sp>
    <dsp:sp modelId="{6D9D5EC0-8E8D-4BF9-B1D2-781E6221C756}">
      <dsp:nvSpPr>
        <dsp:cNvPr id="0" name=""/>
        <dsp:cNvSpPr/>
      </dsp:nvSpPr>
      <dsp:spPr>
        <a:xfrm>
          <a:off x="539699" y="3950796"/>
          <a:ext cx="257424" cy="2565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9049D5B-ECD3-4E0C-93D6-03B0753DF130}">
      <dsp:nvSpPr>
        <dsp:cNvPr id="0" name=""/>
        <dsp:cNvSpPr/>
      </dsp:nvSpPr>
      <dsp:spPr>
        <a:xfrm rot="10800000">
          <a:off x="648083" y="4585571"/>
          <a:ext cx="10518180" cy="588453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9492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Письмо ФК от 18.05.2023 №</a:t>
          </a:r>
          <a:r>
            <a:rPr lang="en-US" sz="1400" b="1" kern="1200" dirty="0" smtClean="0"/>
            <a:t> </a:t>
          </a:r>
          <a:r>
            <a:rPr lang="ru-RU" sz="1400" b="1" kern="1200" dirty="0" smtClean="0"/>
            <a:t>07-04-05</a:t>
          </a:r>
          <a:r>
            <a:rPr lang="en-US" sz="1400" b="1" kern="1200" dirty="0" smtClean="0"/>
            <a:t>/</a:t>
          </a:r>
          <a:r>
            <a:rPr lang="ru-RU" sz="1400" b="1" kern="1200" dirty="0" smtClean="0"/>
            <a:t>03</a:t>
          </a:r>
          <a:r>
            <a:rPr lang="en-US" sz="1400" b="1" kern="1200" dirty="0" smtClean="0"/>
            <a:t>-</a:t>
          </a:r>
          <a:r>
            <a:rPr lang="ru-RU" sz="1400" b="1" kern="1200" dirty="0" smtClean="0"/>
            <a:t>13130 </a:t>
          </a:r>
          <a:endParaRPr lang="ru-RU" sz="1400" kern="1200" dirty="0"/>
        </a:p>
      </dsp:txBody>
      <dsp:txXfrm rot="10800000">
        <a:off x="795196" y="4585571"/>
        <a:ext cx="10371067" cy="588453"/>
      </dsp:txXfrm>
    </dsp:sp>
    <dsp:sp modelId="{31B73A69-F445-48D2-957A-641BDBE66951}">
      <dsp:nvSpPr>
        <dsp:cNvPr id="0" name=""/>
        <dsp:cNvSpPr/>
      </dsp:nvSpPr>
      <dsp:spPr>
        <a:xfrm>
          <a:off x="509094" y="4789561"/>
          <a:ext cx="229296" cy="24135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D46E6-B979-411A-85A5-6BA06A0C6057}">
      <dsp:nvSpPr>
        <dsp:cNvPr id="0" name=""/>
        <dsp:cNvSpPr/>
      </dsp:nvSpPr>
      <dsp:spPr>
        <a:xfrm rot="5400000">
          <a:off x="-205496" y="190364"/>
          <a:ext cx="1470863" cy="109013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r>
            <a:rPr lang="ru-RU" sz="1600" b="1" kern="1200" dirty="0" smtClean="0">
              <a:solidFill>
                <a:srgbClr val="FF0000"/>
              </a:solidFill>
            </a:rPr>
            <a:t>Не позднее </a:t>
          </a:r>
          <a:br>
            <a:rPr lang="ru-RU" sz="1600" b="1" kern="1200" dirty="0" smtClean="0">
              <a:solidFill>
                <a:srgbClr val="FF0000"/>
              </a:solidFill>
            </a:rPr>
          </a:br>
          <a:r>
            <a:rPr lang="ru-RU" sz="1600" b="1" kern="1200" dirty="0" smtClean="0">
              <a:solidFill>
                <a:srgbClr val="FF0000"/>
              </a:solidFill>
            </a:rPr>
            <a:t>2 июня</a:t>
          </a:r>
        </a:p>
      </dsp:txBody>
      <dsp:txXfrm rot="-5400000">
        <a:off x="-15131" y="545066"/>
        <a:ext cx="1090134" cy="380729"/>
      </dsp:txXfrm>
    </dsp:sp>
    <dsp:sp modelId="{667F43C2-8638-4B5F-BF3D-6B0246E9E0E8}">
      <dsp:nvSpPr>
        <dsp:cNvPr id="0" name=""/>
        <dsp:cNvSpPr/>
      </dsp:nvSpPr>
      <dsp:spPr>
        <a:xfrm rot="5400000">
          <a:off x="5307344" y="-4257261"/>
          <a:ext cx="1323425" cy="9848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приостановление</a:t>
          </a:r>
          <a:r>
            <a:rPr lang="ru-RU" sz="1600" kern="1200" dirty="0" smtClean="0"/>
            <a:t> осуществления </a:t>
          </a:r>
          <a:r>
            <a:rPr lang="ru-RU" sz="1600" kern="1200" dirty="0" smtClean="0">
              <a:solidFill>
                <a:schemeClr val="tx1"/>
              </a:solidFill>
            </a:rPr>
            <a:t>операций </a:t>
          </a:r>
          <a:r>
            <a:rPr lang="ru-RU" sz="1600" b="1" kern="1200" dirty="0" smtClean="0">
              <a:solidFill>
                <a:schemeClr val="tx1"/>
              </a:solidFill>
            </a:rPr>
            <a:t>по</a:t>
          </a:r>
          <a:r>
            <a:rPr lang="ru-RU" sz="1600" kern="1200" dirty="0" smtClean="0">
              <a:solidFill>
                <a:schemeClr val="tx1"/>
              </a:solidFill>
            </a:rPr>
            <a:t> </a:t>
          </a:r>
          <a:r>
            <a:rPr lang="ru-RU" sz="1600" b="1" kern="1200" dirty="0" smtClean="0">
              <a:solidFill>
                <a:schemeClr val="tx1"/>
              </a:solidFill>
            </a:rPr>
            <a:t>санкционированию</a:t>
          </a:r>
          <a:r>
            <a:rPr lang="ru-RU" sz="1600" kern="1200" dirty="0" smtClean="0">
              <a:solidFill>
                <a:schemeClr val="tx1"/>
              </a:solidFill>
            </a:rPr>
            <a:t> </a:t>
          </a:r>
          <a:r>
            <a:rPr lang="ru-RU" sz="1600" kern="1200" dirty="0" smtClean="0"/>
            <a:t>оплаты денежных обязательств ПБС </a:t>
          </a:r>
          <a:r>
            <a:rPr lang="ru-RU" sz="1600" b="0" kern="1200" dirty="0" smtClean="0"/>
            <a:t>за счет доп. ЛБО</a:t>
          </a:r>
          <a:r>
            <a:rPr lang="ru-RU" sz="1600" kern="1200" dirty="0" smtClean="0"/>
            <a:t>, а также осуществление операций </a:t>
          </a:r>
          <a:r>
            <a:rPr lang="ru-RU" sz="1600" b="1" kern="1200" dirty="0" smtClean="0"/>
            <a:t>по доведению (отзыву)</a:t>
          </a:r>
          <a:r>
            <a:rPr lang="ru-RU" sz="1600" kern="1200" dirty="0" smtClean="0"/>
            <a:t> ГРБС (РБС) доп. ЛБО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 rot="-5400000">
        <a:off x="1044737" y="69950"/>
        <a:ext cx="9784036" cy="1194217"/>
      </dsp:txXfrm>
    </dsp:sp>
    <dsp:sp modelId="{A2F0D1F8-BD1A-46C5-AF8C-276318B1522C}">
      <dsp:nvSpPr>
        <dsp:cNvPr id="0" name=""/>
        <dsp:cNvSpPr/>
      </dsp:nvSpPr>
      <dsp:spPr>
        <a:xfrm rot="5400000">
          <a:off x="-219381" y="1933689"/>
          <a:ext cx="1470863" cy="106236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r>
            <a:rPr lang="ru-RU" sz="1600" b="1" kern="1200" dirty="0" smtClean="0">
              <a:solidFill>
                <a:srgbClr val="FF0000"/>
              </a:solidFill>
            </a:rPr>
            <a:t>С 5 июня по 7 июня</a:t>
          </a:r>
        </a:p>
      </dsp:txBody>
      <dsp:txXfrm rot="-5400000">
        <a:off x="-15132" y="2260623"/>
        <a:ext cx="1062366" cy="408497"/>
      </dsp:txXfrm>
    </dsp:sp>
    <dsp:sp modelId="{D3115336-B5CD-431E-AFFD-BED3AF8EA758}">
      <dsp:nvSpPr>
        <dsp:cNvPr id="0" name=""/>
        <dsp:cNvSpPr/>
      </dsp:nvSpPr>
      <dsp:spPr>
        <a:xfrm rot="5400000">
          <a:off x="5216496" y="-2699106"/>
          <a:ext cx="1477353" cy="9848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отмену приостановления </a:t>
          </a:r>
          <a:r>
            <a:rPr lang="ru-RU" sz="1600" kern="1200" dirty="0" smtClean="0"/>
            <a:t>осуществления операций по санкционированию оплаты денежных обязательств ПБС </a:t>
          </a:r>
          <a:r>
            <a:rPr lang="ru-RU" sz="1600" b="0" kern="1200" dirty="0" smtClean="0"/>
            <a:t>за счет доп. ЛБО </a:t>
          </a:r>
          <a:r>
            <a:rPr lang="ru-RU" sz="1600" kern="1200" dirty="0" smtClean="0"/>
            <a:t>и операций </a:t>
          </a:r>
          <a:r>
            <a:rPr lang="ru-RU" sz="1600" b="1" kern="1200" dirty="0" smtClean="0"/>
            <a:t>по доведению (отзыву)</a:t>
          </a:r>
          <a:r>
            <a:rPr lang="ru-RU" sz="1600" kern="1200" dirty="0" smtClean="0"/>
            <a:t> ГРБС (РБС) доп. ЛБО, в отношении ГК, заключенных в связи с расторжением ранее заключенных ГК, </a:t>
          </a:r>
          <a:r>
            <a:rPr lang="ru-RU" sz="1600" b="1" u="none" kern="1200" dirty="0" smtClean="0"/>
            <a:t>на основании информации</a:t>
          </a:r>
          <a:r>
            <a:rPr lang="ru-RU" sz="1600" kern="1200" dirty="0" smtClean="0"/>
            <a:t>, направленной ПБС </a:t>
          </a:r>
          <a:r>
            <a:rPr lang="ru-RU" sz="1600" b="1" i="1" kern="1200" dirty="0" smtClean="0"/>
            <a:t>не позднее 6 июня 2023</a:t>
          </a:r>
          <a:endParaRPr lang="ru-RU" sz="1600" b="1" i="1" kern="1200" dirty="0"/>
        </a:p>
      </dsp:txBody>
      <dsp:txXfrm rot="-5400000">
        <a:off x="1030853" y="1558655"/>
        <a:ext cx="9776522" cy="1333117"/>
      </dsp:txXfrm>
    </dsp:sp>
    <dsp:sp modelId="{70B52393-5FEC-462B-A0A0-3945379E12E1}">
      <dsp:nvSpPr>
        <dsp:cNvPr id="0" name=""/>
        <dsp:cNvSpPr/>
      </dsp:nvSpPr>
      <dsp:spPr>
        <a:xfrm rot="5400000">
          <a:off x="-191612" y="3400473"/>
          <a:ext cx="1470863" cy="103458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  <a:t>Не позднее </a:t>
          </a:r>
          <a:br>
            <a:rPr lang="ru-RU" sz="1600" b="1" kern="1200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</a:br>
          <a:r>
            <a:rPr lang="ru-RU" sz="1600" b="1" kern="1200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  <a:t>9 июня</a:t>
          </a:r>
          <a:endParaRPr lang="ru-RU" sz="1600" b="1" kern="1200" dirty="0">
            <a:solidFill>
              <a:srgbClr val="FF0000"/>
            </a:solidFill>
            <a:latin typeface="+mn-lt"/>
            <a:ea typeface="Times New Roman"/>
            <a:cs typeface="Times New Roman"/>
          </a:endParaRPr>
        </a:p>
      </dsp:txBody>
      <dsp:txXfrm rot="-5400000">
        <a:off x="26527" y="3699629"/>
        <a:ext cx="1034587" cy="436276"/>
      </dsp:txXfrm>
    </dsp:sp>
    <dsp:sp modelId="{A58987C5-41E4-4A53-90CB-73FEAA5EDE63}">
      <dsp:nvSpPr>
        <dsp:cNvPr id="0" name=""/>
        <dsp:cNvSpPr/>
      </dsp:nvSpPr>
      <dsp:spPr>
        <a:xfrm rot="5400000">
          <a:off x="5351400" y="-1157431"/>
          <a:ext cx="1205048" cy="98486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отзыв</a:t>
          </a:r>
          <a:r>
            <a:rPr lang="ru-RU" sz="1600" kern="1200" dirty="0" smtClean="0"/>
            <a:t> на лицевые счета ГРБС (РБС) дополнительных лимитов бюджетных обязательств, осуществление операций по которым приостановлено</a:t>
          </a:r>
          <a:endParaRPr lang="ru-RU" sz="1600" kern="1200" dirty="0"/>
        </a:p>
      </dsp:txBody>
      <dsp:txXfrm rot="-5400000">
        <a:off x="1029604" y="3223191"/>
        <a:ext cx="9789814" cy="1087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F8D4F9-ACB8-4DCF-AA57-594D614BEB65}">
      <dsp:nvSpPr>
        <dsp:cNvPr id="0" name=""/>
        <dsp:cNvSpPr/>
      </dsp:nvSpPr>
      <dsp:spPr>
        <a:xfrm rot="5400000">
          <a:off x="1054529" y="1795750"/>
          <a:ext cx="1162484" cy="251505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6EB148B-D512-4280-BB68-047DD1E155FC}">
      <dsp:nvSpPr>
        <dsp:cNvPr id="0" name=""/>
        <dsp:cNvSpPr/>
      </dsp:nvSpPr>
      <dsp:spPr>
        <a:xfrm>
          <a:off x="23259" y="616265"/>
          <a:ext cx="7534076" cy="205832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anose="020B0604020202020204"/>
              <a:ea typeface="Times New Roman"/>
              <a:cs typeface="Times New Roman"/>
            </a:rPr>
            <a:t>Расторжение ранее заключенных ГК </a:t>
          </a:r>
          <a:r>
            <a:rPr lang="ru-RU" sz="1400" kern="1200" dirty="0" smtClean="0">
              <a:latin typeface="Arial" panose="020B0604020202020204"/>
              <a:ea typeface="Times New Roman"/>
              <a:cs typeface="Times New Roman"/>
            </a:rPr>
            <a:t>на поставку товаров, выполнение работ, оказание услуг по соглашению сторон, решению суда или из-за одностороннего отказа стороны такого ГК от его исполнения в соответствии с гражданским законодательством РФ, в том числе в связи с введением процедур, применяемых в деле о несостоятельности (банкротстве) поставщика (подрядчика, исполнителя)</a:t>
          </a:r>
          <a:endParaRPr lang="ru-RU" sz="1400" kern="1200" dirty="0"/>
        </a:p>
      </dsp:txBody>
      <dsp:txXfrm>
        <a:off x="123756" y="716762"/>
        <a:ext cx="7333082" cy="1857329"/>
      </dsp:txXfrm>
    </dsp:sp>
    <dsp:sp modelId="{F13FE0A2-20F8-42A5-86C3-26062D6759B2}">
      <dsp:nvSpPr>
        <dsp:cNvPr id="0" name=""/>
        <dsp:cNvSpPr/>
      </dsp:nvSpPr>
      <dsp:spPr>
        <a:xfrm>
          <a:off x="5631652" y="581065"/>
          <a:ext cx="2704797" cy="2103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/>
        </a:p>
      </dsp:txBody>
      <dsp:txXfrm>
        <a:off x="5631652" y="581065"/>
        <a:ext cx="2704797" cy="2103966"/>
      </dsp:txXfrm>
    </dsp:sp>
    <dsp:sp modelId="{FD222E1F-D362-4FD2-8CA8-2B000EC2B503}">
      <dsp:nvSpPr>
        <dsp:cNvPr id="0" name=""/>
        <dsp:cNvSpPr/>
      </dsp:nvSpPr>
      <dsp:spPr>
        <a:xfrm>
          <a:off x="2981689" y="2737388"/>
          <a:ext cx="6572285" cy="148521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shade val="80000"/>
                <a:hueOff val="271263"/>
                <a:satOff val="5175"/>
                <a:lumOff val="228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271263"/>
                <a:satOff val="5175"/>
                <a:lumOff val="228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271263"/>
                <a:satOff val="5175"/>
                <a:lumOff val="228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anose="020B0604020202020204"/>
              <a:ea typeface="Times New Roman"/>
              <a:cs typeface="Times New Roman"/>
            </a:rPr>
            <a:t>Заключение в текущем финансовом году ГК </a:t>
          </a:r>
          <a:br>
            <a:rPr lang="ru-RU" sz="1400" b="1" kern="1200" dirty="0" smtClean="0">
              <a:latin typeface="Arial" panose="020B0604020202020204"/>
              <a:ea typeface="Times New Roman"/>
              <a:cs typeface="Times New Roman"/>
            </a:rPr>
          </a:br>
          <a:r>
            <a:rPr lang="ru-RU" sz="1400" kern="1200" dirty="0" smtClean="0">
              <a:latin typeface="Arial" panose="020B0604020202020204"/>
              <a:ea typeface="Times New Roman"/>
              <a:cs typeface="Times New Roman"/>
            </a:rPr>
            <a:t>на поставку товаров, выполнение работ, оказание услуг до </a:t>
          </a:r>
          <a:r>
            <a:rPr lang="ru-RU" sz="1400" b="1" kern="1200" dirty="0" smtClean="0">
              <a:latin typeface="Arial" panose="020B0604020202020204"/>
              <a:ea typeface="Times New Roman"/>
              <a:cs typeface="Times New Roman"/>
            </a:rPr>
            <a:t>1 июня </a:t>
          </a:r>
          <a:r>
            <a:rPr lang="ru-RU" sz="1400" kern="1200" dirty="0" smtClean="0">
              <a:latin typeface="Arial" panose="020B0604020202020204"/>
              <a:ea typeface="Times New Roman"/>
              <a:cs typeface="Times New Roman"/>
            </a:rPr>
            <a:t>текущего финансового года </a:t>
          </a:r>
          <a:r>
            <a:rPr lang="ru-RU" sz="1400" b="1" kern="1200" dirty="0" smtClean="0">
              <a:latin typeface="Arial" panose="020B0604020202020204"/>
              <a:ea typeface="Times New Roman"/>
              <a:cs typeface="Times New Roman"/>
            </a:rPr>
            <a:t>или последнего рабочего дня до указанной даты.</a:t>
          </a:r>
          <a:r>
            <a:rPr lang="en-US" sz="1800" b="1" kern="1200" dirty="0" smtClean="0">
              <a:latin typeface="Arial" panose="020B0604020202020204"/>
              <a:ea typeface="Times New Roman"/>
              <a:cs typeface="Times New Roman"/>
            </a:rPr>
            <a:t/>
          </a:r>
          <a:br>
            <a:rPr lang="en-US" sz="1800" b="1" kern="1200" dirty="0" smtClean="0">
              <a:latin typeface="Arial" panose="020B0604020202020204"/>
              <a:ea typeface="Times New Roman"/>
              <a:cs typeface="Times New Roman"/>
            </a:rPr>
          </a:br>
          <a:endParaRPr lang="ru-RU" sz="1800" b="1" kern="1200" dirty="0" smtClean="0">
            <a:latin typeface="Arial" panose="020B0604020202020204"/>
            <a:ea typeface="Times New Roman"/>
            <a:cs typeface="Times New Roma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>
              <a:latin typeface="Arial" panose="020B0604020202020204"/>
              <a:ea typeface="Times New Roman"/>
              <a:cs typeface="Times New Roman"/>
            </a:rPr>
            <a:t>В соответствии с п. </a:t>
          </a:r>
          <a:r>
            <a:rPr lang="ru-RU" sz="1400" b="0" i="1" kern="1200" dirty="0" smtClean="0">
              <a:latin typeface="Arial" panose="020B0604020202020204"/>
              <a:ea typeface="Times New Roman"/>
              <a:cs typeface="Times New Roman"/>
            </a:rPr>
            <a:t>8 Положения 1496 расчеты </a:t>
          </a:r>
          <a:r>
            <a:rPr lang="ru-RU" sz="1400" b="0" i="1" kern="1200" dirty="0" smtClean="0">
              <a:latin typeface="Arial" panose="020B0604020202020204"/>
              <a:ea typeface="Times New Roman"/>
              <a:cs typeface="Times New Roman"/>
            </a:rPr>
            <a:t>по данным ГК должны быть завершены до 25 декабря 2023</a:t>
          </a:r>
        </a:p>
      </dsp:txBody>
      <dsp:txXfrm>
        <a:off x="3054204" y="2809903"/>
        <a:ext cx="6427255" cy="1340187"/>
      </dsp:txXfrm>
    </dsp:sp>
    <dsp:sp modelId="{F1003716-A26A-45B3-A060-2CE8A0EB4EB4}">
      <dsp:nvSpPr>
        <dsp:cNvPr id="0" name=""/>
        <dsp:cNvSpPr/>
      </dsp:nvSpPr>
      <dsp:spPr>
        <a:xfrm>
          <a:off x="9149782" y="2733634"/>
          <a:ext cx="2704797" cy="2103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/>
        </a:p>
      </dsp:txBody>
      <dsp:txXfrm>
        <a:off x="9149782" y="2733634"/>
        <a:ext cx="2704797" cy="21039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D46E6-B979-411A-85A5-6BA06A0C6057}">
      <dsp:nvSpPr>
        <dsp:cNvPr id="0" name=""/>
        <dsp:cNvSpPr/>
      </dsp:nvSpPr>
      <dsp:spPr>
        <a:xfrm rot="5400000">
          <a:off x="-232423" y="232423"/>
          <a:ext cx="1549492" cy="10846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endParaRPr lang="ru-RU" sz="1600" b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>Не позднее </a:t>
          </a:r>
          <a:br>
            <a:rPr lang="ru-RU" sz="1600" b="1" kern="1200" dirty="0" smtClean="0">
              <a:solidFill>
                <a:srgbClr val="FF0000"/>
              </a:solidFill>
            </a:rPr>
          </a:br>
          <a:r>
            <a:rPr lang="ru-RU" sz="1600" b="1" kern="1200" dirty="0" smtClean="0">
              <a:solidFill>
                <a:srgbClr val="FF0000"/>
              </a:solidFill>
            </a:rPr>
            <a:t>3 июля 2023</a:t>
          </a:r>
          <a:endParaRPr lang="ru-RU" sz="1600" b="1" i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0" i="1" kern="1200" dirty="0">
            <a:solidFill>
              <a:schemeClr val="tx1"/>
            </a:solidFill>
          </a:endParaRPr>
        </a:p>
      </dsp:txBody>
      <dsp:txXfrm rot="-5400000">
        <a:off x="1" y="542321"/>
        <a:ext cx="1084644" cy="464848"/>
      </dsp:txXfrm>
    </dsp:sp>
    <dsp:sp modelId="{667F43C2-8638-4B5F-BF3D-6B0246E9E0E8}">
      <dsp:nvSpPr>
        <dsp:cNvPr id="0" name=""/>
        <dsp:cNvSpPr/>
      </dsp:nvSpPr>
      <dsp:spPr>
        <a:xfrm rot="5400000">
          <a:off x="5392370" y="-4300529"/>
          <a:ext cx="1394172" cy="10009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приостановление</a:t>
          </a:r>
          <a:r>
            <a:rPr lang="ru-RU" sz="1400" kern="1200" dirty="0" smtClean="0"/>
            <a:t> осуществления </a:t>
          </a:r>
          <a:r>
            <a:rPr lang="ru-RU" sz="1400" kern="1200" dirty="0" smtClean="0">
              <a:solidFill>
                <a:schemeClr val="tx1"/>
              </a:solidFill>
            </a:rPr>
            <a:t>операций </a:t>
          </a:r>
          <a:r>
            <a:rPr lang="ru-RU" sz="1400" b="1" kern="1200" dirty="0" smtClean="0">
              <a:solidFill>
                <a:schemeClr val="tx1"/>
              </a:solidFill>
            </a:rPr>
            <a:t>по постановке на учет </a:t>
          </a:r>
          <a:r>
            <a:rPr lang="ru-RU" sz="1400" kern="1200" dirty="0" smtClean="0">
              <a:solidFill>
                <a:schemeClr val="tx1"/>
              </a:solidFill>
            </a:rPr>
            <a:t>принятых после 1 июля текущего года или последнего рабочего дня до указанной даты </a:t>
          </a:r>
          <a:r>
            <a:rPr lang="ru-RU" sz="1400" i="1" kern="1200" dirty="0" smtClean="0">
              <a:solidFill>
                <a:schemeClr val="tx1"/>
              </a:solidFill>
            </a:rPr>
            <a:t>(30 июня 2023, п. 48 Положения 1496)</a:t>
          </a:r>
          <a:r>
            <a:rPr lang="ru-RU" sz="1400" kern="1200" dirty="0" smtClean="0">
              <a:solidFill>
                <a:schemeClr val="tx1"/>
              </a:solidFill>
            </a:rPr>
            <a:t> бюджетных обязательств ПБС на поставку ТРУ, подлежащих принятию за счет текущих ЛБО, а также осуществление операций </a:t>
          </a:r>
          <a:r>
            <a:rPr lang="ru-RU" sz="1400" b="1" kern="1200" dirty="0" smtClean="0">
              <a:solidFill>
                <a:schemeClr val="tx1"/>
              </a:solidFill>
            </a:rPr>
            <a:t>по доведению (отзыву) </a:t>
          </a:r>
          <a:r>
            <a:rPr lang="ru-RU" sz="1400" kern="1200" dirty="0" smtClean="0">
              <a:solidFill>
                <a:schemeClr val="tx1"/>
              </a:solidFill>
            </a:rPr>
            <a:t>ГРБС </a:t>
          </a:r>
          <a:r>
            <a:rPr lang="ru-RU" sz="1400" kern="1200" dirty="0" smtClean="0"/>
            <a:t>(РБС) текущих ЛБО</a:t>
          </a:r>
          <a:endParaRPr lang="ru-RU" sz="1400" kern="1200" dirty="0"/>
        </a:p>
      </dsp:txBody>
      <dsp:txXfrm rot="-5400000">
        <a:off x="1084645" y="75254"/>
        <a:ext cx="9941565" cy="1258056"/>
      </dsp:txXfrm>
    </dsp:sp>
    <dsp:sp modelId="{A2F0D1F8-BD1A-46C5-AF8C-276318B1522C}">
      <dsp:nvSpPr>
        <dsp:cNvPr id="0" name=""/>
        <dsp:cNvSpPr/>
      </dsp:nvSpPr>
      <dsp:spPr>
        <a:xfrm rot="5400000">
          <a:off x="-232423" y="2065715"/>
          <a:ext cx="1549492" cy="10846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endParaRPr lang="ru-RU" sz="1600" b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>С 4 июля по 9 июля 2023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FF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/>
          </a:r>
          <a:br>
            <a:rPr lang="ru-RU" sz="1600" b="1" kern="1200" dirty="0" smtClean="0">
              <a:solidFill>
                <a:srgbClr val="FF0000"/>
              </a:solidFill>
            </a:rPr>
          </a:br>
          <a:endParaRPr lang="ru-RU" sz="1600" b="1" kern="1200" dirty="0" smtClean="0">
            <a:solidFill>
              <a:srgbClr val="FF0000"/>
            </a:solidFill>
          </a:endParaRPr>
        </a:p>
      </dsp:txBody>
      <dsp:txXfrm rot="-5400000">
        <a:off x="1" y="2375613"/>
        <a:ext cx="1084644" cy="464848"/>
      </dsp:txXfrm>
    </dsp:sp>
    <dsp:sp modelId="{D3115336-B5CD-431E-AFFD-BED3AF8EA758}">
      <dsp:nvSpPr>
        <dsp:cNvPr id="0" name=""/>
        <dsp:cNvSpPr/>
      </dsp:nvSpPr>
      <dsp:spPr>
        <a:xfrm rot="5400000">
          <a:off x="5311291" y="-2649243"/>
          <a:ext cx="1556329" cy="10009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отмену</a:t>
          </a:r>
          <a:r>
            <a:rPr lang="ru-RU" sz="1400" kern="1200" dirty="0" smtClean="0"/>
            <a:t> </a:t>
          </a:r>
          <a:r>
            <a:rPr lang="ru-RU" sz="1400" b="1" kern="1200" dirty="0" smtClean="0"/>
            <a:t>приостановления</a:t>
          </a:r>
          <a:r>
            <a:rPr lang="ru-RU" sz="1400" kern="1200" dirty="0" smtClean="0"/>
            <a:t> осуществления операций </a:t>
          </a:r>
          <a:r>
            <a:rPr lang="ru-RU" sz="1400" b="1" kern="1200" dirty="0" smtClean="0">
              <a:solidFill>
                <a:schemeClr val="tx1"/>
              </a:solidFill>
            </a:rPr>
            <a:t>по постановке на учет </a:t>
          </a:r>
          <a:r>
            <a:rPr lang="ru-RU" sz="1400" kern="1200" dirty="0" smtClean="0">
              <a:solidFill>
                <a:schemeClr val="tx1"/>
              </a:solidFill>
            </a:rPr>
            <a:t>принятых после 1 июля текущего года или последнего рабочего дня до указанной даты </a:t>
          </a:r>
          <a:r>
            <a:rPr lang="ru-RU" sz="1400" i="1" kern="1200" dirty="0" smtClean="0">
              <a:solidFill>
                <a:schemeClr val="tx1"/>
              </a:solidFill>
            </a:rPr>
            <a:t>(30 июня 2023, п. 48 Положения 1496)</a:t>
          </a:r>
          <a:r>
            <a:rPr lang="ru-RU" sz="1400" kern="1200" dirty="0" smtClean="0">
              <a:solidFill>
                <a:schemeClr val="tx1"/>
              </a:solidFill>
            </a:rPr>
            <a:t> бюджетных обязательств ПБС, подлежащих принятию за счет текущих ЛБО, а также осуществления операций </a:t>
          </a:r>
          <a:r>
            <a:rPr lang="ru-RU" sz="1400" b="1" kern="1200" dirty="0" smtClean="0">
              <a:solidFill>
                <a:schemeClr val="tx1"/>
              </a:solidFill>
            </a:rPr>
            <a:t>по доведению (отзыву) </a:t>
          </a:r>
          <a:r>
            <a:rPr lang="ru-RU" sz="1400" kern="1200" dirty="0" smtClean="0">
              <a:solidFill>
                <a:schemeClr val="tx1"/>
              </a:solidFill>
            </a:rPr>
            <a:t>ГРБС </a:t>
          </a:r>
          <a:r>
            <a:rPr lang="ru-RU" sz="1400" kern="1200" dirty="0" smtClean="0"/>
            <a:t>(РБС) текущих ЛБО </a:t>
          </a:r>
          <a:r>
            <a:rPr lang="ru-RU" sz="1400" b="1" u="none" kern="1200" dirty="0" smtClean="0"/>
            <a:t>на основании информации</a:t>
          </a:r>
          <a:r>
            <a:rPr lang="ru-RU" sz="1400" kern="1200" dirty="0" smtClean="0"/>
            <a:t>, направленной ПБС </a:t>
          </a:r>
          <a:r>
            <a:rPr lang="ru-RU" sz="1400" b="1" i="1" kern="1200" dirty="0" smtClean="0"/>
            <a:t>не позднее 6 июля 2023</a:t>
          </a:r>
          <a:endParaRPr lang="ru-RU" sz="1400" b="1" i="1" kern="1200" dirty="0"/>
        </a:p>
      </dsp:txBody>
      <dsp:txXfrm rot="-5400000">
        <a:off x="1084644" y="1653378"/>
        <a:ext cx="9933649" cy="1404381"/>
      </dsp:txXfrm>
    </dsp:sp>
    <dsp:sp modelId="{70B52393-5FEC-462B-A0A0-3945379E12E1}">
      <dsp:nvSpPr>
        <dsp:cNvPr id="0" name=""/>
        <dsp:cNvSpPr/>
      </dsp:nvSpPr>
      <dsp:spPr>
        <a:xfrm rot="5400000">
          <a:off x="-232423" y="3600482"/>
          <a:ext cx="1549492" cy="108464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FF0000"/>
            </a:solidFill>
            <a:latin typeface="+mn-lt"/>
            <a:ea typeface="Times New Roman"/>
            <a:cs typeface="Times New Roman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latin typeface="+mn-lt"/>
              <a:ea typeface="Times New Roman"/>
              <a:cs typeface="Times New Roman"/>
            </a:rPr>
            <a:t>Не позднее 10 июля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rgbClr val="FF0000"/>
            </a:solidFill>
            <a:latin typeface="+mn-lt"/>
            <a:ea typeface="Times New Roman"/>
            <a:cs typeface="Times New Roman"/>
          </a:endParaRPr>
        </a:p>
      </dsp:txBody>
      <dsp:txXfrm rot="-5400000">
        <a:off x="1" y="3910380"/>
        <a:ext cx="1084644" cy="464848"/>
      </dsp:txXfrm>
    </dsp:sp>
    <dsp:sp modelId="{A58987C5-41E4-4A53-90CB-73FEAA5EDE63}">
      <dsp:nvSpPr>
        <dsp:cNvPr id="0" name=""/>
        <dsp:cNvSpPr/>
      </dsp:nvSpPr>
      <dsp:spPr>
        <a:xfrm rot="5400000">
          <a:off x="5454722" y="-1015319"/>
          <a:ext cx="1269467" cy="100096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отзыв</a:t>
          </a:r>
          <a:r>
            <a:rPr lang="ru-RU" sz="1400" kern="1200" dirty="0" smtClean="0"/>
            <a:t> на лицевые счета ГРБС (РБС) текущих лимитов бюджетных обязательств, осуществление операций по которым приостановлено</a:t>
          </a:r>
          <a:endParaRPr lang="ru-RU" sz="1400" kern="1200" dirty="0"/>
        </a:p>
      </dsp:txBody>
      <dsp:txXfrm rot="-5400000">
        <a:off x="1084644" y="3416729"/>
        <a:ext cx="9947653" cy="11455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000" y="1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r">
              <a:defRPr sz="2200"/>
            </a:lvl1pPr>
          </a:lstStyle>
          <a:p>
            <a:fld id="{093A27F1-C971-4CDD-8729-66B2CF3E33A9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58458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000" y="6458458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r">
              <a:defRPr sz="2200"/>
            </a:lvl1pPr>
          </a:lstStyle>
          <a:p>
            <a:fld id="{69CE94E5-F143-431D-A582-08BB021951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825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1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29.05.2023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694" tIns="84847" rIns="169694" bIns="848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8" y="3272461"/>
            <a:ext cx="7942404" cy="2677169"/>
          </a:xfrm>
          <a:prstGeom prst="rect">
            <a:avLst/>
          </a:prstGeom>
        </p:spPr>
        <p:txBody>
          <a:bodyPr vert="horz" lIns="169694" tIns="84847" rIns="169694" bIns="8484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8458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458458"/>
            <a:ext cx="4301908" cy="339220"/>
          </a:xfrm>
          <a:prstGeom prst="rect">
            <a:avLst/>
          </a:prstGeom>
        </p:spPr>
        <p:txBody>
          <a:bodyPr vert="horz" lIns="169694" tIns="84847" rIns="169694" bIns="84847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1pPr>
    <a:lvl2pPr marL="850301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2pPr>
    <a:lvl3pPr marL="1700601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3pPr>
    <a:lvl4pPr marL="2550902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4pPr>
    <a:lvl5pPr marL="3401202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5pPr>
    <a:lvl6pPr marL="4251503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6pPr>
    <a:lvl7pPr marL="5101803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7pPr>
    <a:lvl8pPr marL="5952104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8pPr>
    <a:lvl9pPr marL="6802404" algn="l" defTabSz="1700601" rtl="0" eaLnBrk="1" latinLnBrk="0" hangingPunct="1">
      <a:defRPr sz="22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75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00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5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89263" y="889000"/>
            <a:ext cx="4256087" cy="239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75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B2C06-7A18-44C5-B742-93C4061CFBD6}" type="datetime1">
              <a:rPr lang="ru-RU" smtClean="0"/>
              <a:t>29.05.2023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0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C23CF-DEF9-4171-9BA5-4156C0AEC5D6}" type="datetime1">
              <a:rPr lang="ru-RU" smtClean="0"/>
              <a:t>29.05.2023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81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6ED9B-9329-40AB-97E0-70B1EAB1274C}" type="datetime1">
              <a:rPr lang="ru-RU" smtClean="0"/>
              <a:t>29.05.2023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2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8D63-1261-4B8D-B732-3287B342B9B1}" type="datetime1">
              <a:rPr lang="ru-RU" smtClean="0"/>
              <a:t>29.05.2023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1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E7BD-A770-4D86-B03C-51680DD1EB8C}" type="datetime1">
              <a:rPr lang="ru-RU" smtClean="0"/>
              <a:t>29.05.2023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96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F1-BBC8-4B58-AF45-2777D118CFEA}" type="datetime1">
              <a:rPr lang="ru-RU" smtClean="0"/>
              <a:t>29.05.2023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43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C1EBE-6B31-4315-979F-93119F1BAEFC}" type="datetime1">
              <a:rPr lang="ru-RU" smtClean="0"/>
              <a:t>29.05.2023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79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B467-6FFB-4EE3-99A8-7E22042025BD}" type="datetime1">
              <a:rPr lang="ru-RU" smtClean="0"/>
              <a:t>29.05.2023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45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FC45-0AEB-492A-8951-79F6B01D8100}" type="datetime1">
              <a:rPr lang="ru-RU" smtClean="0"/>
              <a:t>29.05.2023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8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FD629-5C68-46AF-B9D4-ED272853988E}" type="datetime1">
              <a:rPr lang="ru-RU" smtClean="0"/>
              <a:t>29.05.2023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5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2E843-F5DC-4FB5-BB94-839B39D93E09}" type="datetime1">
              <a:rPr lang="ru-RU" smtClean="0"/>
              <a:t>29.05.2023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6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18AAF-9D63-4A83-8D67-C65AF50837BA}" type="datetime1">
              <a:rPr lang="ru-RU" smtClean="0"/>
              <a:t>29.05.2023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29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F5C13E69191A12FE93FE22A88FBA224C93D5C7983EF05C91826EF3FD43158CC23E25E9D854635B13E9A4488BF940782174B7DEB2F281CCECq1cBO" TargetMode="External"/><Relationship Id="rId3" Type="http://schemas.openxmlformats.org/officeDocument/2006/relationships/image" Target="../media/image1.png"/><Relationship Id="rId7" Type="http://schemas.openxmlformats.org/officeDocument/2006/relationships/hyperlink" Target="consultantplus://offline/ref=F5C13E69191A12FE93FE22A88FBA224C93D5C7983EF05C91826EF3FD43158CC23E25E9DA54645245BFEB49D7BD126B2177B7DCB6EEq8c0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consultantplus://offline/ref=F5C13E69191A12FE93FE22A88FBA224C93D5C7983EF05C91826EF3FD43158CC23E25E9D854635915ECA4488BF940782174B7DEB2F281CCECq1cBO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consultantplus://offline/ref=F5C13E69191A12FE93FE22A88FBA224C93D5C7983EF05C91826EF3FD43158CC23E25E9DA546B5245BFEB49D7BD126B2177B7DCB6EEq8c0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635051" y="2438759"/>
            <a:ext cx="62646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11437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Основные положения нормативных правовых актов по осуществлению отзыва лимитов бюджетных обязательств</a:t>
            </a: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95472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14300" y="6363231"/>
            <a:ext cx="11506200" cy="45719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5"/>
          </a:p>
        </p:txBody>
      </p:sp>
      <p:sp>
        <p:nvSpPr>
          <p:cNvPr id="15" name="TextBox 14"/>
          <p:cNvSpPr txBox="1"/>
          <p:nvPr/>
        </p:nvSpPr>
        <p:spPr>
          <a:xfrm>
            <a:off x="8184232" y="6402787"/>
            <a:ext cx="3624930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69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1690" dirty="0" smtClean="0">
                <a:solidFill>
                  <a:schemeClr val="bg1">
                    <a:lumMod val="65000"/>
                  </a:schemeClr>
                </a:solidFill>
              </a:rPr>
              <a:t>май 2023 </a:t>
            </a:r>
            <a:r>
              <a:rPr lang="ru-RU" sz="169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40187" y="4762951"/>
            <a:ext cx="3908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Полувьянова Анна Александровна</a:t>
            </a:r>
            <a:endParaRPr lang="ru-RU" sz="1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</a:t>
            </a:r>
            <a:r>
              <a:rPr lang="ru-RU" sz="18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22</a:t>
            </a:r>
            <a:endParaRPr lang="ru-RU" sz="1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2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6744072" y="173806"/>
            <a:ext cx="4876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Нормативные правовые акты, регулирующие отзыв ЛБО в 2023 году</a:t>
            </a:r>
            <a:endParaRPr lang="ru-RU" sz="1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84679716"/>
              </p:ext>
            </p:extLst>
          </p:nvPr>
        </p:nvGraphicFramePr>
        <p:xfrm>
          <a:off x="114300" y="1278405"/>
          <a:ext cx="11814348" cy="5174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5591944" y="121891"/>
            <a:ext cx="6550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rgbClr val="11437F"/>
                </a:solidFill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 smtClean="0"/>
              <a:t>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Сроки завершения операций по дополнительным ЛБО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844984" y="2506653"/>
            <a:ext cx="3928258" cy="2307934"/>
            <a:chOff x="0" y="0"/>
            <a:chExt cx="4258832" cy="5418667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0"/>
              <a:ext cx="4258832" cy="541866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207899" y="207899"/>
              <a:ext cx="3843034" cy="50028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  <a:t>Не позднее </a:t>
              </a:r>
              <a:r>
                <a:rPr lang="ru-RU" sz="2400" b="1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  <a:t>1 июня </a:t>
              </a:r>
              <a:br>
                <a:rPr lang="ru-RU" sz="2400" b="1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</a:br>
              <a:r>
                <a:rPr lang="ru-RU" sz="2400" kern="1200" dirty="0" smtClean="0">
                  <a:latin typeface="Arial" panose="020B0604020202020204"/>
                  <a:ea typeface="Times New Roman"/>
                  <a:cs typeface="Times New Roman"/>
                </a:rPr>
                <a:t>текущего финансового года </a:t>
              </a:r>
              <a:r>
                <a:rPr lang="ru-RU" sz="2400" b="1" kern="1200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  <a:t>или последнего рабочего дня до указанной даты </a:t>
              </a:r>
              <a:endParaRPr lang="ru-RU" sz="24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00008" y="2125036"/>
            <a:ext cx="6388249" cy="3019938"/>
            <a:chOff x="782714" y="945224"/>
            <a:chExt cx="6388249" cy="301993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782714" y="945224"/>
              <a:ext cx="6388249" cy="3019938"/>
              <a:chOff x="782714" y="1046720"/>
              <a:chExt cx="6388249" cy="3019938"/>
            </a:xfrm>
          </p:grpSpPr>
          <p:sp>
            <p:nvSpPr>
              <p:cNvPr id="20" name="Стрелка вправо 19"/>
              <p:cNvSpPr/>
              <p:nvPr/>
            </p:nvSpPr>
            <p:spPr>
              <a:xfrm>
                <a:off x="782714" y="1046720"/>
                <a:ext cx="6388249" cy="3019938"/>
              </a:xfrm>
              <a:prstGeom prst="rightArrow">
                <a:avLst>
                  <a:gd name="adj1" fmla="val 75000"/>
                  <a:gd name="adj2" fmla="val 50000"/>
                </a:avLst>
              </a:prstGeom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" name="Прямоугольник 1"/>
              <p:cNvSpPr/>
              <p:nvPr/>
            </p:nvSpPr>
            <p:spPr>
              <a:xfrm>
                <a:off x="833763" y="1499217"/>
                <a:ext cx="5118221" cy="2211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ПБС </a:t>
                </a:r>
                <a:r>
                  <a:rPr lang="ru-RU" sz="1700" b="1" dirty="0" smtClean="0">
                    <a:latin typeface="Arial" panose="020B0604020202020204"/>
                    <a:ea typeface="Times New Roman"/>
                    <a:cs typeface="Times New Roman"/>
                  </a:rPr>
                  <a:t>завершают </a:t>
                </a:r>
                <a:r>
                  <a:rPr lang="ru-RU" sz="1700" b="1" dirty="0">
                    <a:latin typeface="Arial" panose="020B0604020202020204"/>
                    <a:ea typeface="Times New Roman"/>
                    <a:cs typeface="Times New Roman"/>
                  </a:rPr>
                  <a:t>расчеты по ГК </a:t>
                </a:r>
                <a:r>
                  <a:rPr lang="ru-RU" sz="1700" dirty="0">
                    <a:latin typeface="Arial" panose="020B0604020202020204"/>
                    <a:ea typeface="Times New Roman"/>
                    <a:cs typeface="Times New Roman"/>
                  </a:rPr>
                  <a:t>на поставку товаров, выполнение работ, оказание </a:t>
                </a: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услуг</a:t>
                </a:r>
                <a:r>
                  <a:rPr lang="en-US" sz="1700" dirty="0" smtClean="0">
                    <a:latin typeface="Arial" panose="020B0604020202020204"/>
                    <a:ea typeface="Times New Roman"/>
                    <a:cs typeface="Times New Roman"/>
                  </a:rPr>
                  <a:t> (</a:t>
                </a: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далее – ТРУ), </a:t>
                </a:r>
                <a:r>
                  <a:rPr lang="ru-RU" sz="1700" dirty="0">
                    <a:latin typeface="Arial" panose="020B0604020202020204"/>
                    <a:ea typeface="Times New Roman"/>
                    <a:cs typeface="Times New Roman"/>
                  </a:rPr>
                  <a:t>подлежавших в соответствии с условиями этих ГК оплате в отчетном финансовом году за счет доведенных до них </a:t>
                </a: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ЛБО на </a:t>
                </a:r>
                <a:r>
                  <a:rPr lang="ru-RU" sz="1700" dirty="0">
                    <a:latin typeface="Arial" panose="020B0604020202020204"/>
                    <a:ea typeface="Times New Roman"/>
                    <a:cs typeface="Times New Roman"/>
                  </a:rPr>
                  <a:t>указанные цели в объеме бюджетных ассигнований, увеличенных в соответствии с абзацем вторым </a:t>
                </a: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п. </a:t>
                </a:r>
                <a:r>
                  <a:rPr lang="ru-RU" sz="1700" dirty="0">
                    <a:latin typeface="Arial" panose="020B0604020202020204"/>
                    <a:ea typeface="Times New Roman"/>
                    <a:cs typeface="Times New Roman"/>
                  </a:rPr>
                  <a:t>4 </a:t>
                </a: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Положения 1496 </a:t>
                </a:r>
                <a:b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</a:br>
                <a:endParaRPr lang="ru-RU" sz="1700" dirty="0" smtClean="0">
                  <a:latin typeface="Arial" panose="020B0604020202020204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26" name="Скругленный прямоугольник 25"/>
            <p:cNvSpPr/>
            <p:nvPr/>
          </p:nvSpPr>
          <p:spPr>
            <a:xfrm>
              <a:off x="5886731" y="2181731"/>
              <a:ext cx="967697" cy="44623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Доп. ЛБО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849"/>
              </p:ext>
            </p:extLst>
          </p:nvPr>
        </p:nvGraphicFramePr>
        <p:xfrm>
          <a:off x="6474235" y="980728"/>
          <a:ext cx="4533988" cy="1135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6994"/>
                <a:gridCol w="2266994"/>
              </a:tblGrid>
              <a:tr h="113554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31 мая 2023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r>
                        <a:rPr lang="ru-RU" b="1" baseline="0" dirty="0" smtClean="0"/>
                        <a:t> июня 2023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5152" y="1532260"/>
            <a:ext cx="692140" cy="72501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19526" y="1530231"/>
            <a:ext cx="690588" cy="72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3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42222" y="44964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4800678" y="121891"/>
            <a:ext cx="7341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rgbClr val="11437F"/>
                </a:solidFill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Федеральное казначейство в целях соблюдения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положений пункта 6 Положения 1496 обеспечивает: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49890230"/>
              </p:ext>
            </p:extLst>
          </p:nvPr>
        </p:nvGraphicFramePr>
        <p:xfrm>
          <a:off x="255823" y="1714933"/>
          <a:ext cx="10878245" cy="465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244463" y="1091182"/>
            <a:ext cx="967697" cy="4462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Доп. ЛБО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73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38672" y="4906078"/>
            <a:ext cx="7626609" cy="1697869"/>
          </a:xfrm>
          <a:prstGeom prst="roundRect">
            <a:avLst/>
          </a:prstGeom>
          <a:solidFill>
            <a:srgbClr val="91B1D6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6324600" y="121891"/>
            <a:ext cx="5817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rgbClr val="11437F"/>
                </a:solidFill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Отзыв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ЛБО </a:t>
            </a:r>
          </a:p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(исключения)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849654177"/>
              </p:ext>
            </p:extLst>
          </p:nvPr>
        </p:nvGraphicFramePr>
        <p:xfrm>
          <a:off x="305990" y="464150"/>
          <a:ext cx="1185972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1" name="Скругленный прямоугольник 4"/>
          <p:cNvSpPr/>
          <p:nvPr/>
        </p:nvSpPr>
        <p:spPr>
          <a:xfrm>
            <a:off x="592904" y="4912428"/>
            <a:ext cx="6192688" cy="156352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21920" tIns="60960" rIns="121920" bIns="60960" numCol="1" spcCol="1270" anchor="ctr" anchorCtr="0">
            <a:no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ЛБО, доведенные до ПБС в объеме бюджетных ассигнований, увеличенных 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исполнение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ГК 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поставку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ТРУ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(доп. ЛБО)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расчеты по которым в отчетном финансовом году осуществлялись с применением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казначейского обеспечения обязательств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в объеме, не превышающем остатка не использованных на начало текущего финансового года бюджетных ассигнований на указанные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05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511825" y="0"/>
            <a:ext cx="72204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РФ от 28.02.2023 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321 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приостановлении действия отдельных положений Положения о мерах по обеспечению исполнения федерального бюджета и внесении изменений в постановление Правительства Российской Федерации от 30 декабря 2022 г. 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2549»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79255" y="1171526"/>
            <a:ext cx="2993063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Приостановлено до 31.12.2023: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8231" y="1646718"/>
            <a:ext cx="9968633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10. Получатели средств федерального бюджета принимают бюджетные обязательства, связанные с поставкой товаров, выполнением работ, оказанием услуг,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позднее 1 июня текущего финансового года или последнего рабочего дня до указанной даты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доведенными до них в установленном порядке до указанной даты на открытые им лицевые счета соответствующими лимитами бюджетных обязательств на текущий финансовый год.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26066" y="3171226"/>
            <a:ext cx="1153130" cy="86488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Текущие ЛБО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11825" y="2770215"/>
            <a:ext cx="2265172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Введено до 31.12.2023:</a:t>
            </a:r>
            <a:endParaRPr lang="ru-RU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08230" y="3171226"/>
            <a:ext cx="9968633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5(1). Получатели средств федерального бюджета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2023 году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принимают бюджетные обязательства, связанные с поставкой товаров, выполнением работ, оказанием услуг,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позднее 1 июля 2023 г. или последнего рабочего дня до указанной даты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доведенными до них в установленном порядке до указанной даты на открытые им лицевые счета соответствующими лимитами бюджетных обязательств на текущий финансовый год.</a:t>
            </a:r>
          </a:p>
        </p:txBody>
      </p:sp>
      <p:sp>
        <p:nvSpPr>
          <p:cNvPr id="20" name="Стрелка вправо 19"/>
          <p:cNvSpPr/>
          <p:nvPr/>
        </p:nvSpPr>
        <p:spPr>
          <a:xfrm>
            <a:off x="226066" y="1735942"/>
            <a:ext cx="1153130" cy="86488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Текущие ЛБО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9267" y="5526730"/>
            <a:ext cx="94302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Указанные положения </a:t>
            </a:r>
            <a:r>
              <a:rPr lang="ru-RU" sz="1600" b="1" dirty="0"/>
              <a:t>не распространяются </a:t>
            </a:r>
            <a:r>
              <a:rPr lang="ru-RU" sz="1600" dirty="0"/>
              <a:t>на бюджетные обязательства по закупкам, предусмотренные подпунктами </a:t>
            </a:r>
            <a:r>
              <a:rPr lang="ru-RU" sz="1600" b="1" dirty="0"/>
              <a:t>"б" - "о" пункта 11 Положения №</a:t>
            </a:r>
            <a:r>
              <a:rPr lang="ru-RU" sz="1600" b="1" dirty="0" smtClean="0"/>
              <a:t> </a:t>
            </a:r>
            <a:r>
              <a:rPr lang="ru-RU" sz="1600" b="1" dirty="0"/>
              <a:t>1496</a:t>
            </a:r>
            <a:r>
              <a:rPr lang="ru-RU" sz="1600" dirty="0"/>
              <a:t>, а также </a:t>
            </a:r>
            <a:r>
              <a:rPr lang="ru-RU" sz="1600" b="1" dirty="0"/>
              <a:t>в случае принятия до 01.07.2023 решений Правительственной комиссии</a:t>
            </a:r>
            <a:r>
              <a:rPr lang="ru-RU" sz="1600" dirty="0"/>
              <a:t> по вопросам оптимизации и повышения эффективности бюджетных расходов о возможности принятия таких обязательств не позднее 01.12.2023.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0083" y="4184070"/>
            <a:ext cx="9956779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400" dirty="0"/>
              <a:t>Г</a:t>
            </a:r>
            <a:r>
              <a:rPr lang="ru-RU" sz="1400" dirty="0" smtClean="0"/>
              <a:t>осударственным </a:t>
            </a:r>
            <a:r>
              <a:rPr lang="ru-RU" sz="1400" dirty="0"/>
              <a:t>заказчикам, являющимся получателями средств федерального бюджета, в отношении закупок, предусматривающих финансирование (оплату) в текущем финансовом году, </a:t>
            </a:r>
            <a:r>
              <a:rPr lang="ru-RU" sz="1400" b="1" dirty="0"/>
              <a:t>рекомендуется</a:t>
            </a:r>
            <a:r>
              <a:rPr lang="ru-RU" sz="1400" dirty="0"/>
              <a:t> </a:t>
            </a:r>
            <a:r>
              <a:rPr lang="ru-RU" sz="1400" b="1" dirty="0"/>
              <a:t>обеспечить постановку на учет принимаемых бюджетных обязательств и размещение извещений об осуществлении закупок (направление приглашений принять участие в закупке), а также заключение контрактов с единственными поставщиками</a:t>
            </a:r>
            <a:r>
              <a:rPr lang="ru-RU" sz="1400" dirty="0"/>
              <a:t> (подрядчиками, исполнителями) и постановку на учет принятых бюджетных обязательств по таким контрактам </a:t>
            </a:r>
            <a:r>
              <a:rPr lang="ru-RU" sz="1400" b="1" dirty="0"/>
              <a:t>до 01.07.2023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847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5591944" y="121891"/>
            <a:ext cx="6550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rgbClr val="11437F"/>
                </a:solidFill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 smtClean="0"/>
              <a:t>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Сроки завершения операций</a:t>
            </a:r>
          </a:p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 текущим ЛБО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6844984" y="2506653"/>
            <a:ext cx="3928258" cy="2307934"/>
            <a:chOff x="0" y="0"/>
            <a:chExt cx="4258832" cy="5418667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0"/>
              <a:ext cx="4258832" cy="541866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207899" y="207899"/>
              <a:ext cx="3843034" cy="500286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  <a:t>Не позднее </a:t>
              </a:r>
              <a:r>
                <a:rPr lang="ru-RU" sz="2400" b="1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  <a:t>1 июля </a:t>
              </a:r>
              <a:r>
                <a:rPr lang="ru-RU" sz="2400" kern="1200" dirty="0" smtClean="0">
                  <a:latin typeface="Arial" panose="020B0604020202020204"/>
                  <a:ea typeface="Times New Roman"/>
                  <a:cs typeface="Times New Roman"/>
                </a:rPr>
                <a:t>текущего финансового года </a:t>
              </a:r>
              <a:r>
                <a:rPr lang="ru-RU" sz="2400" b="1" kern="1200" dirty="0" smtClean="0">
                  <a:solidFill>
                    <a:srgbClr val="FF0000"/>
                  </a:solidFill>
                  <a:latin typeface="Arial" panose="020B0604020202020204"/>
                  <a:ea typeface="Times New Roman"/>
                  <a:cs typeface="Times New Roman"/>
                </a:rPr>
                <a:t>или последнего рабочего дня до указанной даты </a:t>
              </a:r>
              <a:endParaRPr lang="ru-RU" sz="24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26066" y="2259299"/>
            <a:ext cx="6388249" cy="2853350"/>
            <a:chOff x="782713" y="3859304"/>
            <a:chExt cx="6388249" cy="285335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782713" y="3859304"/>
              <a:ext cx="6388249" cy="2853350"/>
              <a:chOff x="782714" y="3794212"/>
              <a:chExt cx="6388249" cy="2853350"/>
            </a:xfrm>
          </p:grpSpPr>
          <p:sp>
            <p:nvSpPr>
              <p:cNvPr id="18" name="Стрелка вправо 17"/>
              <p:cNvSpPr/>
              <p:nvPr/>
            </p:nvSpPr>
            <p:spPr>
              <a:xfrm>
                <a:off x="782714" y="3794212"/>
                <a:ext cx="6388249" cy="2853350"/>
              </a:xfrm>
              <a:prstGeom prst="rightArrow">
                <a:avLst>
                  <a:gd name="adj1" fmla="val 75000"/>
                  <a:gd name="adj2" fmla="val 50000"/>
                </a:avLst>
              </a:prstGeom>
            </p:spPr>
            <p:style>
              <a:ln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Прямоугольник 18"/>
              <p:cNvSpPr/>
              <p:nvPr/>
            </p:nvSpPr>
            <p:spPr>
              <a:xfrm>
                <a:off x="915930" y="4622238"/>
                <a:ext cx="5036554" cy="1449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ПБС </a:t>
                </a:r>
                <a:r>
                  <a:rPr lang="ru-RU" sz="1700" b="1" dirty="0" smtClean="0">
                    <a:latin typeface="Arial" panose="020B0604020202020204"/>
                    <a:ea typeface="Times New Roman"/>
                    <a:cs typeface="Times New Roman"/>
                  </a:rPr>
                  <a:t>принимают </a:t>
                </a:r>
                <a:r>
                  <a:rPr lang="ru-RU" sz="1700" b="1" dirty="0">
                    <a:latin typeface="Arial" panose="020B0604020202020204"/>
                    <a:ea typeface="Times New Roman"/>
                    <a:cs typeface="Times New Roman"/>
                  </a:rPr>
                  <a:t>бюджетные обязательства</a:t>
                </a:r>
                <a:r>
                  <a:rPr lang="ru-RU" sz="1700" dirty="0">
                    <a:latin typeface="Arial" panose="020B0604020202020204"/>
                    <a:ea typeface="Times New Roman"/>
                    <a:cs typeface="Times New Roman"/>
                  </a:rPr>
                  <a:t>, связанные с поставкой </a:t>
                </a:r>
                <a:r>
                  <a:rPr lang="ru-RU" sz="1700" dirty="0" smtClean="0">
                    <a:latin typeface="Arial" panose="020B0604020202020204"/>
                    <a:ea typeface="Times New Roman"/>
                    <a:cs typeface="Times New Roman"/>
                  </a:rPr>
                  <a:t>ТРУ </a:t>
                </a:r>
                <a:r>
                  <a:rPr lang="ru-RU" sz="1800" dirty="0"/>
                  <a:t>в соответствии с доведенными до них </a:t>
                </a:r>
                <a:r>
                  <a:rPr lang="ru-RU" sz="1800" dirty="0" smtClean="0"/>
                  <a:t>ЛБО </a:t>
                </a:r>
                <a:r>
                  <a:rPr lang="ru-RU" sz="1800" dirty="0"/>
                  <a:t>на текущий финансовый год</a:t>
                </a:r>
                <a:r>
                  <a:rPr lang="ru-RU" sz="1800" dirty="0" smtClean="0"/>
                  <a:t>.</a:t>
                </a:r>
              </a:p>
              <a:p>
                <a:pPr marL="0" lvl="1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1200" b="1" i="1" dirty="0">
                    <a:latin typeface="Arial" panose="020B0604020202020204"/>
                    <a:ea typeface="Times New Roman"/>
                    <a:cs typeface="Times New Roman"/>
                  </a:rPr>
                  <a:t>(30 </a:t>
                </a:r>
                <a:r>
                  <a:rPr lang="ru-RU" sz="1200" b="1" i="1" dirty="0" smtClean="0">
                    <a:latin typeface="Arial" panose="020B0604020202020204"/>
                    <a:ea typeface="Times New Roman"/>
                    <a:cs typeface="Times New Roman"/>
                  </a:rPr>
                  <a:t>июня 2023, </a:t>
                </a:r>
                <a:r>
                  <a:rPr lang="ru-RU" sz="1200" b="1" i="1" dirty="0">
                    <a:latin typeface="Arial" panose="020B0604020202020204"/>
                    <a:ea typeface="Times New Roman"/>
                    <a:cs typeface="Times New Roman"/>
                  </a:rPr>
                  <a:t>п. 48 Положения 1496, Постановление Правительства РФ от 28.02.2023 № 321 )</a:t>
                </a:r>
              </a:p>
            </p:txBody>
          </p:sp>
        </p:grpSp>
        <p:sp>
          <p:nvSpPr>
            <p:cNvPr id="24" name="Скругленный прямоугольник 23"/>
            <p:cNvSpPr/>
            <p:nvPr/>
          </p:nvSpPr>
          <p:spPr>
            <a:xfrm>
              <a:off x="5920391" y="5062864"/>
              <a:ext cx="967697" cy="44623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Текущие ЛБО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166106"/>
              </p:ext>
            </p:extLst>
          </p:nvPr>
        </p:nvGraphicFramePr>
        <p:xfrm>
          <a:off x="6434246" y="1103055"/>
          <a:ext cx="453398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66994"/>
                <a:gridCol w="22669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 июня 2023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r>
                        <a:rPr lang="ru-RU" b="1" baseline="0" dirty="0" smtClean="0"/>
                        <a:t> июля 2023</a:t>
                      </a:r>
                      <a:endParaRPr lang="ru-RU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5152" y="1532260"/>
            <a:ext cx="692140" cy="72501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19526" y="1530231"/>
            <a:ext cx="690588" cy="72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42222" y="44964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4800678" y="121891"/>
            <a:ext cx="7341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rgbClr val="11437F"/>
                </a:solidFill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Федеральное казначейство в целях соблюдения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положений пункта 10 Положения 1496 обеспечивает: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49495406"/>
              </p:ext>
            </p:extLst>
          </p:nvPr>
        </p:nvGraphicFramePr>
        <p:xfrm>
          <a:off x="114300" y="1600597"/>
          <a:ext cx="11094268" cy="4924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179126" y="1036656"/>
            <a:ext cx="967697" cy="4462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Текущие ЛБО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10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42813" y="487949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/>
          <p:cNvSpPr txBox="1"/>
          <p:nvPr/>
        </p:nvSpPr>
        <p:spPr>
          <a:xfrm>
            <a:off x="-105005" y="-46324"/>
            <a:ext cx="12280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000" b="1">
                <a:solidFill>
                  <a:srgbClr val="11437F"/>
                </a:solidFill>
                <a:ea typeface="Tahom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Отзыв текущих ЛБО (исключения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7120054" y="1030342"/>
            <a:ext cx="1981200" cy="654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775024"/>
              </p:ext>
            </p:extLst>
          </p:nvPr>
        </p:nvGraphicFramePr>
        <p:xfrm>
          <a:off x="-187" y="266573"/>
          <a:ext cx="12070472" cy="6547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6347"/>
                <a:gridCol w="4534125"/>
              </a:tblGrid>
              <a:tr h="173344">
                <a:tc>
                  <a:txBody>
                    <a:bodyPr/>
                    <a:lstStyle/>
                    <a:p>
                      <a:pPr algn="ctr"/>
                      <a:r>
                        <a:rPr lang="ru-RU" sz="1050" baseline="0" dirty="0" smtClean="0">
                          <a:solidFill>
                            <a:schemeClr val="tx1"/>
                          </a:solidFill>
                        </a:rPr>
                        <a:t>ЛБО не отзываются на основании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Информации, направленной ПБС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aseline="0" dirty="0" smtClean="0">
                          <a:solidFill>
                            <a:schemeClr val="tx1"/>
                          </a:solidFill>
                        </a:rPr>
                        <a:t>Приостановление операций на лицевых счетах ПБС по постановке на учет БО н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е осуществляется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</a:rPr>
                        <a:t> по КБК, указанным в письмах Минфина России и Федерального казначейства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532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а(1)) </a:t>
                      </a:r>
                      <a:r>
                        <a:rPr lang="ru-RU" sz="1000" b="0" kern="1200" dirty="0" smtClean="0"/>
                        <a:t>в случае принятия решений Правительственной комиссии </a:t>
                      </a:r>
                      <a:r>
                        <a:rPr lang="ru-RU" sz="1000" b="0" dirty="0" smtClean="0"/>
                        <a:t>по вопросам оптимизации и повышения эффективности бюджетных расходов</a:t>
                      </a:r>
                      <a:r>
                        <a:rPr lang="ru-RU" sz="1000" b="0" baseline="0" dirty="0" smtClean="0"/>
                        <a:t> </a:t>
                      </a:r>
                      <a:r>
                        <a:rPr lang="ru-RU" sz="1000" b="0" kern="1200" dirty="0" smtClean="0"/>
                        <a:t>о возможности принятия таких обязательств до 1 декабря текущего финансового года</a:t>
                      </a:r>
                      <a:endParaRPr lang="ru-RU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б) </a:t>
                      </a:r>
                      <a:r>
                        <a:rPr lang="ru-RU" sz="1000" dirty="0" smtClean="0"/>
                        <a:t>при реализации государственного оборонного заказа</a:t>
                      </a:r>
                      <a:endParaRPr lang="ru-RU" sz="1000" dirty="0"/>
                    </a:p>
                  </a:txBody>
                  <a:tcPr/>
                </a:tc>
              </a:tr>
              <a:tr h="725517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ж) </a:t>
                      </a:r>
                      <a:r>
                        <a:rPr lang="ru-RU" sz="1000" dirty="0" smtClean="0"/>
                        <a:t>в случаях, если извещения размещены в ЕИС либо приглашения принять участие в определении поставщика (подрядчика,</a:t>
                      </a:r>
                      <a:r>
                        <a:rPr lang="ru-RU" sz="1000" baseline="0" dirty="0" smtClean="0"/>
                        <a:t> исполнителя) ил</a:t>
                      </a:r>
                      <a:r>
                        <a:rPr lang="ru-RU" sz="1000" dirty="0" smtClean="0"/>
                        <a:t>и проекты ГК на закупки ТРУ направлены поставщикам (подрядчикам,</a:t>
                      </a:r>
                      <a:r>
                        <a:rPr lang="ru-RU" sz="1000" baseline="0" dirty="0" smtClean="0"/>
                        <a:t> исполнителям) </a:t>
                      </a:r>
                      <a:r>
                        <a:rPr lang="ru-RU" sz="1000" dirty="0" smtClean="0"/>
                        <a:t> до даты, предусмотренной п. 10 Положения 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в) </a:t>
                      </a:r>
                      <a:r>
                        <a:rPr lang="ru-RU" sz="1000" dirty="0" smtClean="0"/>
                        <a:t>при реализации мероприятий, связанных с подготовкой и проведением торжественных приемов с участием Президента РФ, мероприятий в рамках заседаний палат Федерального Собрания РФ, заседаний Государственного совета РФ и других мероприятий, указанных в </a:t>
                      </a:r>
                      <a:r>
                        <a:rPr lang="ru-RU" sz="1000" dirty="0" err="1" smtClean="0"/>
                        <a:t>пп</a:t>
                      </a:r>
                      <a:r>
                        <a:rPr lang="ru-RU" sz="1000" dirty="0" smtClean="0"/>
                        <a:t>. «в» п. 11 Положения 1496</a:t>
                      </a:r>
                    </a:p>
                  </a:txBody>
                  <a:tcPr/>
                </a:tc>
              </a:tr>
              <a:tr h="442007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з) </a:t>
                      </a:r>
                      <a:r>
                        <a:rPr lang="ru-RU" sz="1000" dirty="0" smtClean="0"/>
                        <a:t>в случаях, указанных в п. 1, 4, 5, 8, 15, 20, 21, 23, 26, 29, 33, 40 - 42, 46, 50 - 52 и 56 ч. 1 ст. 93 № 44-ФЗ, при условии, что информация о соответствующих ГК включена в ПГЗ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г) </a:t>
                      </a:r>
                      <a:r>
                        <a:rPr lang="ru-RU" sz="1000" dirty="0" smtClean="0"/>
                        <a:t>при исполнении международных обязательств РФ</a:t>
                      </a:r>
                    </a:p>
                  </a:txBody>
                  <a:tcPr/>
                </a:tc>
              </a:tr>
              <a:tr h="618810">
                <a:tc>
                  <a:txBody>
                    <a:bodyPr/>
                    <a:lstStyle/>
                    <a:p>
                      <a:r>
                        <a:rPr lang="ru-RU" sz="1000" b="1" baseline="0" dirty="0" smtClean="0"/>
                        <a:t>з (1)</a:t>
                      </a:r>
                      <a:r>
                        <a:rPr lang="ru-RU" sz="1000" b="1" dirty="0" smtClean="0"/>
                        <a:t>) </a:t>
                      </a:r>
                      <a:r>
                        <a:rPr lang="ru-RU" sz="1000" dirty="0" smtClean="0"/>
                        <a:t>в случае, если закупка таких ТРУ осуществляется путем проведения запроса котировок в электронной форме или запроса предложений в электронной форме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baseline="0" dirty="0" smtClean="0"/>
                        <a:t>з (2)</a:t>
                      </a:r>
                      <a:r>
                        <a:rPr lang="ru-RU" sz="1000" b="1" dirty="0" smtClean="0"/>
                        <a:t>)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При оплате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взносов на капитальный ремонт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общего имущества в многоквартирном доме в случае возникновения обязательств, связанных с оплатой указанных взносов, на основании платежных 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д) </a:t>
                      </a:r>
                      <a:r>
                        <a:rPr lang="ru-RU" sz="1000" dirty="0" smtClean="0"/>
                        <a:t>в случае, если источником финансового обеспечения бюджетных обязательств являются доходы, указанные в п. 10 ст. 241 БК РФ, получаемые ФКУ, исполняющими наказания в виде лишения свободы или содержания в дисциплинарной воинской части</a:t>
                      </a:r>
                    </a:p>
                  </a:txBody>
                  <a:tcPr/>
                </a:tc>
              </a:tr>
              <a:tr h="885200">
                <a:tc>
                  <a:txBody>
                    <a:bodyPr/>
                    <a:lstStyle/>
                    <a:p>
                      <a:r>
                        <a:rPr lang="ru-RU" sz="1000" b="1" kern="1200" dirty="0" smtClean="0"/>
                        <a:t>и) </a:t>
                      </a:r>
                      <a:r>
                        <a:rPr lang="ru-RU" sz="1000" kern="1200" dirty="0" smtClean="0"/>
                        <a:t>в случае, если БО возникают из ГК, заключаемых в текущем финансовом году в связи с расторжением ранее заключенных ГК по соглашению сторон, решению суда или одностороннему отказу стороны ГК на поставку ТРУ от его исполнения в соответствии с гражданским законодательством РФ, в том числе в связи с введением процедур, применяемых в деле о несостоятельности (банкротстве) поставщика (подрядчика, исполнителя), а также из ГК на оказание услуг по привлечению экспертов, специалистов и переводчиков</a:t>
                      </a:r>
                      <a:endParaRPr lang="ru-RU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е) </a:t>
                      </a:r>
                      <a:r>
                        <a:rPr lang="ru-RU" sz="1000" dirty="0" smtClean="0"/>
                        <a:t>в случае, если источником финансового обеспечения бюджетных обязательств являются </a:t>
                      </a:r>
                      <a:r>
                        <a:rPr lang="ru-RU" sz="1000" b="0" dirty="0" smtClean="0"/>
                        <a:t>средства, выделенные из резервного фонда Президента РФ либо резервного фонда Правительства РФ , а также средства Федерального дорожного фонда;</a:t>
                      </a:r>
                    </a:p>
                  </a:txBody>
                  <a:tcPr/>
                </a:tc>
              </a:tr>
              <a:tr h="657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/>
                        <a:t>к) </a:t>
                      </a:r>
                      <a:r>
                        <a:rPr lang="ru-RU" sz="1000" kern="1200" dirty="0" smtClean="0"/>
                        <a:t>в случае, если БО возникают в связи с процессуальными издержками, связанными с производством по уголовному делу, издержками, связанными с рассмотрением гражданского дела, административного дела, дела по экономическому спору, выполнением требований Конституционного Суда РФ, а также при представлении в соответствии с законодательством РФ о несостоятельности (банкротстве) интересов РФ по обязательным платежам и (или) денежным обязательствам</a:t>
                      </a:r>
                      <a:r>
                        <a:rPr lang="en-US" sz="1000" kern="1200" dirty="0" smtClean="0"/>
                        <a:t> 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(в случае необходимости по КБК, не включенным</a:t>
                      </a:r>
                      <a:r>
                        <a:rPr lang="ru-RU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en-US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письма Минфина России и Федерального казначейства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/>
                        <a:t>н) </a:t>
                      </a:r>
                      <a:r>
                        <a:rPr lang="ru-RU" sz="1000" dirty="0" smtClean="0"/>
                        <a:t>в целях обеспечения нужд обороны страны, безопасности государства </a:t>
                      </a:r>
                      <a:r>
                        <a:rPr lang="ru-RU" sz="1000" b="1" dirty="0" smtClean="0"/>
                        <a:t>и общественной безопасности</a:t>
                      </a:r>
                      <a:r>
                        <a:rPr lang="ru-RU" sz="1000" b="1" kern="1200" baseline="0" dirty="0" smtClean="0"/>
                        <a:t/>
                      </a:r>
                      <a:br>
                        <a:rPr lang="ru-RU" sz="1000" b="1" kern="1200" baseline="0" dirty="0" smtClean="0"/>
                      </a:br>
                      <a:r>
                        <a:rPr lang="ru-RU" sz="1000" b="1" i="1" kern="1200" baseline="0" dirty="0" smtClean="0"/>
                        <a:t>(в части КБК, указанных 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en-US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письмах Минфина России и Федерального казначейства</a:t>
                      </a:r>
                      <a:r>
                        <a:rPr lang="ru-RU" sz="1000" b="1" kern="1200" baseline="0" dirty="0" smtClean="0"/>
                        <a:t>)</a:t>
                      </a:r>
                      <a:endParaRPr lang="ru-RU" sz="1000" b="1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95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/>
                        <a:t>л) </a:t>
                      </a:r>
                      <a:r>
                        <a:rPr lang="ru-RU" sz="1000" kern="1200" dirty="0" smtClean="0"/>
                        <a:t>при осуществлении закупок за пределами </a:t>
                      </a:r>
                      <a:r>
                        <a:rPr lang="ru-RU" sz="1000" b="0" kern="1200" dirty="0" smtClean="0"/>
                        <a:t>РФ</a:t>
                      </a:r>
                      <a:r>
                        <a:rPr lang="en-US" sz="1000" b="1" kern="1200" dirty="0" smtClean="0"/>
                        <a:t> 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(в случае необходимости по КБК, не включенным</a:t>
                      </a:r>
                      <a:r>
                        <a:rPr lang="ru-RU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en-US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письма Минфина России и Федерального казначейства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о)</a:t>
                      </a:r>
                      <a:r>
                        <a:rPr lang="en-US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целях обеспечения деятельности федеральных государственных органов</a:t>
                      </a:r>
                    </a:p>
                  </a:txBody>
                  <a:tcPr/>
                </a:tc>
              </a:tr>
              <a:tr h="295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/>
                        <a:t>м) </a:t>
                      </a:r>
                      <a:r>
                        <a:rPr lang="ru-RU" sz="1000" kern="1200" dirty="0" smtClean="0"/>
                        <a:t>в размере, не превышающем 10 % общей суммы не использованных по состоянию на дату, предусмотренную п. 10 Положения 1496, доведенных до ПБС ЛБО на осуществление закупок ТРУ для обеспечения федеральных нужд</a:t>
                      </a:r>
                      <a:r>
                        <a:rPr lang="en-US" sz="1000" kern="1200" dirty="0" smtClean="0"/>
                        <a:t> </a:t>
                      </a:r>
                      <a:endParaRPr lang="ru-RU" sz="1000" kern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м1)* в размере, не превышающем 10 % общей суммы не распределенных по состоянию на дату, предусмотренную п. 10 Положения 1496, ЛБО на осуществление закупок ТРУ для обеспечения федеральных нужд, отраженных на </a:t>
                      </a:r>
                      <a:r>
                        <a:rPr lang="ru-RU" sz="1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лс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ГРБС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(РБС)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м2</a:t>
                      </a:r>
                      <a:r>
                        <a:rPr lang="ru-RU" sz="1000" b="1" dirty="0" smtClean="0"/>
                        <a:t>)* в случае, если источником финансового обеспечения БО являются средства, подлежащие перераспределению по основаниям, предусмотренным законодательными и иными НПА Российской Федерации</a:t>
                      </a:r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4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н) </a:t>
                      </a:r>
                      <a:r>
                        <a:rPr lang="ru-RU" sz="1050" dirty="0" smtClean="0"/>
                        <a:t>в целях обеспечения нужд обороны страны, безопасности государства </a:t>
                      </a:r>
                      <a:r>
                        <a:rPr lang="ru-RU" sz="1050" b="1" dirty="0" smtClean="0"/>
                        <a:t>и общественной безопасности </a:t>
                      </a:r>
                      <a:r>
                        <a:rPr lang="ru-RU" sz="105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(в случае необходимости по КБК, не включенным</a:t>
                      </a:r>
                      <a:r>
                        <a:rPr lang="ru-RU" sz="105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5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en-US" sz="105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5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письма Минфина России и Федерального казначейства</a:t>
                      </a:r>
                      <a:r>
                        <a:rPr lang="ru-RU" sz="105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 Норма для ГРБС (РБС)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64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3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 flipV="1">
            <a:off x="432021" y="19140392"/>
            <a:ext cx="4292379" cy="0"/>
          </a:xfrm>
          <a:prstGeom prst="line">
            <a:avLst/>
          </a:prstGeom>
          <a:noFill/>
          <a:ln w="19050" cap="flat" cmpd="sng" algn="ctr">
            <a:solidFill>
              <a:srgbClr val="4978B1"/>
            </a:solidFill>
            <a:prstDash val="solid"/>
          </a:ln>
          <a:effectLst/>
        </p:spPr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04975" y="275844"/>
            <a:ext cx="5132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 изменения в п. 11 Положения № 1496</a:t>
            </a:r>
            <a:r>
              <a:rPr lang="en-US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части КБК с учетом писем Федерального казначейства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524978"/>
              </p:ext>
            </p:extLst>
          </p:nvPr>
        </p:nvGraphicFramePr>
        <p:xfrm>
          <a:off x="114454" y="851273"/>
          <a:ext cx="11631553" cy="54668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60040"/>
                <a:gridCol w="2592288"/>
                <a:gridCol w="3672408"/>
                <a:gridCol w="5006817"/>
              </a:tblGrid>
              <a:tr h="3241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b="1" dirty="0" smtClean="0"/>
                        <a:t>Письмо ФК от 09.02.2023 № 07-04-05</a:t>
                      </a:r>
                      <a:r>
                        <a:rPr lang="en-US" sz="1200" b="1" dirty="0" smtClean="0"/>
                        <a:t>/</a:t>
                      </a:r>
                      <a:r>
                        <a:rPr lang="ru-RU" sz="1200" b="1" dirty="0" smtClean="0"/>
                        <a:t>03-3331 (Письмо Минфина от 31.01.2023 № 02-11-09/7725) 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200" b="1" dirty="0" smtClean="0"/>
                        <a:t>Письмо ФК от 04.04.2023 №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ru-RU" sz="1200" b="1" dirty="0" smtClean="0"/>
                        <a:t>07-04-05</a:t>
                      </a:r>
                      <a:r>
                        <a:rPr lang="en-US" sz="1200" b="1" dirty="0" smtClean="0"/>
                        <a:t>/14-8956</a:t>
                      </a:r>
                      <a:r>
                        <a:rPr lang="ru-RU" sz="1200" b="1" dirty="0" smtClean="0"/>
                        <a:t> </a:t>
                      </a:r>
                    </a:p>
                    <a:p>
                      <a:pPr lvl="0" algn="ctr"/>
                      <a:r>
                        <a:rPr lang="ru-RU" sz="1200" b="1" dirty="0" smtClean="0"/>
                        <a:t>(Письмо Минфина от 01.04.2023 № 02-11-09/28913)</a:t>
                      </a:r>
                      <a:endParaRPr lang="ru-RU" sz="1200" b="1" dirty="0"/>
                    </a:p>
                  </a:txBody>
                  <a:tcPr/>
                </a:tc>
              </a:tr>
              <a:tr h="318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Положения </a:t>
                      </a:r>
                      <a:r>
                        <a:rPr lang="ru-RU" sz="11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hlinkClick r:id="rId6"/>
                        </a:rPr>
                        <a:t>пункта 11</a:t>
                      </a:r>
                      <a:endParaRPr lang="ru-RU" sz="1100" b="1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 бюджетной классификации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 бюджетной классификации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hlinkClick r:id="rId7"/>
                        </a:rPr>
                        <a:t>з(2)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При оплате 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взносов на капитальный ремонт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общего имущества в многоквартирном доме в случае возникновения обязательств, связанных с оплатой указанных взносов, на основании платежных документов</a:t>
                      </a: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Коды бюджетной классификации, содержащие: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направление расходов 90071 "Жилищно-коммунальные (коммунальные) услуги, взносы на капитальный ремонт общего имущества в многоквартирном доме", увязанное с видом расходов 244.</a:t>
                      </a: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Без изменений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hlinkClick r:id="rId8"/>
                        </a:rPr>
                        <a:t>н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 целях обеспечения нужд обороны страны, безопасности государства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 общественной безопасности</a:t>
                      </a: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Коды бюджетной классификации, содержащие: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код ГРБС 187 Министерство обороны Российской Федерации;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код ГРБС 189 Федеральная служба безопасности Российской Федерации;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код ГРБС 202 Федеральная служба охраны;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иные коды ГРБС, увязанные с подразделами раздела 0200 "Национальная оборона" или подразделом 0306 "Органы безопасности" и (или) целевыми статьями расходов, содержащими код государственной программы Российской Федерации: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31 0 00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00000; 32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0 00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00000.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 также иные расходы в целях обеспечения нужд обороны страны и безопасности государства.</a:t>
                      </a: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Коды бюджетной классификации, содержащие:</a:t>
                      </a:r>
                    </a:p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 ГРБС 180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Федеральная служба войск национальной гвардии Российской Федерации;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 ГРБС 187 Министерство обороны Российской Федерации;</a:t>
                      </a:r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 ГРБС 188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Министерство внутренних дел Российской Федерации;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код ГРБС 189 Федеральная служба безопасности Российской Федерации;</a:t>
                      </a:r>
                    </a:p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код ГРБС 202 Федеральная служба охраны;</a:t>
                      </a:r>
                    </a:p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 иные коды ГРБС, увязанные с подразделами раздела 0200 "Национальная оборона" или подразделом 0306 "Органы безопасности" и (или) целевыми статьями расходов, содержащими код государственной программы Российской Федерации:</a:t>
                      </a:r>
                    </a:p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 0 00 00000; 32 0 00 00000.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 также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непрограммные направления деятельности</a:t>
                      </a:r>
                    </a:p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91 2 00 00000; 98 0 00 00000; 99 7 00 00000.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 также иные расходы в целях обеспечения нужд обороны страны и безопасности государства.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hlinkClick r:id="rId9"/>
                        </a:rPr>
                        <a:t>о</a:t>
                      </a: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39370" marR="39370" marT="64770" marB="6477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 целях обеспечения деятельности федеральных государственных органов</a:t>
                      </a: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Коды бюджетной классификации, содержащие направления расходов: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20920 </a:t>
                      </a: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;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90020 </a:t>
                      </a: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;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90049 </a:t>
                      </a: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;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90071.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Коды бюджетной классификации, содержащие направления расходов: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20920 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90020 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90049 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90071 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92032.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742082" y="6583914"/>
            <a:ext cx="22685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Изменения по ПП РФ 314 с 02.03.2023</a:t>
            </a:r>
            <a:endParaRPr lang="ru-RU" sz="1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06861" y="6624879"/>
            <a:ext cx="613350" cy="207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954652" y="6576919"/>
            <a:ext cx="1178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Изменения с 2023</a:t>
            </a:r>
            <a:endParaRPr lang="ru-RU" sz="1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67621" y="6631874"/>
            <a:ext cx="613350" cy="207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37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pic>
        <p:nvPicPr>
          <p:cNvPr id="6" name="Курица контур.png" descr="Курица контур.png"/>
          <p:cNvPicPr>
            <a:picLocks noChangeAspect="1"/>
          </p:cNvPicPr>
          <p:nvPr/>
        </p:nvPicPr>
        <p:blipFill rotWithShape="1">
          <a:blip r:embed="rId2" cstate="print">
            <a:alphaModFix amt="17535"/>
          </a:blip>
          <a:srcRect r="50000"/>
          <a:stretch/>
        </p:blipFill>
        <p:spPr>
          <a:xfrm>
            <a:off x="9371081" y="237012"/>
            <a:ext cx="2832290" cy="636693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Прямоугольник 9"/>
          <p:cNvSpPr/>
          <p:nvPr/>
        </p:nvSpPr>
        <p:spPr>
          <a:xfrm>
            <a:off x="2698648" y="1786466"/>
            <a:ext cx="1981200" cy="397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7120054" y="1030342"/>
            <a:ext cx="1981200" cy="654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24034" y="214290"/>
            <a:ext cx="277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2714" y="3372561"/>
            <a:ext cx="6001945" cy="580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72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1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27755</TotalTime>
  <Words>2203</Words>
  <Application>Microsoft Office PowerPoint</Application>
  <PresentationFormat>Широкоэкранный</PresentationFormat>
  <Paragraphs>163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Полувьянова Анна Александровна</cp:lastModifiedBy>
  <cp:revision>658</cp:revision>
  <cp:lastPrinted>2022-09-28T11:09:02Z</cp:lastPrinted>
  <dcterms:created xsi:type="dcterms:W3CDTF">2019-07-31T16:47:50Z</dcterms:created>
  <dcterms:modified xsi:type="dcterms:W3CDTF">2023-05-29T08:25:48Z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