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3" r:id="rId3"/>
    <p:sldId id="272" r:id="rId4"/>
    <p:sldId id="277" r:id="rId5"/>
    <p:sldId id="282" r:id="rId6"/>
    <p:sldId id="278" r:id="rId7"/>
    <p:sldId id="273" r:id="rId8"/>
    <p:sldId id="275" r:id="rId9"/>
    <p:sldId id="279" r:id="rId10"/>
    <p:sldId id="274" r:id="rId11"/>
    <p:sldId id="266" r:id="rId12"/>
  </p:sldIdLst>
  <p:sldSz cx="6858000" cy="5143500"/>
  <p:notesSz cx="5765800" cy="324485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89"/>
    <a:srgbClr val="3481B8"/>
    <a:srgbClr val="11437F"/>
    <a:srgbClr val="E6E6E6"/>
    <a:srgbClr val="4978B1"/>
    <a:srgbClr val="2874B2"/>
    <a:srgbClr val="97BAD9"/>
    <a:srgbClr val="81C0BB"/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5" autoAdjust="0"/>
    <p:restoredTop sz="94645" autoAdjust="0"/>
  </p:normalViewPr>
  <p:slideViewPr>
    <p:cSldViewPr>
      <p:cViewPr varScale="1">
        <p:scale>
          <a:sx n="142" d="100"/>
          <a:sy n="142" d="100"/>
        </p:scale>
        <p:origin x="-1866" y="-96"/>
      </p:cViewPr>
      <p:guideLst>
        <p:guide orient="horz" pos="4565"/>
        <p:guide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6411E6-64F6-4BD6-A4F5-06422C58431A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DE1E3A-284C-4ECA-8F0C-0EA8A092AC69}">
      <dgm:prSet phldrT="[Текст]" custT="1"/>
      <dgm:spPr/>
      <dgm:t>
        <a:bodyPr/>
        <a:lstStyle/>
        <a:p>
          <a:r>
            <a:rPr lang="ru-RU" sz="1000" b="1" dirty="0" smtClean="0"/>
            <a:t>Главный участник</a:t>
          </a:r>
        </a:p>
        <a:p>
          <a:r>
            <a:rPr lang="ru-RU" sz="1000" b="1" dirty="0" smtClean="0"/>
            <a:t>МОУ</a:t>
          </a:r>
          <a:endParaRPr lang="ru-RU" sz="1000" b="1" dirty="0"/>
        </a:p>
      </dgm:t>
    </dgm:pt>
    <dgm:pt modelId="{DDD1363B-D5EA-4877-B27D-E97EE143E3EB}" type="parTrans" cxnId="{99097735-759F-42C5-B137-1ACA2466BBB9}">
      <dgm:prSet/>
      <dgm:spPr/>
      <dgm:t>
        <a:bodyPr/>
        <a:lstStyle/>
        <a:p>
          <a:endParaRPr lang="ru-RU"/>
        </a:p>
      </dgm:t>
    </dgm:pt>
    <dgm:pt modelId="{F26F331F-BF3B-45E2-93FF-F8886F4E7BF7}" type="sibTrans" cxnId="{99097735-759F-42C5-B137-1ACA2466BBB9}">
      <dgm:prSet/>
      <dgm:spPr/>
      <dgm:t>
        <a:bodyPr/>
        <a:lstStyle/>
        <a:p>
          <a:endParaRPr lang="ru-RU"/>
        </a:p>
      </dgm:t>
    </dgm:pt>
    <dgm:pt modelId="{9F6249BC-2AE2-4845-BEF9-294A946F6E51}">
      <dgm:prSet phldrT="[Текст]"/>
      <dgm:spPr/>
      <dgm:t>
        <a:bodyPr/>
        <a:lstStyle/>
        <a:p>
          <a:r>
            <a:rPr lang="ru-RU" b="1" dirty="0" smtClean="0"/>
            <a:t>Подчиненный участник </a:t>
          </a:r>
        </a:p>
        <a:p>
          <a:r>
            <a:rPr lang="ru-RU" b="1" dirty="0" smtClean="0"/>
            <a:t>МОУ</a:t>
          </a:r>
          <a:endParaRPr lang="ru-RU" b="1" dirty="0"/>
        </a:p>
      </dgm:t>
    </dgm:pt>
    <dgm:pt modelId="{14185F4A-3D4C-4EB9-A3A5-BB59E6E6B2FA}" type="parTrans" cxnId="{3BFEFD53-4A73-48E5-B19E-4B3FCD75D066}">
      <dgm:prSet/>
      <dgm:spPr/>
      <dgm:t>
        <a:bodyPr/>
        <a:lstStyle/>
        <a:p>
          <a:endParaRPr lang="ru-RU"/>
        </a:p>
      </dgm:t>
    </dgm:pt>
    <dgm:pt modelId="{C39688AD-B3BA-42FA-AE11-0EA86F92F799}" type="sibTrans" cxnId="{3BFEFD53-4A73-48E5-B19E-4B3FCD75D066}">
      <dgm:prSet/>
      <dgm:spPr/>
      <dgm:t>
        <a:bodyPr/>
        <a:lstStyle/>
        <a:p>
          <a:endParaRPr lang="ru-RU"/>
        </a:p>
      </dgm:t>
    </dgm:pt>
    <dgm:pt modelId="{363B3668-AB70-47FB-862E-02AF8CE9DD46}">
      <dgm:prSet phldrT="[Текст]"/>
      <dgm:spPr/>
      <dgm:t>
        <a:bodyPr/>
        <a:lstStyle/>
        <a:p>
          <a:r>
            <a:rPr lang="ru-RU" b="1" dirty="0" smtClean="0"/>
            <a:t>Подчиненный участник ТОФК1</a:t>
          </a:r>
          <a:endParaRPr lang="ru-RU" b="1" dirty="0"/>
        </a:p>
      </dgm:t>
    </dgm:pt>
    <dgm:pt modelId="{2E0F74D6-B746-4C32-B237-FA542BD82E5C}" type="parTrans" cxnId="{76F80114-4C67-44C8-958F-EE537F410ED6}">
      <dgm:prSet/>
      <dgm:spPr/>
      <dgm:t>
        <a:bodyPr/>
        <a:lstStyle/>
        <a:p>
          <a:endParaRPr lang="ru-RU"/>
        </a:p>
      </dgm:t>
    </dgm:pt>
    <dgm:pt modelId="{CFE76A56-7E42-498C-A969-376A7E058EEF}" type="sibTrans" cxnId="{76F80114-4C67-44C8-958F-EE537F410ED6}">
      <dgm:prSet/>
      <dgm:spPr/>
      <dgm:t>
        <a:bodyPr/>
        <a:lstStyle/>
        <a:p>
          <a:endParaRPr lang="ru-RU"/>
        </a:p>
      </dgm:t>
    </dgm:pt>
    <dgm:pt modelId="{571168E4-21E3-4017-9E76-B7A8FAE171A7}">
      <dgm:prSet phldrT="[Текст]" custT="1"/>
      <dgm:spPr/>
      <dgm:t>
        <a:bodyPr/>
        <a:lstStyle/>
        <a:p>
          <a:r>
            <a:rPr lang="ru-RU" sz="1600" dirty="0" smtClean="0"/>
            <a:t>…</a:t>
          </a:r>
          <a:endParaRPr lang="ru-RU" sz="1600" dirty="0"/>
        </a:p>
      </dgm:t>
    </dgm:pt>
    <dgm:pt modelId="{DC324116-4B3B-4DA2-BEFC-C6FCA1EE86C8}" type="parTrans" cxnId="{3B27BBAA-B349-4240-86E0-4B2A61576896}">
      <dgm:prSet/>
      <dgm:spPr/>
      <dgm:t>
        <a:bodyPr/>
        <a:lstStyle/>
        <a:p>
          <a:endParaRPr lang="ru-RU"/>
        </a:p>
      </dgm:t>
    </dgm:pt>
    <dgm:pt modelId="{D2481638-2FD5-48B4-9E3E-2B0DB8EAC720}" type="sibTrans" cxnId="{3B27BBAA-B349-4240-86E0-4B2A61576896}">
      <dgm:prSet/>
      <dgm:spPr/>
      <dgm:t>
        <a:bodyPr/>
        <a:lstStyle/>
        <a:p>
          <a:endParaRPr lang="ru-RU"/>
        </a:p>
      </dgm:t>
    </dgm:pt>
    <dgm:pt modelId="{187AA79A-2BB6-4847-956F-6CF4AA4E7B94}">
      <dgm:prSet phldrT="[Текст]"/>
      <dgm:spPr/>
      <dgm:t>
        <a:bodyPr/>
        <a:lstStyle/>
        <a:p>
          <a:r>
            <a:rPr lang="ru-RU" b="1" dirty="0" smtClean="0"/>
            <a:t>Подчиненный участник ТОФК85</a:t>
          </a:r>
          <a:endParaRPr lang="ru-RU" b="1" dirty="0"/>
        </a:p>
      </dgm:t>
    </dgm:pt>
    <dgm:pt modelId="{6338470A-66E1-47EA-BAAA-4993C8D53005}" type="parTrans" cxnId="{96522FA2-F403-4415-A403-2471540C6409}">
      <dgm:prSet/>
      <dgm:spPr/>
      <dgm:t>
        <a:bodyPr/>
        <a:lstStyle/>
        <a:p>
          <a:endParaRPr lang="ru-RU"/>
        </a:p>
      </dgm:t>
    </dgm:pt>
    <dgm:pt modelId="{3EDC961B-3567-4DCA-89A0-9067E9964ED4}" type="sibTrans" cxnId="{96522FA2-F403-4415-A403-2471540C6409}">
      <dgm:prSet/>
      <dgm:spPr/>
      <dgm:t>
        <a:bodyPr/>
        <a:lstStyle/>
        <a:p>
          <a:endParaRPr lang="ru-RU"/>
        </a:p>
      </dgm:t>
    </dgm:pt>
    <dgm:pt modelId="{528CFC0D-DBBB-4DB4-8754-E011FCA18689}" type="pres">
      <dgm:prSet presAssocID="{CF6411E6-64F6-4BD6-A4F5-06422C58431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567EF4-F77B-4D6A-971A-F7B3F2314F13}" type="pres">
      <dgm:prSet presAssocID="{4BDE1E3A-284C-4ECA-8F0C-0EA8A092AC6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8DA98C-DF6D-41E5-BAE6-399DAC3CCAF6}" type="pres">
      <dgm:prSet presAssocID="{4BDE1E3A-284C-4ECA-8F0C-0EA8A092AC69}" presName="spNode" presStyleCnt="0"/>
      <dgm:spPr/>
    </dgm:pt>
    <dgm:pt modelId="{1643D2C5-4269-4EED-B4B5-558AB9055751}" type="pres">
      <dgm:prSet presAssocID="{F26F331F-BF3B-45E2-93FF-F8886F4E7BF7}" presName="sibTrans" presStyleLbl="sibTrans1D1" presStyleIdx="0" presStyleCnt="5"/>
      <dgm:spPr/>
      <dgm:t>
        <a:bodyPr/>
        <a:lstStyle/>
        <a:p>
          <a:endParaRPr lang="ru-RU"/>
        </a:p>
      </dgm:t>
    </dgm:pt>
    <dgm:pt modelId="{CFFF2D3D-61B9-41CF-AB99-1BFCE078FC62}" type="pres">
      <dgm:prSet presAssocID="{9F6249BC-2AE2-4845-BEF9-294A946F6E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0C3D0-AB57-4397-9206-F706F9E6B8FF}" type="pres">
      <dgm:prSet presAssocID="{9F6249BC-2AE2-4845-BEF9-294A946F6E51}" presName="spNode" presStyleCnt="0"/>
      <dgm:spPr/>
    </dgm:pt>
    <dgm:pt modelId="{1935B662-F337-496E-81C3-079A38E55F22}" type="pres">
      <dgm:prSet presAssocID="{C39688AD-B3BA-42FA-AE11-0EA86F92F799}" presName="sibTrans" presStyleLbl="sibTrans1D1" presStyleIdx="1" presStyleCnt="5"/>
      <dgm:spPr/>
      <dgm:t>
        <a:bodyPr/>
        <a:lstStyle/>
        <a:p>
          <a:endParaRPr lang="ru-RU"/>
        </a:p>
      </dgm:t>
    </dgm:pt>
    <dgm:pt modelId="{246E9C3C-0437-4E31-8746-1D62968894C5}" type="pres">
      <dgm:prSet presAssocID="{363B3668-AB70-47FB-862E-02AF8CE9DD4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E78CA5-776F-454C-A3ED-7D292720BFC3}" type="pres">
      <dgm:prSet presAssocID="{363B3668-AB70-47FB-862E-02AF8CE9DD46}" presName="spNode" presStyleCnt="0"/>
      <dgm:spPr/>
    </dgm:pt>
    <dgm:pt modelId="{33BA5330-0316-46B1-B29A-4F2FE4A96335}" type="pres">
      <dgm:prSet presAssocID="{CFE76A56-7E42-498C-A969-376A7E058EEF}" presName="sibTrans" presStyleLbl="sibTrans1D1" presStyleIdx="2" presStyleCnt="5"/>
      <dgm:spPr/>
      <dgm:t>
        <a:bodyPr/>
        <a:lstStyle/>
        <a:p>
          <a:endParaRPr lang="ru-RU"/>
        </a:p>
      </dgm:t>
    </dgm:pt>
    <dgm:pt modelId="{E227003C-2881-41F3-AA2A-B5B81D46D048}" type="pres">
      <dgm:prSet presAssocID="{571168E4-21E3-4017-9E76-B7A8FAE171A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B987B-78ED-4C20-AFCA-52E77C39220F}" type="pres">
      <dgm:prSet presAssocID="{571168E4-21E3-4017-9E76-B7A8FAE171A7}" presName="spNode" presStyleCnt="0"/>
      <dgm:spPr/>
    </dgm:pt>
    <dgm:pt modelId="{DB1555C8-C97A-402C-BFC0-0F572D216C2C}" type="pres">
      <dgm:prSet presAssocID="{D2481638-2FD5-48B4-9E3E-2B0DB8EAC720}" presName="sibTrans" presStyleLbl="sibTrans1D1" presStyleIdx="3" presStyleCnt="5"/>
      <dgm:spPr/>
      <dgm:t>
        <a:bodyPr/>
        <a:lstStyle/>
        <a:p>
          <a:endParaRPr lang="ru-RU"/>
        </a:p>
      </dgm:t>
    </dgm:pt>
    <dgm:pt modelId="{9DA3458D-2F75-48A1-BD08-FF6C3F37683C}" type="pres">
      <dgm:prSet presAssocID="{187AA79A-2BB6-4847-956F-6CF4AA4E7B9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67F5FB-7E98-4D9A-8829-2DB024AF3AC6}" type="pres">
      <dgm:prSet presAssocID="{187AA79A-2BB6-4847-956F-6CF4AA4E7B94}" presName="spNode" presStyleCnt="0"/>
      <dgm:spPr/>
    </dgm:pt>
    <dgm:pt modelId="{DA6FC338-3B5D-4276-B57E-96A36D39256A}" type="pres">
      <dgm:prSet presAssocID="{3EDC961B-3567-4DCA-89A0-9067E9964ED4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99097735-759F-42C5-B137-1ACA2466BBB9}" srcId="{CF6411E6-64F6-4BD6-A4F5-06422C58431A}" destId="{4BDE1E3A-284C-4ECA-8F0C-0EA8A092AC69}" srcOrd="0" destOrd="0" parTransId="{DDD1363B-D5EA-4877-B27D-E97EE143E3EB}" sibTransId="{F26F331F-BF3B-45E2-93FF-F8886F4E7BF7}"/>
    <dgm:cxn modelId="{5BCF7890-23FB-43BC-8C01-05F8A3AD6FD6}" type="presOf" srcId="{187AA79A-2BB6-4847-956F-6CF4AA4E7B94}" destId="{9DA3458D-2F75-48A1-BD08-FF6C3F37683C}" srcOrd="0" destOrd="0" presId="urn:microsoft.com/office/officeart/2005/8/layout/cycle6"/>
    <dgm:cxn modelId="{95E813E2-22F1-43C0-817B-CA1A1687B3E9}" type="presOf" srcId="{D2481638-2FD5-48B4-9E3E-2B0DB8EAC720}" destId="{DB1555C8-C97A-402C-BFC0-0F572D216C2C}" srcOrd="0" destOrd="0" presId="urn:microsoft.com/office/officeart/2005/8/layout/cycle6"/>
    <dgm:cxn modelId="{7786694E-B6A6-47B9-AF2E-57E640178D0F}" type="presOf" srcId="{571168E4-21E3-4017-9E76-B7A8FAE171A7}" destId="{E227003C-2881-41F3-AA2A-B5B81D46D048}" srcOrd="0" destOrd="0" presId="urn:microsoft.com/office/officeart/2005/8/layout/cycle6"/>
    <dgm:cxn modelId="{96522FA2-F403-4415-A403-2471540C6409}" srcId="{CF6411E6-64F6-4BD6-A4F5-06422C58431A}" destId="{187AA79A-2BB6-4847-956F-6CF4AA4E7B94}" srcOrd="4" destOrd="0" parTransId="{6338470A-66E1-47EA-BAAA-4993C8D53005}" sibTransId="{3EDC961B-3567-4DCA-89A0-9067E9964ED4}"/>
    <dgm:cxn modelId="{D16658FA-88C8-43A8-96B8-3D35A57D662B}" type="presOf" srcId="{C39688AD-B3BA-42FA-AE11-0EA86F92F799}" destId="{1935B662-F337-496E-81C3-079A38E55F22}" srcOrd="0" destOrd="0" presId="urn:microsoft.com/office/officeart/2005/8/layout/cycle6"/>
    <dgm:cxn modelId="{D9B392AD-9FF5-4843-90A9-0CB2B4BE7A42}" type="presOf" srcId="{9F6249BC-2AE2-4845-BEF9-294A946F6E51}" destId="{CFFF2D3D-61B9-41CF-AB99-1BFCE078FC62}" srcOrd="0" destOrd="0" presId="urn:microsoft.com/office/officeart/2005/8/layout/cycle6"/>
    <dgm:cxn modelId="{76F80114-4C67-44C8-958F-EE537F410ED6}" srcId="{CF6411E6-64F6-4BD6-A4F5-06422C58431A}" destId="{363B3668-AB70-47FB-862E-02AF8CE9DD46}" srcOrd="2" destOrd="0" parTransId="{2E0F74D6-B746-4C32-B237-FA542BD82E5C}" sibTransId="{CFE76A56-7E42-498C-A969-376A7E058EEF}"/>
    <dgm:cxn modelId="{F68E5585-0381-403B-993D-27B97CB98D4E}" type="presOf" srcId="{4BDE1E3A-284C-4ECA-8F0C-0EA8A092AC69}" destId="{CB567EF4-F77B-4D6A-971A-F7B3F2314F13}" srcOrd="0" destOrd="0" presId="urn:microsoft.com/office/officeart/2005/8/layout/cycle6"/>
    <dgm:cxn modelId="{BF8E982C-142E-4DE9-8DEB-6CE2698F94BF}" type="presOf" srcId="{CFE76A56-7E42-498C-A969-376A7E058EEF}" destId="{33BA5330-0316-46B1-B29A-4F2FE4A96335}" srcOrd="0" destOrd="0" presId="urn:microsoft.com/office/officeart/2005/8/layout/cycle6"/>
    <dgm:cxn modelId="{6D8296AA-D6BA-4862-B2E9-865A8B8CEE95}" type="presOf" srcId="{F26F331F-BF3B-45E2-93FF-F8886F4E7BF7}" destId="{1643D2C5-4269-4EED-B4B5-558AB9055751}" srcOrd="0" destOrd="0" presId="urn:microsoft.com/office/officeart/2005/8/layout/cycle6"/>
    <dgm:cxn modelId="{E646585E-76F7-46B2-ADBC-843893E216BC}" type="presOf" srcId="{3EDC961B-3567-4DCA-89A0-9067E9964ED4}" destId="{DA6FC338-3B5D-4276-B57E-96A36D39256A}" srcOrd="0" destOrd="0" presId="urn:microsoft.com/office/officeart/2005/8/layout/cycle6"/>
    <dgm:cxn modelId="{3BFEFD53-4A73-48E5-B19E-4B3FCD75D066}" srcId="{CF6411E6-64F6-4BD6-A4F5-06422C58431A}" destId="{9F6249BC-2AE2-4845-BEF9-294A946F6E51}" srcOrd="1" destOrd="0" parTransId="{14185F4A-3D4C-4EB9-A3A5-BB59E6E6B2FA}" sibTransId="{C39688AD-B3BA-42FA-AE11-0EA86F92F799}"/>
    <dgm:cxn modelId="{433B68F5-F1CD-4F53-860A-B10ECE0E175A}" type="presOf" srcId="{CF6411E6-64F6-4BD6-A4F5-06422C58431A}" destId="{528CFC0D-DBBB-4DB4-8754-E011FCA18689}" srcOrd="0" destOrd="0" presId="urn:microsoft.com/office/officeart/2005/8/layout/cycle6"/>
    <dgm:cxn modelId="{31264E85-8E08-4E24-A36E-E26DE2F2D2D7}" type="presOf" srcId="{363B3668-AB70-47FB-862E-02AF8CE9DD46}" destId="{246E9C3C-0437-4E31-8746-1D62968894C5}" srcOrd="0" destOrd="0" presId="urn:microsoft.com/office/officeart/2005/8/layout/cycle6"/>
    <dgm:cxn modelId="{3B27BBAA-B349-4240-86E0-4B2A61576896}" srcId="{CF6411E6-64F6-4BD6-A4F5-06422C58431A}" destId="{571168E4-21E3-4017-9E76-B7A8FAE171A7}" srcOrd="3" destOrd="0" parTransId="{DC324116-4B3B-4DA2-BEFC-C6FCA1EE86C8}" sibTransId="{D2481638-2FD5-48B4-9E3E-2B0DB8EAC720}"/>
    <dgm:cxn modelId="{293D4084-3230-4889-921B-5D922CDAD6E8}" type="presParOf" srcId="{528CFC0D-DBBB-4DB4-8754-E011FCA18689}" destId="{CB567EF4-F77B-4D6A-971A-F7B3F2314F13}" srcOrd="0" destOrd="0" presId="urn:microsoft.com/office/officeart/2005/8/layout/cycle6"/>
    <dgm:cxn modelId="{E474E192-1277-4367-B1E4-8B56AF1E2D6C}" type="presParOf" srcId="{528CFC0D-DBBB-4DB4-8754-E011FCA18689}" destId="{6E8DA98C-DF6D-41E5-BAE6-399DAC3CCAF6}" srcOrd="1" destOrd="0" presId="urn:microsoft.com/office/officeart/2005/8/layout/cycle6"/>
    <dgm:cxn modelId="{A870FCE2-8DDA-4194-9A2D-17962DF7F339}" type="presParOf" srcId="{528CFC0D-DBBB-4DB4-8754-E011FCA18689}" destId="{1643D2C5-4269-4EED-B4B5-558AB9055751}" srcOrd="2" destOrd="0" presId="urn:microsoft.com/office/officeart/2005/8/layout/cycle6"/>
    <dgm:cxn modelId="{C74F2470-660F-40D5-9616-C2231FC38BCA}" type="presParOf" srcId="{528CFC0D-DBBB-4DB4-8754-E011FCA18689}" destId="{CFFF2D3D-61B9-41CF-AB99-1BFCE078FC62}" srcOrd="3" destOrd="0" presId="urn:microsoft.com/office/officeart/2005/8/layout/cycle6"/>
    <dgm:cxn modelId="{E6A60F7C-3E7C-4859-BD8C-86A08E5D9D04}" type="presParOf" srcId="{528CFC0D-DBBB-4DB4-8754-E011FCA18689}" destId="{9DB0C3D0-AB57-4397-9206-F706F9E6B8FF}" srcOrd="4" destOrd="0" presId="urn:microsoft.com/office/officeart/2005/8/layout/cycle6"/>
    <dgm:cxn modelId="{5BE0F714-E4B5-45AA-B176-F623D8363B3F}" type="presParOf" srcId="{528CFC0D-DBBB-4DB4-8754-E011FCA18689}" destId="{1935B662-F337-496E-81C3-079A38E55F22}" srcOrd="5" destOrd="0" presId="urn:microsoft.com/office/officeart/2005/8/layout/cycle6"/>
    <dgm:cxn modelId="{0309C9CE-A2D0-4EFD-B725-D6FEB44E444C}" type="presParOf" srcId="{528CFC0D-DBBB-4DB4-8754-E011FCA18689}" destId="{246E9C3C-0437-4E31-8746-1D62968894C5}" srcOrd="6" destOrd="0" presId="urn:microsoft.com/office/officeart/2005/8/layout/cycle6"/>
    <dgm:cxn modelId="{E93753A0-7D8B-4CAA-9443-F5CCA9F731DC}" type="presParOf" srcId="{528CFC0D-DBBB-4DB4-8754-E011FCA18689}" destId="{93E78CA5-776F-454C-A3ED-7D292720BFC3}" srcOrd="7" destOrd="0" presId="urn:microsoft.com/office/officeart/2005/8/layout/cycle6"/>
    <dgm:cxn modelId="{DB928D54-E251-465B-95BB-73E782F025B1}" type="presParOf" srcId="{528CFC0D-DBBB-4DB4-8754-E011FCA18689}" destId="{33BA5330-0316-46B1-B29A-4F2FE4A96335}" srcOrd="8" destOrd="0" presId="urn:microsoft.com/office/officeart/2005/8/layout/cycle6"/>
    <dgm:cxn modelId="{6790FBEC-5AAE-43FB-94C9-7C3FD137E0DE}" type="presParOf" srcId="{528CFC0D-DBBB-4DB4-8754-E011FCA18689}" destId="{E227003C-2881-41F3-AA2A-B5B81D46D048}" srcOrd="9" destOrd="0" presId="urn:microsoft.com/office/officeart/2005/8/layout/cycle6"/>
    <dgm:cxn modelId="{BFA44D48-68CB-42B6-9953-2E8F150250CB}" type="presParOf" srcId="{528CFC0D-DBBB-4DB4-8754-E011FCA18689}" destId="{988B987B-78ED-4C20-AFCA-52E77C39220F}" srcOrd="10" destOrd="0" presId="urn:microsoft.com/office/officeart/2005/8/layout/cycle6"/>
    <dgm:cxn modelId="{DD6E9CC2-C827-4A4A-B838-CCA845AEDB31}" type="presParOf" srcId="{528CFC0D-DBBB-4DB4-8754-E011FCA18689}" destId="{DB1555C8-C97A-402C-BFC0-0F572D216C2C}" srcOrd="11" destOrd="0" presId="urn:microsoft.com/office/officeart/2005/8/layout/cycle6"/>
    <dgm:cxn modelId="{1DC447AB-F17E-40B3-94B7-A2F882DA684E}" type="presParOf" srcId="{528CFC0D-DBBB-4DB4-8754-E011FCA18689}" destId="{9DA3458D-2F75-48A1-BD08-FF6C3F37683C}" srcOrd="12" destOrd="0" presId="urn:microsoft.com/office/officeart/2005/8/layout/cycle6"/>
    <dgm:cxn modelId="{8734FCFD-2CEE-447B-8604-8FED93106621}" type="presParOf" srcId="{528CFC0D-DBBB-4DB4-8754-E011FCA18689}" destId="{C167F5FB-7E98-4D9A-8829-2DB024AF3AC6}" srcOrd="13" destOrd="0" presId="urn:microsoft.com/office/officeart/2005/8/layout/cycle6"/>
    <dgm:cxn modelId="{C4AE29A7-6621-40C6-9A45-2E4EA1C2AA3A}" type="presParOf" srcId="{528CFC0D-DBBB-4DB4-8754-E011FCA18689}" destId="{DA6FC338-3B5D-4276-B57E-96A36D39256A}" srcOrd="14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5C907-5FB2-41AB-9BA7-1CF11B5D819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A136A8-97A7-4755-A37F-E2E1319907AC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  <a:effectLst/>
            </a:rPr>
            <a:t>Единый счет бюджета</a:t>
          </a:r>
          <a:endParaRPr lang="ru-RU" sz="750" b="1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CEE85DC6-10EC-4B61-881D-C1176264706B}" type="parTrans" cxnId="{EB0C9C59-252A-4C7B-ACEA-D63E370E9EB9}">
      <dgm:prSet/>
      <dgm:spPr/>
      <dgm:t>
        <a:bodyPr/>
        <a:lstStyle/>
        <a:p>
          <a:endParaRPr lang="ru-RU" sz="750"/>
        </a:p>
      </dgm:t>
    </dgm:pt>
    <dgm:pt modelId="{CA33F00D-789B-4758-B9A7-35760A4008CC}" type="sibTrans" cxnId="{EB0C9C59-252A-4C7B-ACEA-D63E370E9EB9}">
      <dgm:prSet/>
      <dgm:spPr>
        <a:ln w="12700">
          <a:solidFill>
            <a:srgbClr val="11437F"/>
          </a:solidFill>
        </a:ln>
      </dgm:spPr>
      <dgm:t>
        <a:bodyPr/>
        <a:lstStyle/>
        <a:p>
          <a:endParaRPr lang="ru-RU" sz="750"/>
        </a:p>
      </dgm:t>
    </dgm:pt>
    <dgm:pt modelId="{F224D8B5-2311-43AA-965C-C4155778A50F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по учету и распределению поступлений</a:t>
          </a:r>
          <a:endParaRPr lang="ru-RU" sz="750" b="1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DAC85696-CCAC-4ABC-90CC-10CA638EDBDD}" type="parTrans" cxnId="{F262487F-678E-4615-B4C0-C64347C2F63D}">
      <dgm:prSet/>
      <dgm:spPr/>
      <dgm:t>
        <a:bodyPr/>
        <a:lstStyle/>
        <a:p>
          <a:endParaRPr lang="ru-RU" sz="750"/>
        </a:p>
      </dgm:t>
    </dgm:pt>
    <dgm:pt modelId="{B2A34C96-B410-433F-AF82-9D9B72ECDD07}" type="sibTrans" cxnId="{F262487F-678E-4615-B4C0-C64347C2F63D}">
      <dgm:prSet/>
      <dgm:spPr/>
      <dgm:t>
        <a:bodyPr/>
        <a:lstStyle/>
        <a:p>
          <a:endParaRPr lang="ru-RU" sz="750"/>
        </a:p>
      </dgm:t>
    </dgm:pt>
    <dgm:pt modelId="{B70ABF53-D93D-4C8D-8076-A38A147CFB5B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750" b="1" strike="noStrike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денежными средствами, поступающими во временное распоряжение</a:t>
          </a:r>
          <a:endParaRPr lang="ru-RU" sz="750" b="1" strike="noStrike" dirty="0">
            <a:ln>
              <a:noFill/>
            </a:ln>
            <a:solidFill>
              <a:srgbClr val="11437F"/>
            </a:solidFill>
            <a:effectLst/>
          </a:endParaRPr>
        </a:p>
      </dgm:t>
    </dgm:pt>
    <dgm:pt modelId="{C8C76809-0286-46AC-98E6-13AF10F6D5A5}" type="parTrans" cxnId="{F7D0599E-84A6-4A60-AAA1-D269BA298C38}">
      <dgm:prSet/>
      <dgm:spPr/>
      <dgm:t>
        <a:bodyPr/>
        <a:lstStyle/>
        <a:p>
          <a:endParaRPr lang="ru-RU" sz="750"/>
        </a:p>
      </dgm:t>
    </dgm:pt>
    <dgm:pt modelId="{030AEF16-58C6-4F50-8607-4C3E0AC88E67}" type="sibTrans" cxnId="{F7D0599E-84A6-4A60-AAA1-D269BA298C38}">
      <dgm:prSet/>
      <dgm:spPr/>
      <dgm:t>
        <a:bodyPr/>
        <a:lstStyle/>
        <a:p>
          <a:endParaRPr lang="ru-RU" sz="750"/>
        </a:p>
      </dgm:t>
    </dgm:pt>
    <dgm:pt modelId="{EDC0C96B-2FA1-4B76-A7A6-91C4FEB33DA7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бюджетных и автономных учреждений</a:t>
          </a:r>
          <a:endParaRPr lang="ru-RU" sz="750" b="1" dirty="0">
            <a:ln>
              <a:noFill/>
            </a:ln>
            <a:solidFill>
              <a:srgbClr val="11437F"/>
            </a:solidFill>
          </a:endParaRPr>
        </a:p>
      </dgm:t>
    </dgm:pt>
    <dgm:pt modelId="{022386FA-94F0-4E93-A0F9-4680BE654C9A}" type="parTrans" cxnId="{9B5D9810-4B59-4388-8656-79035DEC427B}">
      <dgm:prSet/>
      <dgm:spPr/>
      <dgm:t>
        <a:bodyPr/>
        <a:lstStyle/>
        <a:p>
          <a:endParaRPr lang="ru-RU" sz="750"/>
        </a:p>
      </dgm:t>
    </dgm:pt>
    <dgm:pt modelId="{050BE1B5-D23C-478D-A2D7-CD47B2CD3790}" type="sibTrans" cxnId="{9B5D9810-4B59-4388-8656-79035DEC427B}">
      <dgm:prSet/>
      <dgm:spPr/>
      <dgm:t>
        <a:bodyPr/>
        <a:lstStyle/>
        <a:p>
          <a:endParaRPr lang="ru-RU" sz="750"/>
        </a:p>
      </dgm:t>
    </dgm:pt>
    <dgm:pt modelId="{B852C6A0-AAC3-4AE6-B4F3-914AD4645050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Фонда национального благосостояния</a:t>
          </a:r>
          <a:endParaRPr lang="ru-RU" sz="750" b="1" dirty="0">
            <a:ln>
              <a:noFill/>
            </a:ln>
            <a:solidFill>
              <a:srgbClr val="11437F"/>
            </a:solidFill>
          </a:endParaRPr>
        </a:p>
      </dgm:t>
    </dgm:pt>
    <dgm:pt modelId="{F7E8DA85-3A4A-4CF4-87FE-170D11573525}" type="parTrans" cxnId="{FA8A3FEB-3428-4A75-9D31-12E9BA5D2FBC}">
      <dgm:prSet/>
      <dgm:spPr/>
      <dgm:t>
        <a:bodyPr/>
        <a:lstStyle/>
        <a:p>
          <a:endParaRPr lang="ru-RU" sz="750"/>
        </a:p>
      </dgm:t>
    </dgm:pt>
    <dgm:pt modelId="{27E1FEC0-F293-442C-B1D4-4754558B875E}" type="sibTrans" cxnId="{FA8A3FEB-3428-4A75-9D31-12E9BA5D2FBC}">
      <dgm:prSet/>
      <dgm:spPr/>
      <dgm:t>
        <a:bodyPr/>
        <a:lstStyle/>
        <a:p>
          <a:endParaRPr lang="ru-RU" sz="750"/>
        </a:p>
      </dgm:t>
    </dgm:pt>
    <dgm:pt modelId="{48D451C2-BD43-4A86-8AEF-695DD3831EF5}">
      <dgm:prSet custT="1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</a:r>
          <a:endParaRPr lang="ru-RU" sz="750" b="1" dirty="0">
            <a:ln>
              <a:noFill/>
            </a:ln>
            <a:solidFill>
              <a:srgbClr val="11437F"/>
            </a:solidFill>
          </a:endParaRPr>
        </a:p>
      </dgm:t>
    </dgm:pt>
    <dgm:pt modelId="{811ED454-77BD-4326-8BDF-A81DAB9B808A}" type="parTrans" cxnId="{ABE21AA6-FFC9-422E-8265-367925CFFDF9}">
      <dgm:prSet/>
      <dgm:spPr/>
      <dgm:t>
        <a:bodyPr/>
        <a:lstStyle/>
        <a:p>
          <a:endParaRPr lang="ru-RU" sz="750"/>
        </a:p>
      </dgm:t>
    </dgm:pt>
    <dgm:pt modelId="{A04668AF-6AD4-4CC3-AABE-01F8C474AFA3}" type="sibTrans" cxnId="{ABE21AA6-FFC9-422E-8265-367925CFFDF9}">
      <dgm:prSet/>
      <dgm:spPr/>
      <dgm:t>
        <a:bodyPr/>
        <a:lstStyle/>
        <a:p>
          <a:endParaRPr lang="ru-RU" sz="750"/>
        </a:p>
      </dgm:t>
    </dgm:pt>
    <dgm:pt modelId="{C9A8CAA8-433E-4DDF-880E-9945174E537C}">
      <dgm:prSet custT="1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r>
            <a:rPr lang="ru-RU" sz="750" b="1" dirty="0" smtClean="0">
              <a:ln>
                <a:noFill/>
              </a:ln>
              <a:solidFill>
                <a:srgbClr val="11437F"/>
              </a:solidFill>
            </a:rPr>
            <a:t>Иные казначейские счета</a:t>
          </a:r>
          <a:endParaRPr lang="ru-RU" sz="750" b="1" dirty="0">
            <a:ln>
              <a:noFill/>
            </a:ln>
            <a:solidFill>
              <a:srgbClr val="11437F"/>
            </a:solidFill>
          </a:endParaRPr>
        </a:p>
      </dgm:t>
    </dgm:pt>
    <dgm:pt modelId="{0EEBEF78-4B3F-4536-98BD-BC86E384F4EC}" type="parTrans" cxnId="{15EA3AD3-F7CA-44DF-A887-2C4770A6803C}">
      <dgm:prSet/>
      <dgm:spPr/>
      <dgm:t>
        <a:bodyPr/>
        <a:lstStyle/>
        <a:p>
          <a:endParaRPr lang="ru-RU" sz="750"/>
        </a:p>
      </dgm:t>
    </dgm:pt>
    <dgm:pt modelId="{58A988F5-8A8E-4D87-8D96-E50F1E492930}" type="sibTrans" cxnId="{15EA3AD3-F7CA-44DF-A887-2C4770A6803C}">
      <dgm:prSet/>
      <dgm:spPr/>
      <dgm:t>
        <a:bodyPr/>
        <a:lstStyle/>
        <a:p>
          <a:endParaRPr lang="ru-RU" sz="750"/>
        </a:p>
      </dgm:t>
    </dgm:pt>
    <dgm:pt modelId="{EA725EB6-B5D4-4242-90B8-D78EFB5F0649}" type="pres">
      <dgm:prSet presAssocID="{A7C5C907-5FB2-41AB-9BA7-1CF11B5D819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02BCB60-8439-406B-B45F-9B53605EA19E}" type="pres">
      <dgm:prSet presAssocID="{A7C5C907-5FB2-41AB-9BA7-1CF11B5D8199}" presName="Name1" presStyleCnt="0"/>
      <dgm:spPr/>
    </dgm:pt>
    <dgm:pt modelId="{CFF5A8B5-05B9-4931-B296-B95C74B69ACA}" type="pres">
      <dgm:prSet presAssocID="{A7C5C907-5FB2-41AB-9BA7-1CF11B5D8199}" presName="cycle" presStyleCnt="0"/>
      <dgm:spPr/>
    </dgm:pt>
    <dgm:pt modelId="{3F4AF782-5618-4CB2-BA7F-628B1FA65254}" type="pres">
      <dgm:prSet presAssocID="{A7C5C907-5FB2-41AB-9BA7-1CF11B5D8199}" presName="srcNode" presStyleLbl="node1" presStyleIdx="0" presStyleCnt="7"/>
      <dgm:spPr/>
    </dgm:pt>
    <dgm:pt modelId="{8A0F6259-D516-4532-8C0B-0DF5472585B8}" type="pres">
      <dgm:prSet presAssocID="{A7C5C907-5FB2-41AB-9BA7-1CF11B5D8199}" presName="conn" presStyleLbl="parChTrans1D2" presStyleIdx="0" presStyleCnt="1"/>
      <dgm:spPr/>
      <dgm:t>
        <a:bodyPr/>
        <a:lstStyle/>
        <a:p>
          <a:endParaRPr lang="ru-RU"/>
        </a:p>
      </dgm:t>
    </dgm:pt>
    <dgm:pt modelId="{9BF9551A-82DB-494A-8FC5-0AFFCEBB01D6}" type="pres">
      <dgm:prSet presAssocID="{A7C5C907-5FB2-41AB-9BA7-1CF11B5D8199}" presName="extraNode" presStyleLbl="node1" presStyleIdx="0" presStyleCnt="7"/>
      <dgm:spPr/>
    </dgm:pt>
    <dgm:pt modelId="{6E4817E4-8849-4CE5-A141-4D87492A24B3}" type="pres">
      <dgm:prSet presAssocID="{A7C5C907-5FB2-41AB-9BA7-1CF11B5D8199}" presName="dstNode" presStyleLbl="node1" presStyleIdx="0" presStyleCnt="7"/>
      <dgm:spPr/>
    </dgm:pt>
    <dgm:pt modelId="{080B5345-5C50-4AFF-8381-19BF9A21456B}" type="pres">
      <dgm:prSet presAssocID="{73A136A8-97A7-4755-A37F-E2E1319907AC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7DF89-22CC-4A13-825B-A30D65C0CE77}" type="pres">
      <dgm:prSet presAssocID="{73A136A8-97A7-4755-A37F-E2E1319907AC}" presName="accent_1" presStyleCnt="0"/>
      <dgm:spPr/>
    </dgm:pt>
    <dgm:pt modelId="{C7C1AE21-448C-41D4-AA93-4F583FF49FA6}" type="pres">
      <dgm:prSet presAssocID="{73A136A8-97A7-4755-A37F-E2E1319907AC}" presName="accentRepeatNode" presStyleLbl="solidFgAcc1" presStyleIdx="0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655AB6B4-4F6F-43E2-BCC4-ED39C23C3902}" type="pres">
      <dgm:prSet presAssocID="{F224D8B5-2311-43AA-965C-C4155778A50F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773A0-0437-42A7-82D5-F22ECC663C8E}" type="pres">
      <dgm:prSet presAssocID="{F224D8B5-2311-43AA-965C-C4155778A50F}" presName="accent_2" presStyleCnt="0"/>
      <dgm:spPr/>
    </dgm:pt>
    <dgm:pt modelId="{0AFA88CC-B164-42E9-A4FA-4CB41D09AC84}" type="pres">
      <dgm:prSet presAssocID="{F224D8B5-2311-43AA-965C-C4155778A50F}" presName="accentRepeatNode" presStyleLbl="solidFgAcc1" presStyleIdx="1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46F6DE2C-BF1D-4A9E-8052-57A4D1F148FA}" type="pres">
      <dgm:prSet presAssocID="{B70ABF53-D93D-4C8D-8076-A38A147CFB5B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0F3B0-19B7-48A5-B411-36425964B78D}" type="pres">
      <dgm:prSet presAssocID="{B70ABF53-D93D-4C8D-8076-A38A147CFB5B}" presName="accent_3" presStyleCnt="0"/>
      <dgm:spPr/>
    </dgm:pt>
    <dgm:pt modelId="{08DC3C7A-A38B-4221-9449-B66D84AC9B3C}" type="pres">
      <dgm:prSet presAssocID="{B70ABF53-D93D-4C8D-8076-A38A147CFB5B}" presName="accentRepeatNode" presStyleLbl="solidFgAcc1" presStyleIdx="2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9EF566AC-F4C5-4FDB-B4EB-95E55F21034B}" type="pres">
      <dgm:prSet presAssocID="{EDC0C96B-2FA1-4B76-A7A6-91C4FEB33DA7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B26AB-31F8-401F-B392-00B5B91E1F84}" type="pres">
      <dgm:prSet presAssocID="{EDC0C96B-2FA1-4B76-A7A6-91C4FEB33DA7}" presName="accent_4" presStyleCnt="0"/>
      <dgm:spPr/>
    </dgm:pt>
    <dgm:pt modelId="{20B44CBF-0043-421A-A8FA-9640201ACF7E}" type="pres">
      <dgm:prSet presAssocID="{EDC0C96B-2FA1-4B76-A7A6-91C4FEB33DA7}" presName="accentRepeatNode" presStyleLbl="solidFgAcc1" presStyleIdx="3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091D4C13-83BC-4BF4-904B-69BF541B3DF1}" type="pres">
      <dgm:prSet presAssocID="{B852C6A0-AAC3-4AE6-B4F3-914AD4645050}" presName="text_5" presStyleLbl="node1" presStyleIdx="4" presStyleCnt="7" custLinFactNeighborX="-274" custLinFactNeighborY="7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7216F-5683-4ED1-BC25-DD9B129F3852}" type="pres">
      <dgm:prSet presAssocID="{B852C6A0-AAC3-4AE6-B4F3-914AD4645050}" presName="accent_5" presStyleCnt="0"/>
      <dgm:spPr/>
    </dgm:pt>
    <dgm:pt modelId="{1D0B0CAF-3FCE-402F-9886-6439775ABAA9}" type="pres">
      <dgm:prSet presAssocID="{B852C6A0-AAC3-4AE6-B4F3-914AD4645050}" presName="accentRepeatNode" presStyleLbl="solidFgAcc1" presStyleIdx="4" presStyleCnt="7"/>
      <dgm:spPr>
        <a:ln w="12700">
          <a:solidFill>
            <a:srgbClr val="11437F"/>
          </a:solidFill>
        </a:ln>
      </dgm:spPr>
      <dgm:t>
        <a:bodyPr/>
        <a:lstStyle/>
        <a:p>
          <a:endParaRPr lang="ru-RU"/>
        </a:p>
      </dgm:t>
    </dgm:pt>
    <dgm:pt modelId="{6F8C41C5-DA66-4FAB-8331-58254FB4135A}" type="pres">
      <dgm:prSet presAssocID="{48D451C2-BD43-4A86-8AEF-695DD3831EF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171B5-CC29-4F79-A572-63BD0D84725E}" type="pres">
      <dgm:prSet presAssocID="{48D451C2-BD43-4A86-8AEF-695DD3831EF5}" presName="accent_6" presStyleCnt="0"/>
      <dgm:spPr/>
    </dgm:pt>
    <dgm:pt modelId="{1DF1DC51-4B50-4946-B3C3-9299D0333AC3}" type="pres">
      <dgm:prSet presAssocID="{48D451C2-BD43-4A86-8AEF-695DD3831EF5}" presName="accentRepeatNode" presStyleLbl="solidFgAcc1" presStyleIdx="5" presStyleCnt="7"/>
      <dgm:spPr>
        <a:ln w="12700">
          <a:solidFill>
            <a:srgbClr val="154889"/>
          </a:solidFill>
        </a:ln>
      </dgm:spPr>
      <dgm:t>
        <a:bodyPr/>
        <a:lstStyle/>
        <a:p>
          <a:endParaRPr lang="ru-RU"/>
        </a:p>
      </dgm:t>
    </dgm:pt>
    <dgm:pt modelId="{F82754FB-F101-415C-8F59-473229B3D1C9}" type="pres">
      <dgm:prSet presAssocID="{C9A8CAA8-433E-4DDF-880E-9945174E537C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E11E7-9021-4317-B68E-2A26E6685D3A}" type="pres">
      <dgm:prSet presAssocID="{C9A8CAA8-433E-4DDF-880E-9945174E537C}" presName="accent_7" presStyleCnt="0"/>
      <dgm:spPr/>
    </dgm:pt>
    <dgm:pt modelId="{A3ADD9BB-7507-4BA5-971C-BD3C1D44DFB6}" type="pres">
      <dgm:prSet presAssocID="{C9A8CAA8-433E-4DDF-880E-9945174E537C}" presName="accentRepeatNode" presStyleLbl="solidFgAcc1" presStyleIdx="6" presStyleCnt="7"/>
      <dgm:spPr>
        <a:solidFill>
          <a:schemeClr val="bg1"/>
        </a:solidFill>
        <a:ln w="12700">
          <a:solidFill>
            <a:srgbClr val="154889"/>
          </a:solidFill>
        </a:ln>
      </dgm:spPr>
      <dgm:t>
        <a:bodyPr/>
        <a:lstStyle/>
        <a:p>
          <a:endParaRPr lang="ru-RU"/>
        </a:p>
      </dgm:t>
    </dgm:pt>
  </dgm:ptLst>
  <dgm:cxnLst>
    <dgm:cxn modelId="{A1655D26-0602-4E3A-886A-03FAC2D5689A}" type="presOf" srcId="{B852C6A0-AAC3-4AE6-B4F3-914AD4645050}" destId="{091D4C13-83BC-4BF4-904B-69BF541B3DF1}" srcOrd="0" destOrd="0" presId="urn:microsoft.com/office/officeart/2008/layout/VerticalCurvedList"/>
    <dgm:cxn modelId="{F0ED8423-E7F3-41B4-9C5B-2FD8789D0841}" type="presOf" srcId="{A7C5C907-5FB2-41AB-9BA7-1CF11B5D8199}" destId="{EA725EB6-B5D4-4242-90B8-D78EFB5F0649}" srcOrd="0" destOrd="0" presId="urn:microsoft.com/office/officeart/2008/layout/VerticalCurvedList"/>
    <dgm:cxn modelId="{15EA3AD3-F7CA-44DF-A887-2C4770A6803C}" srcId="{A7C5C907-5FB2-41AB-9BA7-1CF11B5D8199}" destId="{C9A8CAA8-433E-4DDF-880E-9945174E537C}" srcOrd="6" destOrd="0" parTransId="{0EEBEF78-4B3F-4536-98BD-BC86E384F4EC}" sibTransId="{58A988F5-8A8E-4D87-8D96-E50F1E492930}"/>
    <dgm:cxn modelId="{9B5D9810-4B59-4388-8656-79035DEC427B}" srcId="{A7C5C907-5FB2-41AB-9BA7-1CF11B5D8199}" destId="{EDC0C96B-2FA1-4B76-A7A6-91C4FEB33DA7}" srcOrd="3" destOrd="0" parTransId="{022386FA-94F0-4E93-A0F9-4680BE654C9A}" sibTransId="{050BE1B5-D23C-478D-A2D7-CD47B2CD3790}"/>
    <dgm:cxn modelId="{EB0C9C59-252A-4C7B-ACEA-D63E370E9EB9}" srcId="{A7C5C907-5FB2-41AB-9BA7-1CF11B5D8199}" destId="{73A136A8-97A7-4755-A37F-E2E1319907AC}" srcOrd="0" destOrd="0" parTransId="{CEE85DC6-10EC-4B61-881D-C1176264706B}" sibTransId="{CA33F00D-789B-4758-B9A7-35760A4008CC}"/>
    <dgm:cxn modelId="{E05983D6-41CB-4B98-A84D-7431D21A98E2}" type="presOf" srcId="{B70ABF53-D93D-4C8D-8076-A38A147CFB5B}" destId="{46F6DE2C-BF1D-4A9E-8052-57A4D1F148FA}" srcOrd="0" destOrd="0" presId="urn:microsoft.com/office/officeart/2008/layout/VerticalCurvedList"/>
    <dgm:cxn modelId="{F262487F-678E-4615-B4C0-C64347C2F63D}" srcId="{A7C5C907-5FB2-41AB-9BA7-1CF11B5D8199}" destId="{F224D8B5-2311-43AA-965C-C4155778A50F}" srcOrd="1" destOrd="0" parTransId="{DAC85696-CCAC-4ABC-90CC-10CA638EDBDD}" sibTransId="{B2A34C96-B410-433F-AF82-9D9B72ECDD07}"/>
    <dgm:cxn modelId="{56F0DFA2-814E-425C-9B71-761BAA3174A9}" type="presOf" srcId="{F224D8B5-2311-43AA-965C-C4155778A50F}" destId="{655AB6B4-4F6F-43E2-BCC4-ED39C23C3902}" srcOrd="0" destOrd="0" presId="urn:microsoft.com/office/officeart/2008/layout/VerticalCurvedList"/>
    <dgm:cxn modelId="{2E4DA900-E529-4CEA-B264-423D1C708A06}" type="presOf" srcId="{EDC0C96B-2FA1-4B76-A7A6-91C4FEB33DA7}" destId="{9EF566AC-F4C5-4FDB-B4EB-95E55F21034B}" srcOrd="0" destOrd="0" presId="urn:microsoft.com/office/officeart/2008/layout/VerticalCurvedList"/>
    <dgm:cxn modelId="{B263F809-6628-4C42-8CBE-B1DC027A5359}" type="presOf" srcId="{C9A8CAA8-433E-4DDF-880E-9945174E537C}" destId="{F82754FB-F101-415C-8F59-473229B3D1C9}" srcOrd="0" destOrd="0" presId="urn:microsoft.com/office/officeart/2008/layout/VerticalCurvedList"/>
    <dgm:cxn modelId="{1F7853B8-A6DD-480F-B48C-6B69576A5166}" type="presOf" srcId="{CA33F00D-789B-4758-B9A7-35760A4008CC}" destId="{8A0F6259-D516-4532-8C0B-0DF5472585B8}" srcOrd="0" destOrd="0" presId="urn:microsoft.com/office/officeart/2008/layout/VerticalCurvedList"/>
    <dgm:cxn modelId="{ABE21AA6-FFC9-422E-8265-367925CFFDF9}" srcId="{A7C5C907-5FB2-41AB-9BA7-1CF11B5D8199}" destId="{48D451C2-BD43-4A86-8AEF-695DD3831EF5}" srcOrd="5" destOrd="0" parTransId="{811ED454-77BD-4326-8BDF-A81DAB9B808A}" sibTransId="{A04668AF-6AD4-4CC3-AABE-01F8C474AFA3}"/>
    <dgm:cxn modelId="{FA8A3FEB-3428-4A75-9D31-12E9BA5D2FBC}" srcId="{A7C5C907-5FB2-41AB-9BA7-1CF11B5D8199}" destId="{B852C6A0-AAC3-4AE6-B4F3-914AD4645050}" srcOrd="4" destOrd="0" parTransId="{F7E8DA85-3A4A-4CF4-87FE-170D11573525}" sibTransId="{27E1FEC0-F293-442C-B1D4-4754558B875E}"/>
    <dgm:cxn modelId="{F7D0599E-84A6-4A60-AAA1-D269BA298C38}" srcId="{A7C5C907-5FB2-41AB-9BA7-1CF11B5D8199}" destId="{B70ABF53-D93D-4C8D-8076-A38A147CFB5B}" srcOrd="2" destOrd="0" parTransId="{C8C76809-0286-46AC-98E6-13AF10F6D5A5}" sibTransId="{030AEF16-58C6-4F50-8607-4C3E0AC88E67}"/>
    <dgm:cxn modelId="{49B97271-47B8-4892-BB1A-3ECA55EBD486}" type="presOf" srcId="{73A136A8-97A7-4755-A37F-E2E1319907AC}" destId="{080B5345-5C50-4AFF-8381-19BF9A21456B}" srcOrd="0" destOrd="0" presId="urn:microsoft.com/office/officeart/2008/layout/VerticalCurvedList"/>
    <dgm:cxn modelId="{098939C4-1DAE-4C35-9F94-291ECB68C1BF}" type="presOf" srcId="{48D451C2-BD43-4A86-8AEF-695DD3831EF5}" destId="{6F8C41C5-DA66-4FAB-8331-58254FB4135A}" srcOrd="0" destOrd="0" presId="urn:microsoft.com/office/officeart/2008/layout/VerticalCurvedList"/>
    <dgm:cxn modelId="{7E5A8101-FE73-4F4A-B046-56A02F2ED032}" type="presParOf" srcId="{EA725EB6-B5D4-4242-90B8-D78EFB5F0649}" destId="{302BCB60-8439-406B-B45F-9B53605EA19E}" srcOrd="0" destOrd="0" presId="urn:microsoft.com/office/officeart/2008/layout/VerticalCurvedList"/>
    <dgm:cxn modelId="{92936531-F1D0-4303-AB1F-6F031D38B5CD}" type="presParOf" srcId="{302BCB60-8439-406B-B45F-9B53605EA19E}" destId="{CFF5A8B5-05B9-4931-B296-B95C74B69ACA}" srcOrd="0" destOrd="0" presId="urn:microsoft.com/office/officeart/2008/layout/VerticalCurvedList"/>
    <dgm:cxn modelId="{0632BD7C-B044-444B-9783-3EEBFD596761}" type="presParOf" srcId="{CFF5A8B5-05B9-4931-B296-B95C74B69ACA}" destId="{3F4AF782-5618-4CB2-BA7F-628B1FA65254}" srcOrd="0" destOrd="0" presId="urn:microsoft.com/office/officeart/2008/layout/VerticalCurvedList"/>
    <dgm:cxn modelId="{246D7848-E52A-49A6-8323-CDA84A05EA89}" type="presParOf" srcId="{CFF5A8B5-05B9-4931-B296-B95C74B69ACA}" destId="{8A0F6259-D516-4532-8C0B-0DF5472585B8}" srcOrd="1" destOrd="0" presId="urn:microsoft.com/office/officeart/2008/layout/VerticalCurvedList"/>
    <dgm:cxn modelId="{B3DB2DC6-94C5-4338-B3E0-A6BA0D1AA0E4}" type="presParOf" srcId="{CFF5A8B5-05B9-4931-B296-B95C74B69ACA}" destId="{9BF9551A-82DB-494A-8FC5-0AFFCEBB01D6}" srcOrd="2" destOrd="0" presId="urn:microsoft.com/office/officeart/2008/layout/VerticalCurvedList"/>
    <dgm:cxn modelId="{6006D9D6-6776-4C0F-A118-2F291B2D943C}" type="presParOf" srcId="{CFF5A8B5-05B9-4931-B296-B95C74B69ACA}" destId="{6E4817E4-8849-4CE5-A141-4D87492A24B3}" srcOrd="3" destOrd="0" presId="urn:microsoft.com/office/officeart/2008/layout/VerticalCurvedList"/>
    <dgm:cxn modelId="{99ABF070-79BB-4782-94D7-6EF87343FE76}" type="presParOf" srcId="{302BCB60-8439-406B-B45F-9B53605EA19E}" destId="{080B5345-5C50-4AFF-8381-19BF9A21456B}" srcOrd="1" destOrd="0" presId="urn:microsoft.com/office/officeart/2008/layout/VerticalCurvedList"/>
    <dgm:cxn modelId="{D4502442-08ED-49CF-BDA8-0931714A2DAD}" type="presParOf" srcId="{302BCB60-8439-406B-B45F-9B53605EA19E}" destId="{5B97DF89-22CC-4A13-825B-A30D65C0CE77}" srcOrd="2" destOrd="0" presId="urn:microsoft.com/office/officeart/2008/layout/VerticalCurvedList"/>
    <dgm:cxn modelId="{E0A56F18-A461-4DEF-A136-853AB75DA475}" type="presParOf" srcId="{5B97DF89-22CC-4A13-825B-A30D65C0CE77}" destId="{C7C1AE21-448C-41D4-AA93-4F583FF49FA6}" srcOrd="0" destOrd="0" presId="urn:microsoft.com/office/officeart/2008/layout/VerticalCurvedList"/>
    <dgm:cxn modelId="{A734FDB9-F4DD-44D6-AE22-8CD209DA47A6}" type="presParOf" srcId="{302BCB60-8439-406B-B45F-9B53605EA19E}" destId="{655AB6B4-4F6F-43E2-BCC4-ED39C23C3902}" srcOrd="3" destOrd="0" presId="urn:microsoft.com/office/officeart/2008/layout/VerticalCurvedList"/>
    <dgm:cxn modelId="{C5FF7356-B3EA-42E4-A006-4E5A7BD5B453}" type="presParOf" srcId="{302BCB60-8439-406B-B45F-9B53605EA19E}" destId="{96F773A0-0437-42A7-82D5-F22ECC663C8E}" srcOrd="4" destOrd="0" presId="urn:microsoft.com/office/officeart/2008/layout/VerticalCurvedList"/>
    <dgm:cxn modelId="{89DC7E78-1906-4E95-A0CF-05ABE6BCDA4C}" type="presParOf" srcId="{96F773A0-0437-42A7-82D5-F22ECC663C8E}" destId="{0AFA88CC-B164-42E9-A4FA-4CB41D09AC84}" srcOrd="0" destOrd="0" presId="urn:microsoft.com/office/officeart/2008/layout/VerticalCurvedList"/>
    <dgm:cxn modelId="{4023A17B-74DE-4C3D-8A93-BBD334A295E2}" type="presParOf" srcId="{302BCB60-8439-406B-B45F-9B53605EA19E}" destId="{46F6DE2C-BF1D-4A9E-8052-57A4D1F148FA}" srcOrd="5" destOrd="0" presId="urn:microsoft.com/office/officeart/2008/layout/VerticalCurvedList"/>
    <dgm:cxn modelId="{75A5DBFF-C284-49D8-9054-A68CE25EFA99}" type="presParOf" srcId="{302BCB60-8439-406B-B45F-9B53605EA19E}" destId="{C080F3B0-19B7-48A5-B411-36425964B78D}" srcOrd="6" destOrd="0" presId="urn:microsoft.com/office/officeart/2008/layout/VerticalCurvedList"/>
    <dgm:cxn modelId="{65FD58EB-F224-41E5-B4A1-590F51124B6C}" type="presParOf" srcId="{C080F3B0-19B7-48A5-B411-36425964B78D}" destId="{08DC3C7A-A38B-4221-9449-B66D84AC9B3C}" srcOrd="0" destOrd="0" presId="urn:microsoft.com/office/officeart/2008/layout/VerticalCurvedList"/>
    <dgm:cxn modelId="{A1161308-0C4A-4A7B-849D-F9947A8EF95A}" type="presParOf" srcId="{302BCB60-8439-406B-B45F-9B53605EA19E}" destId="{9EF566AC-F4C5-4FDB-B4EB-95E55F21034B}" srcOrd="7" destOrd="0" presId="urn:microsoft.com/office/officeart/2008/layout/VerticalCurvedList"/>
    <dgm:cxn modelId="{58C10382-4DAE-4C1C-A7AC-617F0135D08D}" type="presParOf" srcId="{302BCB60-8439-406B-B45F-9B53605EA19E}" destId="{6FCB26AB-31F8-401F-B392-00B5B91E1F84}" srcOrd="8" destOrd="0" presId="urn:microsoft.com/office/officeart/2008/layout/VerticalCurvedList"/>
    <dgm:cxn modelId="{B8CFD69E-B100-4612-A49C-494E4C1520B3}" type="presParOf" srcId="{6FCB26AB-31F8-401F-B392-00B5B91E1F84}" destId="{20B44CBF-0043-421A-A8FA-9640201ACF7E}" srcOrd="0" destOrd="0" presId="urn:microsoft.com/office/officeart/2008/layout/VerticalCurvedList"/>
    <dgm:cxn modelId="{50569242-7A04-4AC4-B648-BB09753BC065}" type="presParOf" srcId="{302BCB60-8439-406B-B45F-9B53605EA19E}" destId="{091D4C13-83BC-4BF4-904B-69BF541B3DF1}" srcOrd="9" destOrd="0" presId="urn:microsoft.com/office/officeart/2008/layout/VerticalCurvedList"/>
    <dgm:cxn modelId="{D225E695-031B-4306-9B8B-135D124770D0}" type="presParOf" srcId="{302BCB60-8439-406B-B45F-9B53605EA19E}" destId="{DE27216F-5683-4ED1-BC25-DD9B129F3852}" srcOrd="10" destOrd="0" presId="urn:microsoft.com/office/officeart/2008/layout/VerticalCurvedList"/>
    <dgm:cxn modelId="{443C4362-0823-40BC-A248-6052B64A5FD7}" type="presParOf" srcId="{DE27216F-5683-4ED1-BC25-DD9B129F3852}" destId="{1D0B0CAF-3FCE-402F-9886-6439775ABAA9}" srcOrd="0" destOrd="0" presId="urn:microsoft.com/office/officeart/2008/layout/VerticalCurvedList"/>
    <dgm:cxn modelId="{A5812929-B17C-4BF6-9D41-494D6712ACA9}" type="presParOf" srcId="{302BCB60-8439-406B-B45F-9B53605EA19E}" destId="{6F8C41C5-DA66-4FAB-8331-58254FB4135A}" srcOrd="11" destOrd="0" presId="urn:microsoft.com/office/officeart/2008/layout/VerticalCurvedList"/>
    <dgm:cxn modelId="{9BCB254B-3F7D-486B-BDDF-F552E32023C1}" type="presParOf" srcId="{302BCB60-8439-406B-B45F-9B53605EA19E}" destId="{BA7171B5-CC29-4F79-A572-63BD0D84725E}" srcOrd="12" destOrd="0" presId="urn:microsoft.com/office/officeart/2008/layout/VerticalCurvedList"/>
    <dgm:cxn modelId="{7E6ECAE2-08F6-482D-801B-32A316B82A79}" type="presParOf" srcId="{BA7171B5-CC29-4F79-A572-63BD0D84725E}" destId="{1DF1DC51-4B50-4946-B3C3-9299D0333AC3}" srcOrd="0" destOrd="0" presId="urn:microsoft.com/office/officeart/2008/layout/VerticalCurvedList"/>
    <dgm:cxn modelId="{6E056697-F915-41CC-9DE4-5B596AAFDC78}" type="presParOf" srcId="{302BCB60-8439-406B-B45F-9B53605EA19E}" destId="{F82754FB-F101-415C-8F59-473229B3D1C9}" srcOrd="13" destOrd="0" presId="urn:microsoft.com/office/officeart/2008/layout/VerticalCurvedList"/>
    <dgm:cxn modelId="{64CDA8E5-4ABB-4B90-B43D-7F2A1B88717E}" type="presParOf" srcId="{302BCB60-8439-406B-B45F-9B53605EA19E}" destId="{8A5E11E7-9021-4317-B68E-2A26E6685D3A}" srcOrd="14" destOrd="0" presId="urn:microsoft.com/office/officeart/2008/layout/VerticalCurvedList"/>
    <dgm:cxn modelId="{4FC445FC-8D5A-4063-BC0E-BBFBF92A7C67}" type="presParOf" srcId="{8A5E11E7-9021-4317-B68E-2A26E6685D3A}" destId="{A3ADD9BB-7507-4BA5-971C-BD3C1D44DFB6}" srcOrd="0" destOrd="0" presId="urn:microsoft.com/office/officeart/2008/layout/VerticalCurvedLis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B91994-409E-4318-9F6A-A28510BE5A0F}" type="doc">
      <dgm:prSet loTypeId="urn:microsoft.com/office/officeart/2005/8/layout/hList6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BA8320-2B08-44F9-B33E-AF1D90270DCF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pPr algn="l"/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Федеральные средства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CF8A96C2-C0BF-401B-B1D4-B1195730E42D}" type="parTrans" cxnId="{9ACCEF65-FCE7-4B30-AC31-06183916627A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0C25D334-A83E-4E84-B320-F7D5B746F76D}" type="sibTrans" cxnId="{9ACCEF65-FCE7-4B30-AC31-06183916627A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8DC73C62-1AF6-44E3-A4A8-EDF0D7ACA41C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субъекта РФ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434FF18B-9F04-4D08-9214-E341367C5021}" type="parTrans" cxnId="{88DA0558-1765-483E-9C51-580B337AC6FA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CD743C43-342D-418B-9822-451E7BC454B7}" type="sibTrans" cxnId="{88DA0558-1765-483E-9C51-580B337AC6FA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D9427DE4-5356-4972-812D-6192291D6D66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Финансовый орган субъекта РФ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40656AC9-A31E-4A7B-A048-6400663D533A}" type="parTrans" cxnId="{80869071-FD26-4091-8E04-0A879101A873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23698DB8-D7D4-4931-9213-67B6869EBAA7}" type="sibTrans" cxnId="{80869071-FD26-4091-8E04-0A879101A873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4A0A1BF3-F7D6-4BE7-8C6D-58F56EF9EA0A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муниципального образования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0DFCB901-7753-4AA3-A008-4308D64677E9}" type="parTrans" cxnId="{B300BF5B-8251-4154-9ED8-F606F507CBBF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EFA28F99-5AB6-4DDE-B492-37E8FA7858BD}" type="sibTrans" cxnId="{B300BF5B-8251-4154-9ED8-F606F507CBBF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C601593B-CA49-4D31-88B2-78218E93C9F0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Финансовый орган муниципального образования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48D3668C-5DA4-4405-AD7D-A98572615E7D}" type="parTrans" cxnId="{F477B672-A1A3-40B5-BAD6-61845BD667A1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E80D2408-0AA7-40C5-BF77-A116284F0C99}" type="sibTrans" cxnId="{F477B672-A1A3-40B5-BAD6-61845BD667A1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1EFC6C58-459F-410B-9339-13CB38A80916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государственного внебюджетного фонда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0B6245AF-A25A-4555-8270-4698EC18E9DE}" type="parTrans" cxnId="{1BA45A41-C341-4C90-B453-0E349C359EEC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2CBEB9D3-FEE0-47B6-802B-584F21941050}" type="sibTrans" cxnId="{1BA45A41-C341-4C90-B453-0E349C359EEC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83996329-4D12-4360-A7A8-D472A843E0D2}">
      <dgm:prSet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/>
        <a:lstStyle/>
        <a:p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Орган управления государственным внебюджетным фонд</a:t>
          </a:r>
          <a:r>
            <a:rPr lang="ru-RU" sz="9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ом</a:t>
          </a:r>
          <a:endParaRPr lang="ru-RU" sz="9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57A86633-F397-4CF4-A6A3-37C55260A20F}" type="parTrans" cxnId="{01EECCBB-877A-4859-94BA-A52677E6E7B1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097D97BB-94C6-4F9B-B5F4-EAE38E1D1D2D}" type="sibTrans" cxnId="{01EECCBB-877A-4859-94BA-A52677E6E7B1}">
      <dgm:prSet/>
      <dgm:spPr/>
      <dgm:t>
        <a:bodyPr/>
        <a:lstStyle/>
        <a:p>
          <a:endParaRPr lang="ru-RU" sz="900" b="0">
            <a:ln>
              <a:noFill/>
            </a:ln>
            <a:solidFill>
              <a:schemeClr val="bg1"/>
            </a:solidFill>
          </a:endParaRPr>
        </a:p>
      </dgm:t>
    </dgm:pt>
    <dgm:pt modelId="{F9BB9779-39F4-463D-BFA6-679F48F50E5F}">
      <dgm:prSet phldrT="[Текст]" custT="1"/>
      <dgm:spPr>
        <a:solidFill>
          <a:schemeClr val="bg1"/>
        </a:solidFill>
        <a:ln w="12700">
          <a:solidFill>
            <a:srgbClr val="11437F"/>
          </a:solidFill>
        </a:ln>
      </dgm:spPr>
      <dgm:t>
        <a:bodyPr anchor="ctr"/>
        <a:lstStyle/>
        <a:p>
          <a:pPr algn="l"/>
          <a:r>
            <a:rPr lang="ru-RU" sz="800" b="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ТОФК</a:t>
          </a:r>
          <a:endParaRPr lang="ru-RU" sz="800" b="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A75484FA-D533-4A49-B0D5-3D174F88A9E1}" type="parTrans" cxnId="{55447494-E00D-4A4D-BD58-00B7E73E0E92}">
      <dgm:prSet/>
      <dgm:spPr/>
      <dgm:t>
        <a:bodyPr/>
        <a:lstStyle/>
        <a:p>
          <a:endParaRPr lang="ru-RU" sz="900"/>
        </a:p>
      </dgm:t>
    </dgm:pt>
    <dgm:pt modelId="{4436AF1A-DB91-4A22-A49F-54CCACED72FB}" type="sibTrans" cxnId="{55447494-E00D-4A4D-BD58-00B7E73E0E92}">
      <dgm:prSet/>
      <dgm:spPr/>
      <dgm:t>
        <a:bodyPr/>
        <a:lstStyle/>
        <a:p>
          <a:endParaRPr lang="ru-RU" sz="900"/>
        </a:p>
      </dgm:t>
    </dgm:pt>
    <dgm:pt modelId="{DB79A056-8B66-42DF-9208-8554A6213262}" type="pres">
      <dgm:prSet presAssocID="{AFB91994-409E-4318-9F6A-A28510BE5A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EC639B-29AD-4F99-A594-CB091B03534B}" type="pres">
      <dgm:prSet presAssocID="{52BA8320-2B08-44F9-B33E-AF1D90270DC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CC0A7-C6C6-42F4-95C3-D799C7E4A1FB}" type="pres">
      <dgm:prSet presAssocID="{0C25D334-A83E-4E84-B320-F7D5B746F76D}" presName="sibTrans" presStyleCnt="0"/>
      <dgm:spPr/>
    </dgm:pt>
    <dgm:pt modelId="{01BFD969-8341-4969-87CA-F83839C735E3}" type="pres">
      <dgm:prSet presAssocID="{8DC73C62-1AF6-44E3-A4A8-EDF0D7ACA41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FABBB-0396-4347-8F6D-2EE4FE279827}" type="pres">
      <dgm:prSet presAssocID="{CD743C43-342D-418B-9822-451E7BC454B7}" presName="sibTrans" presStyleCnt="0"/>
      <dgm:spPr/>
    </dgm:pt>
    <dgm:pt modelId="{AD0C0C98-F967-47E4-AA75-A5FCE3D3B84A}" type="pres">
      <dgm:prSet presAssocID="{4A0A1BF3-F7D6-4BE7-8C6D-58F56EF9EA0A}" presName="node" presStyleLbl="node1" presStyleIdx="2" presStyleCnt="4" custLinFactNeighborY="5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AFDD27-D7B3-4EA6-93FE-52D796FD394D}" type="pres">
      <dgm:prSet presAssocID="{EFA28F99-5AB6-4DDE-B492-37E8FA7858BD}" presName="sibTrans" presStyleCnt="0"/>
      <dgm:spPr/>
    </dgm:pt>
    <dgm:pt modelId="{6C217EF5-8A00-4ABD-92B1-3E370ADCF65F}" type="pres">
      <dgm:prSet presAssocID="{1EFC6C58-459F-410B-9339-13CB38A8091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8035BD-EB15-42AE-B242-F6555F340537}" type="presOf" srcId="{AFB91994-409E-4318-9F6A-A28510BE5A0F}" destId="{DB79A056-8B66-42DF-9208-8554A6213262}" srcOrd="0" destOrd="0" presId="urn:microsoft.com/office/officeart/2005/8/layout/hList6"/>
    <dgm:cxn modelId="{21170B58-68C8-4AA1-AB97-429C0F303004}" type="presOf" srcId="{1EFC6C58-459F-410B-9339-13CB38A80916}" destId="{6C217EF5-8A00-4ABD-92B1-3E370ADCF65F}" srcOrd="0" destOrd="0" presId="urn:microsoft.com/office/officeart/2005/8/layout/hList6"/>
    <dgm:cxn modelId="{D6E05E0E-A01E-46F9-83FE-2233C2DFA1AB}" type="presOf" srcId="{C601593B-CA49-4D31-88B2-78218E93C9F0}" destId="{AD0C0C98-F967-47E4-AA75-A5FCE3D3B84A}" srcOrd="0" destOrd="1" presId="urn:microsoft.com/office/officeart/2005/8/layout/hList6"/>
    <dgm:cxn modelId="{B300BF5B-8251-4154-9ED8-F606F507CBBF}" srcId="{AFB91994-409E-4318-9F6A-A28510BE5A0F}" destId="{4A0A1BF3-F7D6-4BE7-8C6D-58F56EF9EA0A}" srcOrd="2" destOrd="0" parTransId="{0DFCB901-7753-4AA3-A008-4308D64677E9}" sibTransId="{EFA28F99-5AB6-4DDE-B492-37E8FA7858BD}"/>
    <dgm:cxn modelId="{1BA45A41-C341-4C90-B453-0E349C359EEC}" srcId="{AFB91994-409E-4318-9F6A-A28510BE5A0F}" destId="{1EFC6C58-459F-410B-9339-13CB38A80916}" srcOrd="3" destOrd="0" parTransId="{0B6245AF-A25A-4555-8270-4698EC18E9DE}" sibTransId="{2CBEB9D3-FEE0-47B6-802B-584F21941050}"/>
    <dgm:cxn modelId="{8234E108-5EF5-4904-92B8-51770A7633B6}" type="presOf" srcId="{F9BB9779-39F4-463D-BFA6-679F48F50E5F}" destId="{5FEC639B-29AD-4F99-A594-CB091B03534B}" srcOrd="0" destOrd="1" presId="urn:microsoft.com/office/officeart/2005/8/layout/hList6"/>
    <dgm:cxn modelId="{CE129978-E45C-4B70-9423-13F260D38915}" type="presOf" srcId="{D9427DE4-5356-4972-812D-6192291D6D66}" destId="{01BFD969-8341-4969-87CA-F83839C735E3}" srcOrd="0" destOrd="1" presId="urn:microsoft.com/office/officeart/2005/8/layout/hList6"/>
    <dgm:cxn modelId="{4BD60BFC-9E51-430A-8E02-CBDC095B4E83}" type="presOf" srcId="{52BA8320-2B08-44F9-B33E-AF1D90270DCF}" destId="{5FEC639B-29AD-4F99-A594-CB091B03534B}" srcOrd="0" destOrd="0" presId="urn:microsoft.com/office/officeart/2005/8/layout/hList6"/>
    <dgm:cxn modelId="{88DA0558-1765-483E-9C51-580B337AC6FA}" srcId="{AFB91994-409E-4318-9F6A-A28510BE5A0F}" destId="{8DC73C62-1AF6-44E3-A4A8-EDF0D7ACA41C}" srcOrd="1" destOrd="0" parTransId="{434FF18B-9F04-4D08-9214-E341367C5021}" sibTransId="{CD743C43-342D-418B-9822-451E7BC454B7}"/>
    <dgm:cxn modelId="{534412AB-0733-48F5-A378-A8F4D0A60DB0}" type="presOf" srcId="{4A0A1BF3-F7D6-4BE7-8C6D-58F56EF9EA0A}" destId="{AD0C0C98-F967-47E4-AA75-A5FCE3D3B84A}" srcOrd="0" destOrd="0" presId="urn:microsoft.com/office/officeart/2005/8/layout/hList6"/>
    <dgm:cxn modelId="{24CEDF2B-E5EB-4DF4-8C81-B5C6A6439E21}" type="presOf" srcId="{8DC73C62-1AF6-44E3-A4A8-EDF0D7ACA41C}" destId="{01BFD969-8341-4969-87CA-F83839C735E3}" srcOrd="0" destOrd="0" presId="urn:microsoft.com/office/officeart/2005/8/layout/hList6"/>
    <dgm:cxn modelId="{CB6230B1-B0F5-4DF8-97CB-963FE86F18A3}" type="presOf" srcId="{83996329-4D12-4360-A7A8-D472A843E0D2}" destId="{6C217EF5-8A00-4ABD-92B1-3E370ADCF65F}" srcOrd="0" destOrd="1" presId="urn:microsoft.com/office/officeart/2005/8/layout/hList6"/>
    <dgm:cxn modelId="{01EECCBB-877A-4859-94BA-A52677E6E7B1}" srcId="{1EFC6C58-459F-410B-9339-13CB38A80916}" destId="{83996329-4D12-4360-A7A8-D472A843E0D2}" srcOrd="0" destOrd="0" parTransId="{57A86633-F397-4CF4-A6A3-37C55260A20F}" sibTransId="{097D97BB-94C6-4F9B-B5F4-EAE38E1D1D2D}"/>
    <dgm:cxn modelId="{80869071-FD26-4091-8E04-0A879101A873}" srcId="{8DC73C62-1AF6-44E3-A4A8-EDF0D7ACA41C}" destId="{D9427DE4-5356-4972-812D-6192291D6D66}" srcOrd="0" destOrd="0" parTransId="{40656AC9-A31E-4A7B-A048-6400663D533A}" sibTransId="{23698DB8-D7D4-4931-9213-67B6869EBAA7}"/>
    <dgm:cxn modelId="{9ACCEF65-FCE7-4B30-AC31-06183916627A}" srcId="{AFB91994-409E-4318-9F6A-A28510BE5A0F}" destId="{52BA8320-2B08-44F9-B33E-AF1D90270DCF}" srcOrd="0" destOrd="0" parTransId="{CF8A96C2-C0BF-401B-B1D4-B1195730E42D}" sibTransId="{0C25D334-A83E-4E84-B320-F7D5B746F76D}"/>
    <dgm:cxn modelId="{55447494-E00D-4A4D-BD58-00B7E73E0E92}" srcId="{52BA8320-2B08-44F9-B33E-AF1D90270DCF}" destId="{F9BB9779-39F4-463D-BFA6-679F48F50E5F}" srcOrd="0" destOrd="0" parTransId="{A75484FA-D533-4A49-B0D5-3D174F88A9E1}" sibTransId="{4436AF1A-DB91-4A22-A49F-54CCACED72FB}"/>
    <dgm:cxn modelId="{F477B672-A1A3-40B5-BAD6-61845BD667A1}" srcId="{4A0A1BF3-F7D6-4BE7-8C6D-58F56EF9EA0A}" destId="{C601593B-CA49-4D31-88B2-78218E93C9F0}" srcOrd="0" destOrd="0" parTransId="{48D3668C-5DA4-4405-AD7D-A98572615E7D}" sibTransId="{E80D2408-0AA7-40C5-BF77-A116284F0C99}"/>
    <dgm:cxn modelId="{A4034F32-FF84-4EDE-85BA-69C230F324C5}" type="presParOf" srcId="{DB79A056-8B66-42DF-9208-8554A6213262}" destId="{5FEC639B-29AD-4F99-A594-CB091B03534B}" srcOrd="0" destOrd="0" presId="urn:microsoft.com/office/officeart/2005/8/layout/hList6"/>
    <dgm:cxn modelId="{2702A7AC-B2C6-4D09-B1F6-9A65ED522BD8}" type="presParOf" srcId="{DB79A056-8B66-42DF-9208-8554A6213262}" destId="{C4BCC0A7-C6C6-42F4-95C3-D799C7E4A1FB}" srcOrd="1" destOrd="0" presId="urn:microsoft.com/office/officeart/2005/8/layout/hList6"/>
    <dgm:cxn modelId="{07F023C4-8296-4D57-9733-970DDFA2646A}" type="presParOf" srcId="{DB79A056-8B66-42DF-9208-8554A6213262}" destId="{01BFD969-8341-4969-87CA-F83839C735E3}" srcOrd="2" destOrd="0" presId="urn:microsoft.com/office/officeart/2005/8/layout/hList6"/>
    <dgm:cxn modelId="{5D1ECCFC-8E6D-415A-B186-52FE66AF5B2F}" type="presParOf" srcId="{DB79A056-8B66-42DF-9208-8554A6213262}" destId="{050FABBB-0396-4347-8F6D-2EE4FE279827}" srcOrd="3" destOrd="0" presId="urn:microsoft.com/office/officeart/2005/8/layout/hList6"/>
    <dgm:cxn modelId="{D365D86C-B3A8-4893-8D56-4FAD5C9B2ACE}" type="presParOf" srcId="{DB79A056-8B66-42DF-9208-8554A6213262}" destId="{AD0C0C98-F967-47E4-AA75-A5FCE3D3B84A}" srcOrd="4" destOrd="0" presId="urn:microsoft.com/office/officeart/2005/8/layout/hList6"/>
    <dgm:cxn modelId="{E8805B73-D6D9-4F10-B907-5C433A1D732D}" type="presParOf" srcId="{DB79A056-8B66-42DF-9208-8554A6213262}" destId="{C7AFDD27-D7B3-4EA6-93FE-52D796FD394D}" srcOrd="5" destOrd="0" presId="urn:microsoft.com/office/officeart/2005/8/layout/hList6"/>
    <dgm:cxn modelId="{31509619-1CF7-4623-9172-805788CC8458}" type="presParOf" srcId="{DB79A056-8B66-42DF-9208-8554A6213262}" destId="{6C217EF5-8A00-4ABD-92B1-3E370ADCF65F}" srcOrd="6" destOrd="0" presId="urn:microsoft.com/office/officeart/2005/8/layout/hList6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694DDC-7312-47BE-A827-7B7AF63B2620}" type="doc">
      <dgm:prSet loTypeId="urn:microsoft.com/office/officeart/2005/8/layout/vList3" loCatId="list" qsTypeId="urn:microsoft.com/office/officeart/2005/8/quickstyle/simple4" qsCatId="simple" csTypeId="urn:microsoft.com/office/officeart/2005/8/colors/accent1_2" csCatId="accent1" phldr="1"/>
      <dgm:spPr/>
    </dgm:pt>
    <dgm:pt modelId="{8D278E01-FEB2-4C89-9B8C-E919D7B49A56}">
      <dgm:prSet phldrT="[Текст]" custT="1"/>
      <dgm:spPr>
        <a:solidFill>
          <a:schemeClr val="bg1"/>
        </a:solidFill>
        <a:ln w="12700">
          <a:solidFill>
            <a:srgbClr val="4978B1"/>
          </a:solidFill>
        </a:ln>
      </dgm:spPr>
      <dgm:t>
        <a:bodyPr/>
        <a:lstStyle/>
        <a:p>
          <a:r>
            <a:rPr lang="ru-RU" sz="9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Заявление на открытие казначейского </a:t>
          </a:r>
          <a:r>
            <a:rPr lang="ru-RU" sz="9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счета</a:t>
          </a:r>
          <a:endParaRPr lang="ru-RU" sz="9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17A2BE8C-04BB-4872-B2FF-733F02147854}" type="parTrans" cxnId="{55AF6B3A-CA5A-4704-A878-B5FB2960986F}">
      <dgm:prSet/>
      <dgm:spPr/>
      <dgm:t>
        <a:bodyPr/>
        <a:lstStyle/>
        <a:p>
          <a:endParaRPr lang="ru-RU"/>
        </a:p>
      </dgm:t>
    </dgm:pt>
    <dgm:pt modelId="{6E060448-6B69-4016-94CE-A1CAC83525DC}" type="sibTrans" cxnId="{55AF6B3A-CA5A-4704-A878-B5FB2960986F}">
      <dgm:prSet/>
      <dgm:spPr/>
      <dgm:t>
        <a:bodyPr/>
        <a:lstStyle/>
        <a:p>
          <a:endParaRPr lang="ru-RU"/>
        </a:p>
      </dgm:t>
    </dgm:pt>
    <dgm:pt modelId="{5406CE8A-10CF-43A0-B324-D74CC1D768AB}">
      <dgm:prSet phldrT="[Текст]" custT="1"/>
      <dgm:spPr>
        <a:solidFill>
          <a:schemeClr val="bg1"/>
        </a:solidFill>
        <a:ln w="12700">
          <a:solidFill>
            <a:srgbClr val="4978B1"/>
          </a:solidFill>
        </a:ln>
      </dgm:spPr>
      <dgm:t>
        <a:bodyPr/>
        <a:lstStyle/>
        <a:p>
          <a:r>
            <a:rPr lang="ru-RU" sz="9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Карточка образцов подписей к казначейским счетам</a:t>
          </a:r>
          <a:endParaRPr lang="ru-RU" sz="9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gm:t>
    </dgm:pt>
    <dgm:pt modelId="{DF72BDD2-9866-4E9A-84E3-561C6D174880}" type="parTrans" cxnId="{6C20715F-CB7D-47D4-8566-8820D204D31D}">
      <dgm:prSet/>
      <dgm:spPr/>
      <dgm:t>
        <a:bodyPr/>
        <a:lstStyle/>
        <a:p>
          <a:endParaRPr lang="ru-RU"/>
        </a:p>
      </dgm:t>
    </dgm:pt>
    <dgm:pt modelId="{5CD45910-1CD4-4A07-9329-8CB9F8200531}" type="sibTrans" cxnId="{6C20715F-CB7D-47D4-8566-8820D204D31D}">
      <dgm:prSet/>
      <dgm:spPr/>
      <dgm:t>
        <a:bodyPr/>
        <a:lstStyle/>
        <a:p>
          <a:endParaRPr lang="ru-RU"/>
        </a:p>
      </dgm:t>
    </dgm:pt>
    <dgm:pt modelId="{7769DBF6-70A0-49A9-9FAD-6D654BC1D7FF}" type="pres">
      <dgm:prSet presAssocID="{50694DDC-7312-47BE-A827-7B7AF63B2620}" presName="linearFlow" presStyleCnt="0">
        <dgm:presLayoutVars>
          <dgm:dir/>
          <dgm:resizeHandles val="exact"/>
        </dgm:presLayoutVars>
      </dgm:prSet>
      <dgm:spPr/>
    </dgm:pt>
    <dgm:pt modelId="{2FA2CB4A-B7E3-4365-A29C-633E30B3C812}" type="pres">
      <dgm:prSet presAssocID="{8D278E01-FEB2-4C89-9B8C-E919D7B49A56}" presName="composite" presStyleCnt="0"/>
      <dgm:spPr/>
    </dgm:pt>
    <dgm:pt modelId="{19B71CCC-44A4-434E-9145-B4C30E838F34}" type="pres">
      <dgm:prSet presAssocID="{8D278E01-FEB2-4C89-9B8C-E919D7B49A56}" presName="imgShp" presStyleLbl="fgImgPlace1" presStyleIdx="0" presStyleCnt="2"/>
      <dgm:spPr>
        <a:solidFill>
          <a:schemeClr val="bg1"/>
        </a:solidFill>
        <a:ln w="12700">
          <a:solidFill>
            <a:srgbClr val="4978B1"/>
          </a:solidFill>
        </a:ln>
      </dgm:spPr>
    </dgm:pt>
    <dgm:pt modelId="{C4FD41C1-E51D-4759-8876-E00E5A5DD004}" type="pres">
      <dgm:prSet presAssocID="{8D278E01-FEB2-4C89-9B8C-E919D7B49A56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C3298-2865-4069-98F0-CC99467D17BE}" type="pres">
      <dgm:prSet presAssocID="{6E060448-6B69-4016-94CE-A1CAC83525DC}" presName="spacing" presStyleCnt="0"/>
      <dgm:spPr/>
    </dgm:pt>
    <dgm:pt modelId="{38C5600D-4C83-4EA0-BE42-D64B3CE93E05}" type="pres">
      <dgm:prSet presAssocID="{5406CE8A-10CF-43A0-B324-D74CC1D768AB}" presName="composite" presStyleCnt="0"/>
      <dgm:spPr/>
    </dgm:pt>
    <dgm:pt modelId="{CF2229DC-EE49-4C1B-AC69-A8BE6CA0BCF2}" type="pres">
      <dgm:prSet presAssocID="{5406CE8A-10CF-43A0-B324-D74CC1D768AB}" presName="imgShp" presStyleLbl="fgImgPlace1" presStyleIdx="1" presStyleCnt="2"/>
      <dgm:spPr>
        <a:solidFill>
          <a:schemeClr val="bg1"/>
        </a:solidFill>
        <a:ln w="12700">
          <a:solidFill>
            <a:srgbClr val="4978B1"/>
          </a:solidFill>
        </a:ln>
      </dgm:spPr>
    </dgm:pt>
    <dgm:pt modelId="{F299213C-8A49-477F-A4B9-05C1521BA4E0}" type="pres">
      <dgm:prSet presAssocID="{5406CE8A-10CF-43A0-B324-D74CC1D768AB}" presName="txShp" presStyleLbl="node1" presStyleIdx="1" presStyleCnt="2" custLinFactNeighborY="20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AF6B3A-CA5A-4704-A878-B5FB2960986F}" srcId="{50694DDC-7312-47BE-A827-7B7AF63B2620}" destId="{8D278E01-FEB2-4C89-9B8C-E919D7B49A56}" srcOrd="0" destOrd="0" parTransId="{17A2BE8C-04BB-4872-B2FF-733F02147854}" sibTransId="{6E060448-6B69-4016-94CE-A1CAC83525DC}"/>
    <dgm:cxn modelId="{ACED1BCC-1F63-42D8-A75B-AE4447D9D9C9}" type="presOf" srcId="{5406CE8A-10CF-43A0-B324-D74CC1D768AB}" destId="{F299213C-8A49-477F-A4B9-05C1521BA4E0}" srcOrd="0" destOrd="0" presId="urn:microsoft.com/office/officeart/2005/8/layout/vList3"/>
    <dgm:cxn modelId="{EA4764B1-5AEC-434B-B187-266342729A7C}" type="presOf" srcId="{8D278E01-FEB2-4C89-9B8C-E919D7B49A56}" destId="{C4FD41C1-E51D-4759-8876-E00E5A5DD004}" srcOrd="0" destOrd="0" presId="urn:microsoft.com/office/officeart/2005/8/layout/vList3"/>
    <dgm:cxn modelId="{E67B2BDD-86CE-4717-935B-34B62DCD4597}" type="presOf" srcId="{50694DDC-7312-47BE-A827-7B7AF63B2620}" destId="{7769DBF6-70A0-49A9-9FAD-6D654BC1D7FF}" srcOrd="0" destOrd="0" presId="urn:microsoft.com/office/officeart/2005/8/layout/vList3"/>
    <dgm:cxn modelId="{6C20715F-CB7D-47D4-8566-8820D204D31D}" srcId="{50694DDC-7312-47BE-A827-7B7AF63B2620}" destId="{5406CE8A-10CF-43A0-B324-D74CC1D768AB}" srcOrd="1" destOrd="0" parTransId="{DF72BDD2-9866-4E9A-84E3-561C6D174880}" sibTransId="{5CD45910-1CD4-4A07-9329-8CB9F8200531}"/>
    <dgm:cxn modelId="{DEA5996C-7167-4B23-A68C-3FCDC381D294}" type="presParOf" srcId="{7769DBF6-70A0-49A9-9FAD-6D654BC1D7FF}" destId="{2FA2CB4A-B7E3-4365-A29C-633E30B3C812}" srcOrd="0" destOrd="0" presId="urn:microsoft.com/office/officeart/2005/8/layout/vList3"/>
    <dgm:cxn modelId="{25C0023F-4E7C-48D6-9B49-3E1B536F71C6}" type="presParOf" srcId="{2FA2CB4A-B7E3-4365-A29C-633E30B3C812}" destId="{19B71CCC-44A4-434E-9145-B4C30E838F34}" srcOrd="0" destOrd="0" presId="urn:microsoft.com/office/officeart/2005/8/layout/vList3"/>
    <dgm:cxn modelId="{1D89ECAB-8564-4B2D-B5A3-34D15129D5CA}" type="presParOf" srcId="{2FA2CB4A-B7E3-4365-A29C-633E30B3C812}" destId="{C4FD41C1-E51D-4759-8876-E00E5A5DD004}" srcOrd="1" destOrd="0" presId="urn:microsoft.com/office/officeart/2005/8/layout/vList3"/>
    <dgm:cxn modelId="{31ADAF98-79E3-4E5B-B8B0-FBB3BC34746D}" type="presParOf" srcId="{7769DBF6-70A0-49A9-9FAD-6D654BC1D7FF}" destId="{BFEC3298-2865-4069-98F0-CC99467D17BE}" srcOrd="1" destOrd="0" presId="urn:microsoft.com/office/officeart/2005/8/layout/vList3"/>
    <dgm:cxn modelId="{2A36C601-6026-4B69-B62C-17F91270D237}" type="presParOf" srcId="{7769DBF6-70A0-49A9-9FAD-6D654BC1D7FF}" destId="{38C5600D-4C83-4EA0-BE42-D64B3CE93E05}" srcOrd="2" destOrd="0" presId="urn:microsoft.com/office/officeart/2005/8/layout/vList3"/>
    <dgm:cxn modelId="{0B456865-9A77-43FE-8181-CAC28598520E}" type="presParOf" srcId="{38C5600D-4C83-4EA0-BE42-D64B3CE93E05}" destId="{CF2229DC-EE49-4C1B-AC69-A8BE6CA0BCF2}" srcOrd="0" destOrd="0" presId="urn:microsoft.com/office/officeart/2005/8/layout/vList3"/>
    <dgm:cxn modelId="{FA2A3103-14BA-4E12-B77A-31A66E4BE78D}" type="presParOf" srcId="{38C5600D-4C83-4EA0-BE42-D64B3CE93E05}" destId="{F299213C-8A49-477F-A4B9-05C1521BA4E0}" srcOrd="1" destOrd="0" presId="urn:microsoft.com/office/officeart/2005/8/layout/vList3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67EF4-F77B-4D6A-971A-F7B3F2314F13}">
      <dsp:nvSpPr>
        <dsp:cNvPr id="0" name=""/>
        <dsp:cNvSpPr/>
      </dsp:nvSpPr>
      <dsp:spPr>
        <a:xfrm>
          <a:off x="1526301" y="748"/>
          <a:ext cx="926856" cy="602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Главный участник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МОУ</a:t>
          </a:r>
          <a:endParaRPr lang="ru-RU" sz="1000" b="1" kern="1200" dirty="0"/>
        </a:p>
      </dsp:txBody>
      <dsp:txXfrm>
        <a:off x="1555710" y="30157"/>
        <a:ext cx="868038" cy="543638"/>
      </dsp:txXfrm>
    </dsp:sp>
    <dsp:sp modelId="{1643D2C5-4269-4EED-B4B5-558AB9055751}">
      <dsp:nvSpPr>
        <dsp:cNvPr id="0" name=""/>
        <dsp:cNvSpPr/>
      </dsp:nvSpPr>
      <dsp:spPr>
        <a:xfrm>
          <a:off x="787003" y="301977"/>
          <a:ext cx="2405451" cy="2405451"/>
        </a:xfrm>
        <a:custGeom>
          <a:avLst/>
          <a:gdLst/>
          <a:ahLst/>
          <a:cxnLst/>
          <a:rect l="0" t="0" r="0" b="0"/>
          <a:pathLst>
            <a:path>
              <a:moveTo>
                <a:pt x="1672509" y="95543"/>
              </a:moveTo>
              <a:arcTo wR="1202725" hR="1202725" stAng="17579508" swAng="19596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FF2D3D-61B9-41CF-AB99-1BFCE078FC62}">
      <dsp:nvSpPr>
        <dsp:cNvPr id="0" name=""/>
        <dsp:cNvSpPr/>
      </dsp:nvSpPr>
      <dsp:spPr>
        <a:xfrm>
          <a:off x="2670161" y="831811"/>
          <a:ext cx="926856" cy="602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Подчиненный участник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МОУ</a:t>
          </a:r>
          <a:endParaRPr lang="ru-RU" sz="800" b="1" kern="1200" dirty="0"/>
        </a:p>
      </dsp:txBody>
      <dsp:txXfrm>
        <a:off x="2699570" y="861220"/>
        <a:ext cx="868038" cy="543638"/>
      </dsp:txXfrm>
    </dsp:sp>
    <dsp:sp modelId="{1935B662-F337-496E-81C3-079A38E55F22}">
      <dsp:nvSpPr>
        <dsp:cNvPr id="0" name=""/>
        <dsp:cNvSpPr/>
      </dsp:nvSpPr>
      <dsp:spPr>
        <a:xfrm>
          <a:off x="787003" y="301977"/>
          <a:ext cx="2405451" cy="2405451"/>
        </a:xfrm>
        <a:custGeom>
          <a:avLst/>
          <a:gdLst/>
          <a:ahLst/>
          <a:cxnLst/>
          <a:rect l="0" t="0" r="0" b="0"/>
          <a:pathLst>
            <a:path>
              <a:moveTo>
                <a:pt x="2403813" y="1139974"/>
              </a:moveTo>
              <a:arcTo wR="1202725" hR="1202725" stAng="21420557" swAng="21948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E9C3C-0437-4E31-8746-1D62968894C5}">
      <dsp:nvSpPr>
        <dsp:cNvPr id="0" name=""/>
        <dsp:cNvSpPr/>
      </dsp:nvSpPr>
      <dsp:spPr>
        <a:xfrm>
          <a:off x="2233245" y="2176499"/>
          <a:ext cx="926856" cy="602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Подчиненный участник ТОФК1</a:t>
          </a:r>
          <a:endParaRPr lang="ru-RU" sz="800" b="1" kern="1200" dirty="0"/>
        </a:p>
      </dsp:txBody>
      <dsp:txXfrm>
        <a:off x="2262654" y="2205908"/>
        <a:ext cx="868038" cy="543638"/>
      </dsp:txXfrm>
    </dsp:sp>
    <dsp:sp modelId="{33BA5330-0316-46B1-B29A-4F2FE4A96335}">
      <dsp:nvSpPr>
        <dsp:cNvPr id="0" name=""/>
        <dsp:cNvSpPr/>
      </dsp:nvSpPr>
      <dsp:spPr>
        <a:xfrm>
          <a:off x="787003" y="301977"/>
          <a:ext cx="2405451" cy="2405451"/>
        </a:xfrm>
        <a:custGeom>
          <a:avLst/>
          <a:gdLst/>
          <a:ahLst/>
          <a:cxnLst/>
          <a:rect l="0" t="0" r="0" b="0"/>
          <a:pathLst>
            <a:path>
              <a:moveTo>
                <a:pt x="1441470" y="2381517"/>
              </a:moveTo>
              <a:arcTo wR="1202725" hR="1202725" stAng="4713034" swAng="13739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7003C-2881-41F3-AA2A-B5B81D46D048}">
      <dsp:nvSpPr>
        <dsp:cNvPr id="0" name=""/>
        <dsp:cNvSpPr/>
      </dsp:nvSpPr>
      <dsp:spPr>
        <a:xfrm>
          <a:off x="819356" y="2176499"/>
          <a:ext cx="926856" cy="602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…</a:t>
          </a:r>
          <a:endParaRPr lang="ru-RU" sz="1600" kern="1200" dirty="0"/>
        </a:p>
      </dsp:txBody>
      <dsp:txXfrm>
        <a:off x="848765" y="2205908"/>
        <a:ext cx="868038" cy="543638"/>
      </dsp:txXfrm>
    </dsp:sp>
    <dsp:sp modelId="{DB1555C8-C97A-402C-BFC0-0F572D216C2C}">
      <dsp:nvSpPr>
        <dsp:cNvPr id="0" name=""/>
        <dsp:cNvSpPr/>
      </dsp:nvSpPr>
      <dsp:spPr>
        <a:xfrm>
          <a:off x="787003" y="301977"/>
          <a:ext cx="2405451" cy="2405451"/>
        </a:xfrm>
        <a:custGeom>
          <a:avLst/>
          <a:gdLst/>
          <a:ahLst/>
          <a:cxnLst/>
          <a:rect l="0" t="0" r="0" b="0"/>
          <a:pathLst>
            <a:path>
              <a:moveTo>
                <a:pt x="200831" y="1868126"/>
              </a:moveTo>
              <a:arcTo wR="1202725" hR="1202725" stAng="8784609" swAng="219483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3458D-2F75-48A1-BD08-FF6C3F37683C}">
      <dsp:nvSpPr>
        <dsp:cNvPr id="0" name=""/>
        <dsp:cNvSpPr/>
      </dsp:nvSpPr>
      <dsp:spPr>
        <a:xfrm>
          <a:off x="382441" y="831811"/>
          <a:ext cx="926856" cy="6024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/>
            <a:t>Подчиненный участник ТОФК85</a:t>
          </a:r>
          <a:endParaRPr lang="ru-RU" sz="800" b="1" kern="1200" dirty="0"/>
        </a:p>
      </dsp:txBody>
      <dsp:txXfrm>
        <a:off x="411850" y="861220"/>
        <a:ext cx="868038" cy="543638"/>
      </dsp:txXfrm>
    </dsp:sp>
    <dsp:sp modelId="{DA6FC338-3B5D-4276-B57E-96A36D39256A}">
      <dsp:nvSpPr>
        <dsp:cNvPr id="0" name=""/>
        <dsp:cNvSpPr/>
      </dsp:nvSpPr>
      <dsp:spPr>
        <a:xfrm>
          <a:off x="787003" y="301977"/>
          <a:ext cx="2405451" cy="2405451"/>
        </a:xfrm>
        <a:custGeom>
          <a:avLst/>
          <a:gdLst/>
          <a:ahLst/>
          <a:cxnLst/>
          <a:rect l="0" t="0" r="0" b="0"/>
          <a:pathLst>
            <a:path>
              <a:moveTo>
                <a:pt x="209721" y="524130"/>
              </a:moveTo>
              <a:arcTo wR="1202725" hR="1202725" stAng="12860866" swAng="19596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F6259-D516-4532-8C0B-0DF5472585B8}">
      <dsp:nvSpPr>
        <dsp:cNvPr id="0" name=""/>
        <dsp:cNvSpPr/>
      </dsp:nvSpPr>
      <dsp:spPr>
        <a:xfrm>
          <a:off x="-4478703" y="-686932"/>
          <a:ext cx="5336265" cy="5336265"/>
        </a:xfrm>
        <a:prstGeom prst="blockArc">
          <a:avLst>
            <a:gd name="adj1" fmla="val 18900000"/>
            <a:gd name="adj2" fmla="val 2700000"/>
            <a:gd name="adj3" fmla="val 405"/>
          </a:avLst>
        </a:prstGeom>
        <a:noFill/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0B5345-5C50-4AFF-8381-19BF9A21456B}">
      <dsp:nvSpPr>
        <dsp:cNvPr id="0" name=""/>
        <dsp:cNvSpPr/>
      </dsp:nvSpPr>
      <dsp:spPr>
        <a:xfrm>
          <a:off x="277962" y="180130"/>
          <a:ext cx="561273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  <a:effectLst/>
            </a:rPr>
            <a:t>Единый счет бюджета</a:t>
          </a:r>
          <a:endParaRPr lang="ru-RU" sz="750" b="1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277962" y="180130"/>
        <a:ext cx="5612739" cy="360102"/>
      </dsp:txXfrm>
    </dsp:sp>
    <dsp:sp modelId="{C7C1AE21-448C-41D4-AA93-4F583FF49FA6}">
      <dsp:nvSpPr>
        <dsp:cNvPr id="0" name=""/>
        <dsp:cNvSpPr/>
      </dsp:nvSpPr>
      <dsp:spPr>
        <a:xfrm>
          <a:off x="52898" y="135117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5AB6B4-4F6F-43E2-BCC4-ED39C23C3902}">
      <dsp:nvSpPr>
        <dsp:cNvPr id="0" name=""/>
        <dsp:cNvSpPr/>
      </dsp:nvSpPr>
      <dsp:spPr>
        <a:xfrm>
          <a:off x="604067" y="720602"/>
          <a:ext cx="5286634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по учету и распределению поступлений</a:t>
          </a:r>
          <a:endParaRPr lang="ru-RU" sz="750" b="1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604067" y="720602"/>
        <a:ext cx="5286634" cy="360102"/>
      </dsp:txXfrm>
    </dsp:sp>
    <dsp:sp modelId="{0AFA88CC-B164-42E9-A4FA-4CB41D09AC84}">
      <dsp:nvSpPr>
        <dsp:cNvPr id="0" name=""/>
        <dsp:cNvSpPr/>
      </dsp:nvSpPr>
      <dsp:spPr>
        <a:xfrm>
          <a:off x="379003" y="675589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F6DE2C-BF1D-4A9E-8052-57A4D1F148FA}">
      <dsp:nvSpPr>
        <dsp:cNvPr id="0" name=""/>
        <dsp:cNvSpPr/>
      </dsp:nvSpPr>
      <dsp:spPr>
        <a:xfrm>
          <a:off x="782772" y="1260677"/>
          <a:ext cx="510792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strike="noStrike" kern="1200" dirty="0" smtClean="0">
              <a:ln>
                <a:noFill/>
              </a:ln>
              <a:solidFill>
                <a:srgbClr val="11437F"/>
              </a:solidFill>
              <a:effectLst/>
            </a:rPr>
            <a:t>Казначейский счет для осуществления и отражения операций денежными средствами, поступающими во временное распоряжение</a:t>
          </a:r>
          <a:endParaRPr lang="ru-RU" sz="750" b="1" strike="noStrike" kern="1200" dirty="0">
            <a:ln>
              <a:noFill/>
            </a:ln>
            <a:solidFill>
              <a:srgbClr val="11437F"/>
            </a:solidFill>
            <a:effectLst/>
          </a:endParaRPr>
        </a:p>
      </dsp:txBody>
      <dsp:txXfrm>
        <a:off x="782772" y="1260677"/>
        <a:ext cx="5107929" cy="360102"/>
      </dsp:txXfrm>
    </dsp:sp>
    <dsp:sp modelId="{08DC3C7A-A38B-4221-9449-B66D84AC9B3C}">
      <dsp:nvSpPr>
        <dsp:cNvPr id="0" name=""/>
        <dsp:cNvSpPr/>
      </dsp:nvSpPr>
      <dsp:spPr>
        <a:xfrm>
          <a:off x="557707" y="1215664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566AC-F4C5-4FDB-B4EB-95E55F21034B}">
      <dsp:nvSpPr>
        <dsp:cNvPr id="0" name=""/>
        <dsp:cNvSpPr/>
      </dsp:nvSpPr>
      <dsp:spPr>
        <a:xfrm>
          <a:off x="839830" y="1801148"/>
          <a:ext cx="5050871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бюджетных и автономных учреждений</a:t>
          </a:r>
          <a:endParaRPr lang="ru-RU" sz="75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839830" y="1801148"/>
        <a:ext cx="5050871" cy="360102"/>
      </dsp:txXfrm>
    </dsp:sp>
    <dsp:sp modelId="{20B44CBF-0043-421A-A8FA-9640201ACF7E}">
      <dsp:nvSpPr>
        <dsp:cNvPr id="0" name=""/>
        <dsp:cNvSpPr/>
      </dsp:nvSpPr>
      <dsp:spPr>
        <a:xfrm>
          <a:off x="614766" y="1756135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D4C13-83BC-4BF4-904B-69BF541B3DF1}">
      <dsp:nvSpPr>
        <dsp:cNvPr id="0" name=""/>
        <dsp:cNvSpPr/>
      </dsp:nvSpPr>
      <dsp:spPr>
        <a:xfrm>
          <a:off x="768776" y="2367893"/>
          <a:ext cx="510792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Фонда национального благосостояния</a:t>
          </a:r>
          <a:endParaRPr lang="ru-RU" sz="75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768776" y="2367893"/>
        <a:ext cx="5107929" cy="360102"/>
      </dsp:txXfrm>
    </dsp:sp>
    <dsp:sp modelId="{1D0B0CAF-3FCE-402F-9886-6439775ABAA9}">
      <dsp:nvSpPr>
        <dsp:cNvPr id="0" name=""/>
        <dsp:cNvSpPr/>
      </dsp:nvSpPr>
      <dsp:spPr>
        <a:xfrm>
          <a:off x="557707" y="2296607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1437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8C41C5-DA66-4FAB-8331-58254FB4135A}">
      <dsp:nvSpPr>
        <dsp:cNvPr id="0" name=""/>
        <dsp:cNvSpPr/>
      </dsp:nvSpPr>
      <dsp:spPr>
        <a:xfrm>
          <a:off x="604067" y="2881695"/>
          <a:ext cx="5286634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</a:rPr>
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</a:r>
          <a:endParaRPr lang="ru-RU" sz="75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604067" y="2881695"/>
        <a:ext cx="5286634" cy="360102"/>
      </dsp:txXfrm>
    </dsp:sp>
    <dsp:sp modelId="{1DF1DC51-4B50-4946-B3C3-9299D0333AC3}">
      <dsp:nvSpPr>
        <dsp:cNvPr id="0" name=""/>
        <dsp:cNvSpPr/>
      </dsp:nvSpPr>
      <dsp:spPr>
        <a:xfrm>
          <a:off x="379003" y="2836682"/>
          <a:ext cx="450128" cy="4501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754FB-F101-415C-8F59-473229B3D1C9}">
      <dsp:nvSpPr>
        <dsp:cNvPr id="0" name=""/>
        <dsp:cNvSpPr/>
      </dsp:nvSpPr>
      <dsp:spPr>
        <a:xfrm>
          <a:off x="277962" y="3422166"/>
          <a:ext cx="5612739" cy="360102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832" tIns="20320" rIns="20320" bIns="20320" numCol="1" spcCol="1270" anchor="ctr" anchorCtr="0">
          <a:noAutofit/>
        </a:bodyPr>
        <a:lstStyle/>
        <a:p>
          <a:pPr lvl="0" algn="l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50" b="1" kern="1200" dirty="0" smtClean="0">
              <a:ln>
                <a:noFill/>
              </a:ln>
              <a:solidFill>
                <a:srgbClr val="11437F"/>
              </a:solidFill>
            </a:rPr>
            <a:t>Иные казначейские счета</a:t>
          </a:r>
          <a:endParaRPr lang="ru-RU" sz="750" b="1" kern="1200" dirty="0">
            <a:ln>
              <a:noFill/>
            </a:ln>
            <a:solidFill>
              <a:srgbClr val="11437F"/>
            </a:solidFill>
          </a:endParaRPr>
        </a:p>
      </dsp:txBody>
      <dsp:txXfrm>
        <a:off x="277962" y="3422166"/>
        <a:ext cx="5612739" cy="360102"/>
      </dsp:txXfrm>
    </dsp:sp>
    <dsp:sp modelId="{A3ADD9BB-7507-4BA5-971C-BD3C1D44DFB6}">
      <dsp:nvSpPr>
        <dsp:cNvPr id="0" name=""/>
        <dsp:cNvSpPr/>
      </dsp:nvSpPr>
      <dsp:spPr>
        <a:xfrm>
          <a:off x="52898" y="3377153"/>
          <a:ext cx="450128" cy="45012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rgbClr val="1548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EC639B-29AD-4F99-A594-CB091B03534B}">
      <dsp:nvSpPr>
        <dsp:cNvPr id="0" name=""/>
        <dsp:cNvSpPr/>
      </dsp:nvSpPr>
      <dsp:spPr>
        <a:xfrm rot="16200000">
          <a:off x="317559" y="-315906"/>
          <a:ext cx="990600" cy="1622412"/>
        </a:xfrm>
        <a:prstGeom prst="flowChartManualOperation">
          <a:avLst/>
        </a:prstGeom>
        <a:solidFill>
          <a:schemeClr val="bg1"/>
        </a:solidFill>
        <a:ln w="12700">
          <a:solidFill>
            <a:srgbClr val="11437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0" rIns="50800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Федеральные средства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ТОФК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5400000">
        <a:off x="1653" y="198120"/>
        <a:ext cx="1622412" cy="594360"/>
      </dsp:txXfrm>
    </dsp:sp>
    <dsp:sp modelId="{01BFD969-8341-4969-87CA-F83839C735E3}">
      <dsp:nvSpPr>
        <dsp:cNvPr id="0" name=""/>
        <dsp:cNvSpPr/>
      </dsp:nvSpPr>
      <dsp:spPr>
        <a:xfrm rot="16200000">
          <a:off x="2061652" y="-315906"/>
          <a:ext cx="990600" cy="1622412"/>
        </a:xfrm>
        <a:prstGeom prst="flowChartManualOperation">
          <a:avLst/>
        </a:prstGeom>
        <a:solidFill>
          <a:schemeClr val="bg1"/>
        </a:solidFill>
        <a:ln w="12700">
          <a:solidFill>
            <a:srgbClr val="11437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0" rIns="50800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субъекта РФ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Финансовый орган субъекта РФ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5400000">
        <a:off x="1745746" y="198120"/>
        <a:ext cx="1622412" cy="594360"/>
      </dsp:txXfrm>
    </dsp:sp>
    <dsp:sp modelId="{AD0C0C98-F967-47E4-AA75-A5FCE3D3B84A}">
      <dsp:nvSpPr>
        <dsp:cNvPr id="0" name=""/>
        <dsp:cNvSpPr/>
      </dsp:nvSpPr>
      <dsp:spPr>
        <a:xfrm rot="16200000">
          <a:off x="3805746" y="-315906"/>
          <a:ext cx="990600" cy="1622412"/>
        </a:xfrm>
        <a:prstGeom prst="flowChartManualOperation">
          <a:avLst/>
        </a:prstGeom>
        <a:solidFill>
          <a:schemeClr val="bg1"/>
        </a:solidFill>
        <a:ln w="12700">
          <a:solidFill>
            <a:srgbClr val="11437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0" rIns="50800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муниципального образования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Финансовый орган муниципального образования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5400000">
        <a:off x="3489840" y="198120"/>
        <a:ext cx="1622412" cy="594360"/>
      </dsp:txXfrm>
    </dsp:sp>
    <dsp:sp modelId="{6C217EF5-8A00-4ABD-92B1-3E370ADCF65F}">
      <dsp:nvSpPr>
        <dsp:cNvPr id="0" name=""/>
        <dsp:cNvSpPr/>
      </dsp:nvSpPr>
      <dsp:spPr>
        <a:xfrm rot="16200000">
          <a:off x="5549839" y="-315906"/>
          <a:ext cx="990600" cy="1622412"/>
        </a:xfrm>
        <a:prstGeom prst="flowChartManualOperation">
          <a:avLst/>
        </a:prstGeom>
        <a:solidFill>
          <a:schemeClr val="bg1"/>
        </a:solidFill>
        <a:ln w="12700">
          <a:solidFill>
            <a:srgbClr val="11437F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0" rIns="5080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Средства государственного внебюджетного фонда</a:t>
          </a:r>
          <a:endParaRPr lang="ru-RU" sz="8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8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Орган управления государственным внебюджетным фонд</a:t>
          </a:r>
          <a:r>
            <a:rPr lang="ru-RU" sz="900" b="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ом</a:t>
          </a:r>
          <a:endParaRPr lang="ru-RU" sz="900" b="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5400000">
        <a:off x="5233933" y="198120"/>
        <a:ext cx="1622412" cy="5943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D41C1-E51D-4759-8876-E00E5A5DD004}">
      <dsp:nvSpPr>
        <dsp:cNvPr id="0" name=""/>
        <dsp:cNvSpPr/>
      </dsp:nvSpPr>
      <dsp:spPr>
        <a:xfrm rot="10800000">
          <a:off x="1227841" y="86"/>
          <a:ext cx="4560570" cy="316506"/>
        </a:xfrm>
        <a:prstGeom prst="homePlate">
          <a:avLst/>
        </a:prstGeom>
        <a:solidFill>
          <a:schemeClr val="bg1"/>
        </a:solidFill>
        <a:ln w="12700">
          <a:solidFill>
            <a:srgbClr val="4978B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571" tIns="34290" rIns="64008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Заявление на открытие казначейского </a:t>
          </a:r>
          <a:r>
            <a:rPr lang="ru-RU" sz="90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счета</a:t>
          </a:r>
          <a:endParaRPr lang="ru-RU" sz="90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10800000">
        <a:off x="1306967" y="86"/>
        <a:ext cx="4481444" cy="316506"/>
      </dsp:txXfrm>
    </dsp:sp>
    <dsp:sp modelId="{19B71CCC-44A4-434E-9145-B4C30E838F34}">
      <dsp:nvSpPr>
        <dsp:cNvPr id="0" name=""/>
        <dsp:cNvSpPr/>
      </dsp:nvSpPr>
      <dsp:spPr>
        <a:xfrm>
          <a:off x="1069588" y="86"/>
          <a:ext cx="316506" cy="316506"/>
        </a:xfrm>
        <a:prstGeom prst="ellipse">
          <a:avLst/>
        </a:prstGeom>
        <a:solidFill>
          <a:schemeClr val="bg1"/>
        </a:solidFill>
        <a:ln w="12700">
          <a:solidFill>
            <a:srgbClr val="4978B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299213C-8A49-477F-A4B9-05C1521BA4E0}">
      <dsp:nvSpPr>
        <dsp:cNvPr id="0" name=""/>
        <dsp:cNvSpPr/>
      </dsp:nvSpPr>
      <dsp:spPr>
        <a:xfrm rot="10800000">
          <a:off x="1227841" y="395807"/>
          <a:ext cx="4560570" cy="316506"/>
        </a:xfrm>
        <a:prstGeom prst="homePlate">
          <a:avLst/>
        </a:prstGeom>
        <a:solidFill>
          <a:schemeClr val="bg1"/>
        </a:solidFill>
        <a:ln w="12700">
          <a:solidFill>
            <a:srgbClr val="4978B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571" tIns="34290" rIns="64008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ln>
                <a:solidFill>
                  <a:srgbClr val="11437F"/>
                </a:solidFill>
              </a:ln>
              <a:solidFill>
                <a:srgbClr val="4978B1"/>
              </a:solidFill>
            </a:rPr>
            <a:t>Карточка образцов подписей к казначейским счетам</a:t>
          </a:r>
          <a:endParaRPr lang="ru-RU" sz="900" kern="1200" dirty="0">
            <a:ln>
              <a:solidFill>
                <a:srgbClr val="11437F"/>
              </a:solidFill>
            </a:ln>
            <a:solidFill>
              <a:srgbClr val="4978B1"/>
            </a:solidFill>
          </a:endParaRPr>
        </a:p>
      </dsp:txBody>
      <dsp:txXfrm rot="10800000">
        <a:off x="1306967" y="395807"/>
        <a:ext cx="4481444" cy="316506"/>
      </dsp:txXfrm>
    </dsp:sp>
    <dsp:sp modelId="{CF2229DC-EE49-4C1B-AC69-A8BE6CA0BCF2}">
      <dsp:nvSpPr>
        <dsp:cNvPr id="0" name=""/>
        <dsp:cNvSpPr/>
      </dsp:nvSpPr>
      <dsp:spPr>
        <a:xfrm>
          <a:off x="1069588" y="395720"/>
          <a:ext cx="316506" cy="316506"/>
        </a:xfrm>
        <a:prstGeom prst="ellipse">
          <a:avLst/>
        </a:prstGeom>
        <a:solidFill>
          <a:schemeClr val="bg1"/>
        </a:solidFill>
        <a:ln w="12700">
          <a:solidFill>
            <a:srgbClr val="4978B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9EF66-CBD7-4FA5-874F-C15789B8559E}" type="datetimeFigureOut">
              <a:rPr lang="ru-RU" smtClean="0"/>
              <a:t>06.07.2020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06.07.2020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4238" y="406400"/>
            <a:ext cx="1457325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54238" y="406400"/>
            <a:ext cx="1457325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4" y="1363884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7/6/2020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7/6/2020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7/6/2020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4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59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4783457"/>
            <a:ext cx="157734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7/6/2020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50F777F-F515-4D06-8533-650D147B7E4D}"/>
              </a:ext>
            </a:extLst>
          </p:cNvPr>
          <p:cNvSpPr/>
          <p:nvPr userDrawn="1"/>
        </p:nvSpPr>
        <p:spPr>
          <a:xfrm flipV="1">
            <a:off x="-1" y="322685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400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</p:sldLayoutIdLst>
  <p:hf hdr="0" ftr="0" dt="0"/>
  <p:txStyles>
    <p:titleStyle>
      <a:lvl1pPr>
        <a:defRPr sz="2378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9" name="object 9"/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0" name="TextBox 9"/>
          <p:cNvSpPr txBox="1"/>
          <p:nvPr/>
        </p:nvSpPr>
        <p:spPr>
          <a:xfrm>
            <a:off x="347433" y="2021847"/>
            <a:ext cx="4169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 казначейский счет и казначейские счета: порядок функционирования</a:t>
            </a:r>
            <a:endParaRPr lang="ru-RU" sz="2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94439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4075" y="4894439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июль 2020 </a:t>
            </a:r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33" y="4221560"/>
            <a:ext cx="3913367" cy="385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73" b="1" dirty="0" smtClean="0">
                <a:solidFill>
                  <a:srgbClr val="11437F"/>
                </a:solidFill>
              </a:rPr>
              <a:t>Семёнова Екатерина Анатольевна</a:t>
            </a:r>
            <a:endParaRPr lang="ru-RU" sz="1073" dirty="0">
              <a:solidFill>
                <a:srgbClr val="11437F"/>
              </a:solidFill>
            </a:endParaRPr>
          </a:p>
          <a:p>
            <a:r>
              <a:rPr lang="ru-RU" sz="832" dirty="0" smtClean="0">
                <a:solidFill>
                  <a:srgbClr val="11437F"/>
                </a:solidFill>
              </a:rPr>
              <a:t>Начальник Управления обеспечения исполнения федерального бюджета</a:t>
            </a:r>
            <a:endParaRPr lang="ru-RU" sz="832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4" y="4614779"/>
            <a:ext cx="3157097" cy="18617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0" y="322684"/>
            <a:ext cx="6553200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72849"/>
            <a:ext cx="1051831" cy="411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760" y="209550"/>
            <a:ext cx="3256857" cy="215444"/>
          </a:xfrm>
        </p:spPr>
        <p:txBody>
          <a:bodyPr/>
          <a:lstStyle/>
          <a:p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</a:t>
            </a:r>
            <a:endParaRPr lang="ru-RU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14D99FF-A3E2-4EB3-899A-3125D7B9091F}"/>
              </a:ext>
            </a:extLst>
          </p:cNvPr>
          <p:cNvSpPr txBox="1"/>
          <p:nvPr/>
        </p:nvSpPr>
        <p:spPr>
          <a:xfrm>
            <a:off x="685800" y="888921"/>
            <a:ext cx="5867400" cy="38625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Федеральный </a:t>
            </a: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закон от 27 декабря 2019 года № 479-ФЗ </a:t>
            </a:r>
            <a:r>
              <a:rPr lang="ru-RU" sz="1100" dirty="0">
                <a:solidFill>
                  <a:srgbClr val="11437F"/>
                </a:solidFill>
                <a:cs typeface="Times New Roman" panose="02020603050405020304" pitchFamily="18" charset="0"/>
              </a:rPr>
              <a:t>«О внесении изменений в Бюджетный кодекс Российской Федерации в части казначейского обслуживания и системы казначейских платежей»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Постановление Правительства Российской Федерации от 30 марта 2020 года № 368 </a:t>
            </a:r>
            <a:r>
              <a:rPr lang="ru-RU" sz="1100" dirty="0">
                <a:solidFill>
                  <a:srgbClr val="11437F"/>
                </a:solidFill>
                <a:cs typeface="Times New Roman" panose="02020603050405020304" pitchFamily="18" charset="0"/>
              </a:rPr>
              <a:t>«Об утверждении правил привлечения Федеральным казначейством остатков средств на единый счет федерального бюджета и возврата привлеченных средств и общих требований к порядку привлечения остатков средств на единый счет бюджета субъекта Российской Федерации (местного бюджета) и возврата привлеченных средств»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rgbClr val="11437F"/>
                </a:solidFill>
                <a:cs typeface="Times New Roman" panose="02020603050405020304" pitchFamily="18" charset="0"/>
              </a:rPr>
              <a:t>приказ Федерального казначейства от 1 апреля 2020 года № 15н</a:t>
            </a:r>
            <a:r>
              <a:rPr lang="ru-RU" sz="1200" dirty="0">
                <a:solidFill>
                  <a:srgbClr val="11437F"/>
                </a:solidFill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rgbClr val="11437F"/>
                </a:solidFill>
                <a:cs typeface="Times New Roman" panose="02020603050405020304" pitchFamily="18" charset="0"/>
              </a:rPr>
              <a:t>«О порядке открытия казначейских счетов», вступающий в силу 1 января 2021 года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i="1" dirty="0">
                <a:solidFill>
                  <a:srgbClr val="11437F"/>
                </a:solidFill>
                <a:cs typeface="Times New Roman" panose="02020603050405020304" pitchFamily="18" charset="0"/>
              </a:rPr>
              <a:t>п</a:t>
            </a:r>
            <a:r>
              <a:rPr lang="ru-RU" sz="1200" b="1" i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роект </a:t>
            </a:r>
            <a:r>
              <a:rPr lang="ru-RU" sz="1200" b="1" i="1" dirty="0">
                <a:solidFill>
                  <a:srgbClr val="11437F"/>
                </a:solidFill>
                <a:cs typeface="Times New Roman" panose="02020603050405020304" pitchFamily="18" charset="0"/>
              </a:rPr>
              <a:t>приказа </a:t>
            </a:r>
            <a:r>
              <a:rPr lang="ru-RU" sz="1100" dirty="0">
                <a:solidFill>
                  <a:srgbClr val="11437F"/>
                </a:solidFill>
                <a:cs typeface="Times New Roman" panose="02020603050405020304" pitchFamily="18" charset="0"/>
              </a:rPr>
              <a:t>«Об утверждении порядка управления операциями со средствами на едином счете федерального бюджета и обмена информацией между Межрегиональным операционным управлением Федерального казначейства и территориальными органами Федерального казначейства при перечислении остатков средств, поступающих во временное распоряжение федеральных казенных учреждений, остатков средств федеральных бюджетных, автономных учреждений и иных лиц, не являющихся участниками бюджетного процесса, а также остатков средств, поступающих в бюджеты государственных внебюджетных фондов Российской Федерации с соответствующих счетов  территориальных органов Федерального казначейства на единый счет федерального бюджета и их возвратов на указанные счета</a:t>
            </a:r>
            <a:r>
              <a:rPr lang="ru-RU" sz="11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»</a:t>
            </a:r>
            <a:endParaRPr lang="ru-RU" sz="11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2241\Downloads\список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3624"/>
            <a:ext cx="406526" cy="40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59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/>
        </p:nvSpPr>
        <p:spPr>
          <a:xfrm>
            <a:off x="1676400" y="580370"/>
            <a:ext cx="2895600" cy="4505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59663"/>
            <a:ext cx="4724400" cy="430887"/>
          </a:xfrm>
        </p:spPr>
        <p:txBody>
          <a:bodyPr/>
          <a:lstStyle/>
          <a:p>
            <a:r>
              <a:rPr lang="ru-RU" sz="1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на систему казначейских платежей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81000" y="10375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40105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81000" y="4161770"/>
            <a:ext cx="10668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банковские счета</a:t>
            </a:r>
            <a:endParaRPr lang="ru-RU" sz="12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81000" y="1446728"/>
            <a:ext cx="1066800" cy="314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40401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81000" y="27901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40302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81000" y="23329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40403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81000" y="3399770"/>
            <a:ext cx="1066800" cy="455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40501</a:t>
            </a:r>
          </a:p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(1 и 2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381000" y="18757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40402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828800" y="4161770"/>
            <a:ext cx="12192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казначейские счета</a:t>
            </a:r>
            <a:endParaRPr lang="ru-RU" sz="12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905000" y="10375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905000" y="1446728"/>
            <a:ext cx="1066800" cy="314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3241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905000" y="27901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905000" y="23329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3261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905000" y="32473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3214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905000" y="18757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3251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905000" y="370457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89" name="Прямая со стрелкой 88"/>
          <p:cNvCxnSpPr>
            <a:stCxn id="59" idx="3"/>
            <a:endCxn id="81" idx="1"/>
          </p:cNvCxnSpPr>
          <p:nvPr/>
        </p:nvCxnSpPr>
        <p:spPr>
          <a:xfrm>
            <a:off x="1447800" y="1189970"/>
            <a:ext cx="4572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1447800" y="1570970"/>
            <a:ext cx="4572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1447800" y="2028170"/>
            <a:ext cx="4572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1447800" y="2485370"/>
            <a:ext cx="4572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1447800" y="2942570"/>
            <a:ext cx="4572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Соединительная линия уступом 94"/>
          <p:cNvCxnSpPr>
            <a:stCxn id="87" idx="1"/>
            <a:endCxn id="85" idx="1"/>
          </p:cNvCxnSpPr>
          <p:nvPr/>
        </p:nvCxnSpPr>
        <p:spPr>
          <a:xfrm rot="10800000">
            <a:off x="1905000" y="3399770"/>
            <a:ext cx="12700" cy="457200"/>
          </a:xfrm>
          <a:prstGeom prst="bentConnector3">
            <a:avLst>
              <a:gd name="adj1" fmla="val 1800000"/>
            </a:avLst>
          </a:prstGeom>
          <a:ln w="28575">
            <a:solidFill>
              <a:schemeClr val="tx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>
            <a:stCxn id="64" idx="3"/>
          </p:cNvCxnSpPr>
          <p:nvPr/>
        </p:nvCxnSpPr>
        <p:spPr>
          <a:xfrm>
            <a:off x="1447800" y="3627745"/>
            <a:ext cx="228600" cy="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1447800" y="4466570"/>
            <a:ext cx="3810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ямоугольник 104"/>
          <p:cNvSpPr/>
          <p:nvPr/>
        </p:nvSpPr>
        <p:spPr>
          <a:xfrm>
            <a:off x="3276600" y="1037569"/>
            <a:ext cx="1066800" cy="6858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40102</a:t>
            </a:r>
          </a:p>
          <a:p>
            <a:pPr algn="ctr"/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Главного участника пула ликвидности</a:t>
            </a:r>
            <a:endParaRPr lang="ru-RU" sz="9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276600" y="1951970"/>
            <a:ext cx="10668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40102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3276600" y="2909441"/>
            <a:ext cx="1066800" cy="6427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40102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3276600" y="4085571"/>
            <a:ext cx="10668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40102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160040" y="514350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Банковские счета ТОФК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3089920" y="514350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Банковские счета ТОФК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718320" y="514350"/>
            <a:ext cx="144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Казначейские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счета ТОФК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3369767" y="3409950"/>
            <a:ext cx="14308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1437F"/>
                </a:solidFill>
              </a:rPr>
              <a:t>. . .</a:t>
            </a:r>
            <a:endParaRPr lang="ru-RU" sz="4000" dirty="0">
              <a:solidFill>
                <a:srgbClr val="11437F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4800600" y="1123950"/>
            <a:ext cx="1933303" cy="3124200"/>
          </a:xfrm>
          <a:prstGeom prst="rect">
            <a:avLst/>
          </a:prstGeom>
          <a:solidFill>
            <a:schemeClr val="bg1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154889"/>
                </a:solidFill>
              </a:rPr>
              <a:t>Все банковские счета ТОФК № 40102 включены в пул ликвидности</a:t>
            </a:r>
          </a:p>
          <a:p>
            <a:pPr algn="ctr"/>
            <a:endParaRPr lang="ru-RU" sz="1200" dirty="0">
              <a:solidFill>
                <a:srgbClr val="154889"/>
              </a:solidFill>
            </a:endParaRPr>
          </a:p>
          <a:p>
            <a:pPr algn="ctr"/>
            <a:endParaRPr lang="ru-RU" sz="1200" dirty="0" smtClean="0">
              <a:solidFill>
                <a:srgbClr val="154889"/>
              </a:solidFill>
            </a:endParaRPr>
          </a:p>
          <a:p>
            <a:pPr algn="ctr"/>
            <a:endParaRPr lang="ru-RU" sz="1200" dirty="0">
              <a:solidFill>
                <a:srgbClr val="154889"/>
              </a:solidFill>
            </a:endParaRPr>
          </a:p>
          <a:p>
            <a:pPr algn="ctr"/>
            <a:endParaRPr lang="ru-RU" sz="1200" dirty="0" smtClean="0">
              <a:solidFill>
                <a:srgbClr val="154889"/>
              </a:solidFill>
            </a:endParaRPr>
          </a:p>
          <a:p>
            <a:pPr algn="ctr"/>
            <a:endParaRPr lang="ru-RU" sz="1200" dirty="0">
              <a:solidFill>
                <a:srgbClr val="154889"/>
              </a:solidFill>
            </a:endParaRPr>
          </a:p>
          <a:p>
            <a:pPr algn="ctr"/>
            <a:endParaRPr lang="ru-RU" sz="1200" dirty="0" smtClean="0">
              <a:solidFill>
                <a:srgbClr val="154889"/>
              </a:solidFill>
            </a:endParaRPr>
          </a:p>
          <a:p>
            <a:pPr algn="ctr"/>
            <a:endParaRPr lang="ru-RU" sz="1200" dirty="0">
              <a:solidFill>
                <a:srgbClr val="154889"/>
              </a:solidFill>
            </a:endParaRPr>
          </a:p>
          <a:p>
            <a:pPr algn="ctr"/>
            <a:endParaRPr lang="ru-RU" sz="1200" dirty="0" smtClean="0">
              <a:solidFill>
                <a:srgbClr val="154889"/>
              </a:solidFill>
            </a:endParaRPr>
          </a:p>
          <a:p>
            <a:pPr algn="ctr"/>
            <a:endParaRPr lang="ru-RU" sz="1200" dirty="0">
              <a:solidFill>
                <a:srgbClr val="154889"/>
              </a:solidFill>
            </a:endParaRPr>
          </a:p>
          <a:p>
            <a:pPr algn="ctr"/>
            <a:endParaRPr lang="ru-RU" sz="1200" dirty="0" smtClean="0">
              <a:solidFill>
                <a:srgbClr val="154889"/>
              </a:solidFill>
            </a:endParaRPr>
          </a:p>
          <a:p>
            <a:pPr algn="ctr"/>
            <a:r>
              <a:rPr lang="ru-RU" sz="1200" dirty="0" smtClean="0">
                <a:solidFill>
                  <a:srgbClr val="154889"/>
                </a:solidFill>
              </a:rPr>
              <a:t> </a:t>
            </a:r>
            <a:endParaRPr lang="ru-RU" sz="1200" dirty="0">
              <a:solidFill>
                <a:srgbClr val="154889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5105400" y="2373690"/>
            <a:ext cx="1676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54889"/>
                </a:solidFill>
                <a:cs typeface="Times New Roman" panose="02020603050405020304" pitchFamily="18" charset="0"/>
              </a:rPr>
              <a:t>- переход с банковских </a:t>
            </a:r>
            <a:r>
              <a:rPr lang="ru-RU" sz="1200" b="1" dirty="0" smtClean="0">
                <a:solidFill>
                  <a:srgbClr val="154889"/>
                </a:solidFill>
                <a:cs typeface="Times New Roman" panose="02020603050405020304" pitchFamily="18" charset="0"/>
              </a:rPr>
              <a:t>счетов, </a:t>
            </a:r>
            <a:r>
              <a:rPr lang="ru-RU" sz="1200" b="1" dirty="0" smtClean="0">
                <a:solidFill>
                  <a:srgbClr val="154889"/>
                </a:solidFill>
                <a:cs typeface="Times New Roman" panose="02020603050405020304" pitchFamily="18" charset="0"/>
              </a:rPr>
              <a:t>ранее открытых ТОФК, на функционирование соответствующих казначейских счетов ТОФК</a:t>
            </a:r>
            <a:endParaRPr lang="ru-RU" sz="1200" b="1" dirty="0">
              <a:solidFill>
                <a:srgbClr val="154889"/>
              </a:solidFill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4876800" y="2495550"/>
            <a:ext cx="267789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752600" y="4807991"/>
            <a:ext cx="2772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Система казначейских платежей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79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30812748"/>
              </p:ext>
            </p:extLst>
          </p:nvPr>
        </p:nvGraphicFramePr>
        <p:xfrm>
          <a:off x="211541" y="590550"/>
          <a:ext cx="3979459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512766" y="2107002"/>
            <a:ext cx="1337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54889"/>
                </a:solidFill>
                <a:cs typeface="Times New Roman" panose="02020603050405020304" pitchFamily="18" charset="0"/>
              </a:rPr>
              <a:t>Общая сумма </a:t>
            </a:r>
          </a:p>
          <a:p>
            <a:pPr algn="ctr"/>
            <a:r>
              <a:rPr lang="ru-RU" sz="1200" b="1" dirty="0" smtClean="0">
                <a:solidFill>
                  <a:srgbClr val="154889"/>
                </a:solidFill>
                <a:cs typeface="Times New Roman" panose="02020603050405020304" pitchFamily="18" charset="0"/>
              </a:rPr>
              <a:t>средств в пуле</a:t>
            </a:r>
            <a:endParaRPr lang="ru-RU" sz="1200" b="1" dirty="0">
              <a:solidFill>
                <a:srgbClr val="154889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8200" y="1123950"/>
            <a:ext cx="1933303" cy="3276600"/>
          </a:xfrm>
          <a:prstGeom prst="rect">
            <a:avLst/>
          </a:prstGeom>
          <a:solidFill>
            <a:schemeClr val="bg1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54889"/>
                </a:solidFill>
              </a:rPr>
              <a:t>л</a:t>
            </a:r>
            <a:r>
              <a:rPr lang="ru-RU" sz="1200" dirty="0" smtClean="0">
                <a:solidFill>
                  <a:srgbClr val="154889"/>
                </a:solidFill>
              </a:rPr>
              <a:t>имиты </a:t>
            </a:r>
            <a:r>
              <a:rPr lang="ru-RU" sz="1200" dirty="0">
                <a:solidFill>
                  <a:srgbClr val="154889"/>
                </a:solidFill>
              </a:rPr>
              <a:t>для счетов </a:t>
            </a:r>
            <a:r>
              <a:rPr lang="ru-RU" sz="1200" dirty="0" smtClean="0">
                <a:solidFill>
                  <a:srgbClr val="154889"/>
                </a:solidFill>
              </a:rPr>
              <a:t/>
            </a:r>
            <a:br>
              <a:rPr lang="ru-RU" sz="1200" dirty="0" smtClean="0">
                <a:solidFill>
                  <a:srgbClr val="154889"/>
                </a:solidFill>
              </a:rPr>
            </a:br>
            <a:r>
              <a:rPr lang="ru-RU" sz="1200" dirty="0" smtClean="0">
                <a:solidFill>
                  <a:srgbClr val="154889"/>
                </a:solidFill>
              </a:rPr>
              <a:t>№ </a:t>
            </a:r>
            <a:r>
              <a:rPr lang="ru-RU" sz="1200" dirty="0">
                <a:solidFill>
                  <a:srgbClr val="154889"/>
                </a:solidFill>
              </a:rPr>
              <a:t>40102 в пуле ликвидности не </a:t>
            </a:r>
            <a:r>
              <a:rPr lang="ru-RU" sz="1200" dirty="0" smtClean="0">
                <a:solidFill>
                  <a:srgbClr val="154889"/>
                </a:solidFill>
              </a:rPr>
              <a:t>устанавливаются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b="1" dirty="0">
              <a:solidFill>
                <a:srgbClr val="154889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54889"/>
                </a:solidFill>
              </a:rPr>
              <a:t>контроль </a:t>
            </a:r>
            <a:r>
              <a:rPr lang="ru-RU" sz="1200" dirty="0">
                <a:solidFill>
                  <a:srgbClr val="154889"/>
                </a:solidFill>
              </a:rPr>
              <a:t>на непревышение выплат с банковских счетов № 40102, открытых ТОФК, в пределах совокупного остатка на всех счетах в </a:t>
            </a:r>
            <a:r>
              <a:rPr lang="ru-RU" sz="1200" dirty="0" smtClean="0">
                <a:solidFill>
                  <a:srgbClr val="154889"/>
                </a:solidFill>
              </a:rPr>
              <a:t>пуле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rgbClr val="154889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54889"/>
                </a:solidFill>
              </a:rPr>
              <a:t>в</a:t>
            </a:r>
            <a:r>
              <a:rPr lang="ru-RU" sz="1200" dirty="0" smtClean="0">
                <a:solidFill>
                  <a:srgbClr val="154889"/>
                </a:solidFill>
              </a:rPr>
              <a:t>ыравнивание остатков в конце рабочего дня </a:t>
            </a:r>
          </a:p>
          <a:p>
            <a:pPr algn="ctr"/>
            <a:r>
              <a:rPr lang="ru-RU" sz="1200" dirty="0" smtClean="0">
                <a:solidFill>
                  <a:srgbClr val="154889"/>
                </a:solidFill>
              </a:rPr>
              <a:t> </a:t>
            </a:r>
            <a:endParaRPr lang="ru-RU" sz="1200" dirty="0">
              <a:solidFill>
                <a:srgbClr val="154889"/>
              </a:solidFill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 txBox="1">
            <a:spLocks/>
          </p:cNvSpPr>
          <p:nvPr/>
        </p:nvSpPr>
        <p:spPr>
          <a:xfrm>
            <a:off x="2057400" y="159663"/>
            <a:ext cx="47244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ru-RU" sz="1400" kern="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функционирования пула ликвидности</a:t>
            </a:r>
            <a:endParaRPr lang="ru-RU" sz="1400" kern="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1833C85-E12D-4245-A6BD-6D58A367E3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6272" r="64361" b="84643"/>
          <a:stretch/>
        </p:blipFill>
        <p:spPr>
          <a:xfrm>
            <a:off x="732730" y="3512880"/>
            <a:ext cx="547374" cy="4917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B707722-7A39-464F-9713-1456C3EEE4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588" y="3589080"/>
            <a:ext cx="391597" cy="391597"/>
          </a:xfrm>
          <a:prstGeom prst="rect">
            <a:avLst/>
          </a:prstGeom>
        </p:spPr>
      </p:pic>
      <p:sp>
        <p:nvSpPr>
          <p:cNvPr id="14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405442" y="3817680"/>
            <a:ext cx="1165488" cy="5930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Подчиненный участник</a:t>
            </a:r>
            <a:endParaRPr lang="ru-RU" sz="10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3148642" y="3817680"/>
            <a:ext cx="1165488" cy="5930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Банк России</a:t>
            </a:r>
            <a:endParaRPr lang="ru-RU" sz="10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517218" y="3893880"/>
            <a:ext cx="1730112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1342330" y="3409950"/>
            <a:ext cx="1997743" cy="5930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Распоряжение о переводе денежных средств</a:t>
            </a:r>
            <a:endParaRPr lang="ru-RU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B707722-7A39-464F-9713-1456C3EEE4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87" y="4397152"/>
            <a:ext cx="391597" cy="391597"/>
          </a:xfrm>
          <a:prstGeom prst="rect">
            <a:avLst/>
          </a:prstGeom>
        </p:spPr>
      </p:pic>
      <p:sp>
        <p:nvSpPr>
          <p:cNvPr id="24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381000" y="4735509"/>
            <a:ext cx="1165488" cy="3592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Банк России</a:t>
            </a:r>
            <a:endParaRPr lang="ru-RU" sz="10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517218" y="4781550"/>
            <a:ext cx="1730112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A1833C85-E12D-4245-A6BD-6D58A367E3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6" t="6443" r="41572" b="84643"/>
          <a:stretch/>
        </p:blipFill>
        <p:spPr>
          <a:xfrm>
            <a:off x="3475930" y="4207109"/>
            <a:ext cx="478854" cy="422041"/>
          </a:xfrm>
          <a:prstGeom prst="rect">
            <a:avLst/>
          </a:prstGeom>
        </p:spPr>
      </p:pic>
      <p:sp>
        <p:nvSpPr>
          <p:cNvPr id="29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3323530" y="4735509"/>
            <a:ext cx="773891" cy="2965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Главный участникМОУ</a:t>
            </a:r>
            <a:endParaRPr lang="ru-RU" sz="10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6">
            <a:extLst>
              <a:ext uri="{FF2B5EF4-FFF2-40B4-BE49-F238E27FC236}">
                <a16:creationId xmlns:a16="http://schemas.microsoft.com/office/drawing/2014/main" xmlns="" id="{E7468AA1-34B3-493E-B0E9-D15F41132803}"/>
              </a:ext>
            </a:extLst>
          </p:cNvPr>
          <p:cNvSpPr/>
          <p:nvPr/>
        </p:nvSpPr>
        <p:spPr>
          <a:xfrm>
            <a:off x="1342330" y="4368817"/>
            <a:ext cx="1997743" cy="3365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Информация о ликвидности по всем счетам</a:t>
            </a:r>
            <a:endParaRPr lang="ru-RU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52550"/>
            <a:ext cx="838199" cy="651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3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760" y="209550"/>
            <a:ext cx="3256857" cy="215444"/>
          </a:xfrm>
        </p:spPr>
        <p:txBody>
          <a:bodyPr/>
          <a:lstStyle/>
          <a:p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казначейских счетов</a:t>
            </a:r>
            <a:endParaRPr lang="ru-RU" sz="1400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256757958"/>
              </p:ext>
            </p:extLst>
          </p:nvPr>
        </p:nvGraphicFramePr>
        <p:xfrm>
          <a:off x="533400" y="819150"/>
          <a:ext cx="59436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303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/>
        </p:nvSpPr>
        <p:spPr>
          <a:xfrm>
            <a:off x="1676400" y="819150"/>
            <a:ext cx="148208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266700" y="586410"/>
            <a:ext cx="1257300" cy="4010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579956"/>
            <a:ext cx="1577341" cy="201594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57150"/>
            <a:ext cx="4724400" cy="430887"/>
          </a:xfrm>
        </p:spPr>
        <p:txBody>
          <a:bodyPr/>
          <a:lstStyle/>
          <a:p>
            <a:r>
              <a:rPr lang="ru-RU" sz="14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подкрепления и консолидации средств на казначейских счетах ТОФК</a:t>
            </a:r>
            <a:endParaRPr lang="ru-RU" sz="1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905000" y="1200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905000" y="1581150"/>
            <a:ext cx="1066800" cy="314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3241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905000" y="2343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905000" y="2724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3214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1905000" y="1962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3251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905000" y="3105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160040" y="542151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МОУ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676400" y="819150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1,…,84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81000" y="3943350"/>
            <a:ext cx="10668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казначейские счета</a:t>
            </a:r>
            <a:endParaRPr lang="ru-RU" sz="11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81000" y="1200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81000" y="1571208"/>
            <a:ext cx="1066800" cy="39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3241</a:t>
            </a:r>
          </a:p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ЕКС ПФР</a:t>
            </a:r>
            <a:endParaRPr lang="ru-RU" sz="12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81000" y="28003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81000" y="24193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3261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81000" y="31813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3214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1000" y="20383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3251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81000" y="35623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1000" y="81915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3211*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6" name="Соединительная линия уступом 5"/>
          <p:cNvCxnSpPr>
            <a:stCxn id="48" idx="1"/>
            <a:endCxn id="47" idx="1"/>
          </p:cNvCxnSpPr>
          <p:nvPr/>
        </p:nvCxnSpPr>
        <p:spPr>
          <a:xfrm rot="10800000" flipV="1">
            <a:off x="381000" y="971550"/>
            <a:ext cx="12700" cy="2743200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41" idx="1"/>
          </p:cNvCxnSpPr>
          <p:nvPr/>
        </p:nvCxnSpPr>
        <p:spPr>
          <a:xfrm>
            <a:off x="160040" y="13525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160040" y="17335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52400" y="21907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152400" y="25717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152400" y="29527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152400" y="3333750"/>
            <a:ext cx="2209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1905000" y="3562350"/>
            <a:ext cx="10668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казначейские счета</a:t>
            </a:r>
            <a:endParaRPr lang="ru-RU" sz="11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70" name="Соединительная линия уступом 69"/>
          <p:cNvCxnSpPr>
            <a:stCxn id="87" idx="1"/>
            <a:endCxn id="48" idx="3"/>
          </p:cNvCxnSpPr>
          <p:nvPr/>
        </p:nvCxnSpPr>
        <p:spPr>
          <a:xfrm rot="10800000">
            <a:off x="1447800" y="971550"/>
            <a:ext cx="457200" cy="2286000"/>
          </a:xfrm>
          <a:prstGeom prst="bentConnector3">
            <a:avLst>
              <a:gd name="adj1" fmla="val 68572"/>
            </a:avLst>
          </a:prstGeom>
          <a:ln w="28575">
            <a:solidFill>
              <a:schemeClr val="accent5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1600200" y="1352550"/>
            <a:ext cx="30480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1600200" y="2114550"/>
            <a:ext cx="2971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1600200" y="2876550"/>
            <a:ext cx="2971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1600200" y="2495550"/>
            <a:ext cx="29716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455440" y="1765436"/>
            <a:ext cx="457200" cy="248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4994920" y="863410"/>
            <a:ext cx="1482080" cy="3429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3585220" y="586410"/>
            <a:ext cx="1257300" cy="40427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5223520" y="1244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223520" y="1625410"/>
            <a:ext cx="1066800" cy="314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3241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223520" y="2387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223520" y="2768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3214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5223520" y="2006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3251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223520" y="3149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3478560" y="586411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МОУ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4994920" y="863410"/>
            <a:ext cx="14401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ТОФК</a:t>
            </a: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1,…,84</a:t>
            </a:r>
            <a:endParaRPr lang="ru-RU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3699520" y="3987610"/>
            <a:ext cx="10668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казначейские счета</a:t>
            </a:r>
            <a:endParaRPr lang="ru-RU" sz="11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3699520" y="1244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3699520" y="1615468"/>
            <a:ext cx="1066800" cy="390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3241</a:t>
            </a:r>
          </a:p>
          <a:p>
            <a:pPr algn="ctr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ЕКС ПФР</a:t>
            </a:r>
            <a:endParaRPr lang="ru-RU" sz="12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3699520" y="28446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3212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3699520" y="24636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3261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3699520" y="32256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3214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3699520" y="20826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3251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3699520" y="36066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3215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3699520" y="863410"/>
            <a:ext cx="1066800" cy="30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3211*</a:t>
            </a:r>
            <a:endParaRPr lang="ru-RU" sz="1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26" name="Соединительная линия уступом 125"/>
          <p:cNvCxnSpPr>
            <a:stCxn id="125" idx="1"/>
            <a:endCxn id="124" idx="1"/>
          </p:cNvCxnSpPr>
          <p:nvPr/>
        </p:nvCxnSpPr>
        <p:spPr>
          <a:xfrm rot="10800000" flipV="1">
            <a:off x="3699520" y="1015810"/>
            <a:ext cx="12700" cy="2743200"/>
          </a:xfrm>
          <a:prstGeom prst="bentConnector3">
            <a:avLst>
              <a:gd name="adj1" fmla="val 1800000"/>
            </a:avLst>
          </a:prstGeom>
          <a:ln w="28575">
            <a:solidFill>
              <a:schemeClr val="tx2">
                <a:lumMod val="75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endCxn id="118" idx="1"/>
          </p:cNvCxnSpPr>
          <p:nvPr/>
        </p:nvCxnSpPr>
        <p:spPr>
          <a:xfrm>
            <a:off x="3478560" y="13968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>
            <a:off x="3478560" y="17778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>
            <a:off x="3470920" y="22350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3470920" y="26160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>
            <a:off x="3470920" y="29970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/>
          <p:nvPr/>
        </p:nvCxnSpPr>
        <p:spPr>
          <a:xfrm>
            <a:off x="3470920" y="3378010"/>
            <a:ext cx="2209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132"/>
          <p:cNvSpPr/>
          <p:nvPr/>
        </p:nvSpPr>
        <p:spPr>
          <a:xfrm>
            <a:off x="5223520" y="3606610"/>
            <a:ext cx="1066800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Иные казначейские счета</a:t>
            </a:r>
            <a:endParaRPr lang="ru-RU" sz="11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34" name="Соединительная линия уступом 133"/>
          <p:cNvCxnSpPr>
            <a:stCxn id="102" idx="1"/>
            <a:endCxn id="125" idx="3"/>
          </p:cNvCxnSpPr>
          <p:nvPr/>
        </p:nvCxnSpPr>
        <p:spPr>
          <a:xfrm rot="10800000">
            <a:off x="4766320" y="1015810"/>
            <a:ext cx="457200" cy="2286000"/>
          </a:xfrm>
          <a:prstGeom prst="bentConnector3">
            <a:avLst>
              <a:gd name="adj1" fmla="val 65714"/>
            </a:avLst>
          </a:prstGeom>
          <a:ln w="28575">
            <a:solidFill>
              <a:schemeClr val="tx2">
                <a:lumMod val="75000"/>
              </a:schemeClr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/>
          <p:nvPr/>
        </p:nvCxnSpPr>
        <p:spPr>
          <a:xfrm>
            <a:off x="4918720" y="1396810"/>
            <a:ext cx="30480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/>
          <p:nvPr/>
        </p:nvCxnSpPr>
        <p:spPr>
          <a:xfrm>
            <a:off x="4918720" y="2158810"/>
            <a:ext cx="2971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>
            <a:off x="4918720" y="2920810"/>
            <a:ext cx="2971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/>
          <p:nvPr/>
        </p:nvCxnSpPr>
        <p:spPr>
          <a:xfrm>
            <a:off x="4918720" y="2539810"/>
            <a:ext cx="29716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>
            <a:off x="3657600" y="4781550"/>
            <a:ext cx="388640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>
            <a:off x="5097760" y="4843231"/>
            <a:ext cx="388640" cy="0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/>
          <p:cNvSpPr/>
          <p:nvPr/>
        </p:nvSpPr>
        <p:spPr>
          <a:xfrm>
            <a:off x="3817640" y="4705350"/>
            <a:ext cx="14401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- подкрепление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5341640" y="4705350"/>
            <a:ext cx="14401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- Консолидация 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-76200" y="4655463"/>
            <a:ext cx="37261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154889"/>
                </a:solidFill>
              </a:rPr>
              <a:t>* Отдельный единый счет федерального бюджета для централизации средств федерального бюджета</a:t>
            </a:r>
          </a:p>
        </p:txBody>
      </p:sp>
      <p:cxnSp>
        <p:nvCxnSpPr>
          <p:cNvPr id="146" name="Прямая со стрелкой 145"/>
          <p:cNvCxnSpPr/>
          <p:nvPr/>
        </p:nvCxnSpPr>
        <p:spPr>
          <a:xfrm>
            <a:off x="3657600" y="4933950"/>
            <a:ext cx="381000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9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406" y="209550"/>
            <a:ext cx="3256857" cy="215444"/>
          </a:xfrm>
        </p:spPr>
        <p:txBody>
          <a:bodyPr/>
          <a:lstStyle/>
          <a:p>
            <a:r>
              <a:rPr lang="ru-RU" sz="1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Казначейские счета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962495"/>
            <a:ext cx="685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solidFill>
                  <a:srgbClr val="11437F"/>
                </a:solidFill>
              </a:rPr>
              <a:t>*1 текущий банковский счет =  минимум 1 казначейский счет</a:t>
            </a:r>
            <a:endParaRPr lang="ru-RU" sz="700" dirty="0">
              <a:solidFill>
                <a:srgbClr val="11437F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26061841"/>
              </p:ext>
            </p:extLst>
          </p:nvPr>
        </p:nvGraphicFramePr>
        <p:xfrm>
          <a:off x="0" y="3333750"/>
          <a:ext cx="6857999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767340"/>
            <a:ext cx="6858000" cy="2616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n>
                  <a:solidFill>
                    <a:srgbClr val="11437F"/>
                  </a:solidFill>
                </a:ln>
                <a:solidFill>
                  <a:srgbClr val="4978B1"/>
                </a:solidFill>
              </a:rPr>
              <a:t>Кто приносит заявление на открытие казначейского счета?</a:t>
            </a:r>
            <a:endParaRPr lang="ru-RU" sz="1100" dirty="0">
              <a:ln>
                <a:solidFill>
                  <a:srgbClr val="11437F"/>
                </a:solidFill>
              </a:ln>
              <a:solidFill>
                <a:srgbClr val="4978B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167140"/>
            <a:ext cx="6858000" cy="261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n>
                  <a:solidFill>
                    <a:srgbClr val="11437F"/>
                  </a:solidFill>
                </a:ln>
                <a:solidFill>
                  <a:srgbClr val="4978B1"/>
                </a:solidFill>
              </a:rPr>
              <a:t>Для открытия казначейского счета потребуется:</a:t>
            </a:r>
            <a:endParaRPr lang="ru-RU" sz="1100" dirty="0">
              <a:ln>
                <a:solidFill>
                  <a:srgbClr val="11437F"/>
                </a:solidFill>
              </a:ln>
              <a:solidFill>
                <a:srgbClr val="4978B1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59576117"/>
              </p:ext>
            </p:extLst>
          </p:nvPr>
        </p:nvGraphicFramePr>
        <p:xfrm>
          <a:off x="0" y="1581150"/>
          <a:ext cx="6858000" cy="712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514350"/>
            <a:ext cx="6858000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n>
                  <a:solidFill>
                    <a:srgbClr val="11437F"/>
                  </a:solidFill>
                </a:ln>
                <a:solidFill>
                  <a:srgbClr val="4978B1"/>
                </a:solidFill>
              </a:rPr>
              <a:t>К 1 января 2021 года для всех текущих банковских счетов в ТОФК должны быть открыты казначейские счета*</a:t>
            </a:r>
            <a:endParaRPr lang="ru-RU" sz="1100" dirty="0">
              <a:ln>
                <a:solidFill>
                  <a:srgbClr val="11437F"/>
                </a:solidFill>
              </a:ln>
              <a:solidFill>
                <a:srgbClr val="4978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5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25617" y="-19050"/>
            <a:ext cx="3256857" cy="632481"/>
          </a:xfrm>
        </p:spPr>
        <p:txBody>
          <a:bodyPr/>
          <a:lstStyle/>
          <a:p>
            <a:r>
              <a:rPr lang="ru-RU" sz="1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уникального номера казначейского счета</a:t>
            </a:r>
            <a: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/>
            </a:r>
            <a:br>
              <a:rPr lang="ru-RU" sz="1400" dirty="0">
                <a:ln w="9525">
                  <a:solidFill>
                    <a:srgbClr val="11437F"/>
                  </a:solidFill>
                </a:ln>
                <a:solidFill>
                  <a:srgbClr val="11437F"/>
                </a:solidFill>
              </a:rPr>
            </a:br>
            <a:endParaRPr lang="ru-RU" dirty="0">
              <a:ln w="9525">
                <a:solidFill>
                  <a:srgbClr val="11437F"/>
                </a:solidFill>
              </a:ln>
              <a:solidFill>
                <a:srgbClr val="11437F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069235"/>
              </p:ext>
            </p:extLst>
          </p:nvPr>
        </p:nvGraphicFramePr>
        <p:xfrm>
          <a:off x="76200" y="1096706"/>
          <a:ext cx="6706272" cy="17449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0627"/>
                <a:gridCol w="521599"/>
                <a:gridCol w="745141"/>
                <a:gridCol w="596113"/>
                <a:gridCol w="1581320"/>
                <a:gridCol w="685800"/>
                <a:gridCol w="1011502"/>
                <a:gridCol w="447085"/>
                <a:gridCol w="447085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ТОФК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Номер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балансового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Описание балансового счета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вида казначейского счета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Наименование вида</a:t>
                      </a:r>
                      <a:r>
                        <a:rPr lang="ru-RU" sz="700" b="1" i="0" u="none" strike="noStrike" baseline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 казначейского счета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Код валюты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ОКТМО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700" b="1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5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Управление Федерального </a:t>
                      </a: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казначейства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по </a:t>
                      </a:r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г. Москве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7300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Федеральный</a:t>
                      </a: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бюджет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40501(1) 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Счета организаций, находящихся в федеральной собственности. Финансовые организации.</a:t>
                      </a:r>
                    </a:p>
                    <a:p>
                      <a:pPr algn="ctr" fontAlgn="ctr"/>
                      <a:r>
                        <a:rPr lang="ru-RU" sz="6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Отличительный признак «1» - для учета средств государственных компаний и корпораций и средств иных юридических лиц (их обособленных подразделений), не являющихся участниками бюджетного процесса, крестьянских (фермерских) хозяйств, включая индивидуальных предпринимателей, которым выделены средства из федерального бюджета, в том числе в виде субсидий </a:t>
                      </a:r>
                      <a:endParaRPr lang="ru-RU" sz="600" dirty="0"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u="none" strike="noStrike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  <a:endParaRPr lang="ru-RU" sz="600" b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latin typeface="+mn-lt"/>
                        </a:rPr>
                        <a:t>00000001</a:t>
                      </a:r>
                      <a:endParaRPr lang="ru-RU" sz="700" b="1" i="0" u="none" strike="noStrike" dirty="0">
                        <a:ln>
                          <a:noFill/>
                        </a:ln>
                        <a:solidFill>
                          <a:srgbClr val="11437F"/>
                        </a:solidFill>
                        <a:effectLst/>
                        <a:latin typeface="+mn-lt"/>
                      </a:endParaRPr>
                    </a:p>
                  </a:txBody>
                  <a:tcPr marL="2192" marR="2192" marT="2192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308826"/>
              </p:ext>
            </p:extLst>
          </p:nvPr>
        </p:nvGraphicFramePr>
        <p:xfrm>
          <a:off x="76200" y="3638550"/>
          <a:ext cx="6706281" cy="929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16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295372"/>
                <a:gridCol w="396065"/>
                <a:gridCol w="411730"/>
              </a:tblGrid>
              <a:tr h="533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Признак казначейского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вида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валюты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Идентификатор публично-правового </a:t>
                      </a:r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образования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Код ТОФК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Порядковый номер счета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1437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600200" y="3028950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Казначейский счет </a:t>
            </a:r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03215643000000017300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00200" y="514350"/>
            <a:ext cx="3429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n>
                  <a:solidFill>
                    <a:srgbClr val="11437F"/>
                  </a:solidFill>
                </a:ln>
                <a:solidFill>
                  <a:srgbClr val="11437F"/>
                </a:solidFill>
              </a:rPr>
              <a:t>Банковский счет 40501810445251000179</a:t>
            </a:r>
          </a:p>
        </p:txBody>
      </p:sp>
    </p:spTree>
    <p:extLst>
      <p:ext uri="{BB962C8B-B14F-4D97-AF65-F5344CB8AC3E}">
        <p14:creationId xmlns:p14="http://schemas.microsoft.com/office/powerpoint/2010/main" val="12758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146506"/>
            <a:ext cx="3256857" cy="215444"/>
          </a:xfrm>
        </p:spPr>
        <p:txBody>
          <a:bodyPr/>
          <a:lstStyle/>
          <a:p>
            <a:r>
              <a:rPr lang="ru-RU" sz="1400" dirty="0" smtClean="0"/>
              <a:t>Задачи ТОФК в части ЕКС</a:t>
            </a:r>
            <a:endParaRPr lang="ru-RU" sz="1400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24381"/>
              </p:ext>
            </p:extLst>
          </p:nvPr>
        </p:nvGraphicFramePr>
        <p:xfrm>
          <a:off x="0" y="1192530"/>
          <a:ext cx="6858000" cy="2979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00"/>
                <a:gridCol w="1562100"/>
                <a:gridCol w="2895600"/>
                <a:gridCol w="685800"/>
              </a:tblGrid>
              <a:tr h="197058"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Мероприятие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Сроки исполнения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Пояснение</a:t>
                      </a:r>
                      <a:r>
                        <a:rPr lang="ru-RU" sz="750" b="1" baseline="0" dirty="0" smtClean="0">
                          <a:solidFill>
                            <a:schemeClr val="bg1"/>
                          </a:solidFill>
                        </a:rPr>
                        <a:t> к мероприятию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Статус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</a:tr>
              <a:tr h="61323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Тестирование автоматизированных систем Банка России и информационных систем ТОФК в части функционирования ЕКС в тестовой среде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15 октября 2020 года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-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 декабря 2020 года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Тестирование проводится в рамках трех прогонов: подготовительный - с 15 октября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2020 года по 14 ноября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2020 года ,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 основной – с 15 ноября 2020 года по 04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декабря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2020 года, итоговый - с 05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декабря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2020 года по 20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декабря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2020 года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не наступил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Заключение комплексного договора банковского обслуживания для будущего ЕКС и дополнительных соглашений к договорам действующих банковских счетов о периодическом переводе остатков денежных средств на вновь открываемые банковские счета, входящие в состав ЕКС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до 1 января 2021 года 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-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не наступил</a:t>
                      </a:r>
                      <a:endParaRPr lang="ru-RU" sz="750" dirty="0" smtClean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Направление</a:t>
                      </a:r>
                      <a:r>
                        <a:rPr lang="ru-RU" sz="750" b="0" baseline="0" dirty="0" smtClean="0">
                          <a:solidFill>
                            <a:srgbClr val="154889"/>
                          </a:solidFill>
                        </a:rPr>
                        <a:t> </a:t>
                      </a: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в Банк России заявления на закрытие счета и исключение данных счетов из информационных систем ФК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За 10 рабочих дней до закрытия ранее открытых банковских счетов ТОФК</a:t>
                      </a:r>
                      <a:endParaRPr lang="ru-RU" sz="750" b="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В соответствии с Графиком закрытия счетов, который Федеральное казначейство доведет дополнительно</a:t>
                      </a: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 не наступил</a:t>
                      </a: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78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430887"/>
          </a:xfrm>
        </p:spPr>
        <p:txBody>
          <a:bodyPr/>
          <a:lstStyle/>
          <a:p>
            <a:r>
              <a:rPr lang="ru-RU" sz="1400" dirty="0" smtClean="0"/>
              <a:t>Задачи ТОФК в части казначейских счетов</a:t>
            </a:r>
            <a:endParaRPr lang="ru-RU" sz="1400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637773"/>
              </p:ext>
            </p:extLst>
          </p:nvPr>
        </p:nvGraphicFramePr>
        <p:xfrm>
          <a:off x="0" y="590550"/>
          <a:ext cx="6858000" cy="4167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00"/>
                <a:gridCol w="1562100"/>
                <a:gridCol w="2895600"/>
                <a:gridCol w="685800"/>
              </a:tblGrid>
              <a:tr h="197058"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Мероприятие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Сроки исполнения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Пояснение</a:t>
                      </a:r>
                      <a:r>
                        <a:rPr lang="ru-RU" sz="750" b="1" baseline="0" dirty="0" smtClean="0">
                          <a:solidFill>
                            <a:schemeClr val="bg1"/>
                          </a:solidFill>
                        </a:rPr>
                        <a:t> к мероприятию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1" dirty="0" smtClean="0">
                          <a:solidFill>
                            <a:schemeClr val="bg1"/>
                          </a:solidFill>
                        </a:rPr>
                        <a:t>Статус</a:t>
                      </a:r>
                      <a:endParaRPr lang="ru-RU" sz="75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4889"/>
                    </a:solidFill>
                  </a:tcPr>
                </a:tc>
              </a:tr>
              <a:tr h="61323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Анализ корректности присвоения номеров банковским счетам, открытым ТОФК в подразделениях Банка России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23 апреля 2020 года 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- 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30 апреля 2020 года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Заполнение чек-листа по результатам проведенных работ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+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Анализ технологической таблицы соответствия ранее открытых банковских счетов казначейским счетам, направленной Федеральным казначейством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26 мая 2020 года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 - 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15 июня 2020 года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Заполнение чек-листа по результатам проведенных работ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+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Публикация на сайтах ТОФК таблицы соответствия ранее открытых банковских счетов ТОФК казначейским счетам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15</a:t>
                      </a:r>
                      <a:r>
                        <a:rPr lang="ru-RU" sz="750" b="0" baseline="0" dirty="0" smtClean="0">
                          <a:solidFill>
                            <a:srgbClr val="154889"/>
                          </a:solidFill>
                        </a:rPr>
                        <a:t> июля 2020 года </a:t>
                      </a:r>
                    </a:p>
                    <a:p>
                      <a:pPr algn="ctr"/>
                      <a:r>
                        <a:rPr lang="ru-RU" sz="750" b="0" baseline="0" dirty="0" smtClean="0">
                          <a:solidFill>
                            <a:srgbClr val="154889"/>
                          </a:solidFill>
                        </a:rPr>
                        <a:t>-</a:t>
                      </a:r>
                    </a:p>
                    <a:p>
                      <a:pPr algn="ctr"/>
                      <a:r>
                        <a:rPr lang="ru-RU" sz="750" b="0" baseline="0" dirty="0" smtClean="0">
                          <a:solidFill>
                            <a:srgbClr val="154889"/>
                          </a:solidFill>
                        </a:rPr>
                        <a:t>1 августа 2020 года</a:t>
                      </a:r>
                      <a:endParaRPr lang="ru-RU" sz="750" b="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Актуализированная технологическая таблица</a:t>
                      </a:r>
                      <a:r>
                        <a:rPr lang="ru-RU" sz="750" b="0" baseline="0" dirty="0" smtClean="0">
                          <a:solidFill>
                            <a:srgbClr val="154889"/>
                          </a:solidFill>
                        </a:rPr>
                        <a:t> соответствия </a:t>
                      </a: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ранее открытых банковских счетов ТОФК казначейским счетам будет направлена Федеральным казначейством в адрес ТОФК</a:t>
                      </a: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 не наступил</a:t>
                      </a: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6339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Проведение работы с клиентами ТОФК в части доведения информации о необходимости представления документов на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открытие казначейских счетов 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в ТОФК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solidFill>
                            <a:srgbClr val="154889"/>
                          </a:solidFill>
                        </a:rPr>
                        <a:t>до 1</a:t>
                      </a:r>
                      <a:r>
                        <a:rPr lang="ru-RU" sz="750" b="1" baseline="0" dirty="0" smtClean="0">
                          <a:solidFill>
                            <a:srgbClr val="154889"/>
                          </a:solidFill>
                        </a:rPr>
                        <a:t> декабря 2020 года</a:t>
                      </a:r>
                      <a:endParaRPr lang="ru-RU" sz="750" b="1" dirty="0" smtClean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 1 августа 2020 года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-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solidFill>
                            <a:srgbClr val="154889"/>
                          </a:solidFill>
                        </a:rPr>
                        <a:t>1 декабря 2020 года</a:t>
                      </a:r>
                    </a:p>
                    <a:p>
                      <a:pPr algn="ctr"/>
                      <a:endParaRPr lang="ru-RU" sz="750" b="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                                       Клиенты:  </a:t>
                      </a:r>
                      <a:br>
                        <a:rPr lang="ru-RU" sz="750" dirty="0" smtClean="0">
                          <a:solidFill>
                            <a:srgbClr val="154889"/>
                          </a:solidFill>
                        </a:rPr>
                      </a:b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1) Структурное подразделение ТОФК, ответственное за формирование, согласование и подписание документов для открытия казначейских счетов; </a:t>
                      </a:r>
                      <a:br>
                        <a:rPr lang="ru-RU" sz="750" dirty="0" smtClean="0">
                          <a:solidFill>
                            <a:srgbClr val="154889"/>
                          </a:solidFill>
                        </a:rPr>
                      </a:b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2) Финансовые органы субъектов Российской Федерации;</a:t>
                      </a:r>
                      <a:br>
                        <a:rPr lang="ru-RU" sz="750" dirty="0" smtClean="0">
                          <a:solidFill>
                            <a:srgbClr val="154889"/>
                          </a:solidFill>
                        </a:rPr>
                      </a:b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3) Финансовые органы муниципальных образований;</a:t>
                      </a:r>
                      <a:br>
                        <a:rPr lang="ru-RU" sz="750" dirty="0" smtClean="0">
                          <a:solidFill>
                            <a:srgbClr val="154889"/>
                          </a:solidFill>
                        </a:rPr>
                      </a:b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4) Органы управления государственными внебюджетными фондами</a:t>
                      </a:r>
                      <a:endParaRPr lang="ru-RU" sz="750" b="0" dirty="0" smtClean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 не наступил</a:t>
                      </a:r>
                      <a:endParaRPr lang="ru-RU" sz="75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517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Обеспечение получения документов на открытие казначейских счетов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solidFill>
                            <a:srgbClr val="154889"/>
                          </a:solidFill>
                        </a:rPr>
                        <a:t>с указанием даты открытия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solidFill>
                            <a:srgbClr val="154889"/>
                          </a:solidFill>
                        </a:rPr>
                        <a:t>1 января 2021 года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1 сентября 2020 года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-</a:t>
                      </a:r>
                      <a:r>
                        <a:rPr lang="ru-RU" sz="750" baseline="0" dirty="0" smtClean="0">
                          <a:solidFill>
                            <a:srgbClr val="154889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1 декабря 2020 года</a:t>
                      </a:r>
                    </a:p>
                    <a:p>
                      <a:pPr algn="ctr"/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 </a:t>
                      </a:r>
                      <a:endParaRPr lang="ru-RU" sz="750" b="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Обработка заявлений на открытие казначейских счетов, направление в адрес заявителя уведомления об открытии казначейского счета </a:t>
                      </a:r>
                      <a:r>
                        <a:rPr lang="ru-RU" sz="750" b="1" dirty="0" smtClean="0">
                          <a:solidFill>
                            <a:srgbClr val="154889"/>
                          </a:solidFill>
                        </a:rPr>
                        <a:t>с 1 января 2021 года</a:t>
                      </a: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, содержащего сведения о номере казначейского счета и его реквизитах.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dirty="0" smtClean="0">
                        <a:solidFill>
                          <a:srgbClr val="154889"/>
                        </a:solidFill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Заполнение чек-листа по результатам проведенных работ</a:t>
                      </a:r>
                    </a:p>
                    <a:p>
                      <a:pPr algn="ctr"/>
                      <a:endParaRPr lang="ru-RU" sz="750" b="0" dirty="0">
                        <a:solidFill>
                          <a:srgbClr val="154889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solidFill>
                            <a:srgbClr val="154889"/>
                          </a:solidFill>
                        </a:rPr>
                        <a:t>Срок не наступил</a:t>
                      </a:r>
                    </a:p>
                  </a:txBody>
                  <a:tcPr anchor="ctr">
                    <a:lnL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548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5299" y="4731663"/>
            <a:ext cx="68489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rgbClr val="154889"/>
                </a:solidFill>
              </a:rPr>
              <a:t>О</a:t>
            </a:r>
            <a:r>
              <a:rPr lang="ru-RU" sz="700" dirty="0" smtClean="0">
                <a:solidFill>
                  <a:srgbClr val="154889"/>
                </a:solidFill>
              </a:rPr>
              <a:t>ткрытие </a:t>
            </a:r>
            <a:r>
              <a:rPr lang="ru-RU" sz="700" dirty="0">
                <a:solidFill>
                  <a:srgbClr val="154889"/>
                </a:solidFill>
              </a:rPr>
              <a:t>и ведение казначейских счетов планируется в ГИИС ЭБ для обслуживания клиентов, чьи лицевые счета мигрированы в ПУР, для обслуживания клиентов, которые не переведены в ГИИС ЭБ, должен быть открыт отдельный КС (например, клиенты ЗК).</a:t>
            </a:r>
          </a:p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3305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47436" y="2162001"/>
            <a:ext cx="4502009" cy="45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8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38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xmlns="" id="{29760D1F-BC02-4ED3-B30B-CDD267D4F23A}"/>
              </a:ext>
            </a:extLst>
          </p:cNvPr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4CB34B2-90F9-4E55-82AC-70A24B09259B}"/>
              </a:ext>
            </a:extLst>
          </p:cNvPr>
          <p:cNvSpPr txBox="1"/>
          <p:nvPr/>
        </p:nvSpPr>
        <p:spPr>
          <a:xfrm>
            <a:off x="1" y="4894439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A2D257F-2B7A-441C-9466-4E4534642136}"/>
              </a:ext>
            </a:extLst>
          </p:cNvPr>
          <p:cNvSpPr txBox="1"/>
          <p:nvPr/>
        </p:nvSpPr>
        <p:spPr>
          <a:xfrm>
            <a:off x="4154075" y="4894439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Москва, август 2019 год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7B4351C8-5198-41E4-8B0B-DB3A21822AC6}"/>
              </a:ext>
            </a:extLst>
          </p:cNvPr>
          <p:cNvSpPr/>
          <p:nvPr/>
        </p:nvSpPr>
        <p:spPr>
          <a:xfrm flipV="1">
            <a:off x="0" y="322686"/>
            <a:ext cx="5693612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0969A82-2E8D-4CC9-92AC-2C2BC007B9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72849"/>
            <a:ext cx="1051831" cy="411739"/>
          </a:xfrm>
          <a:prstGeom prst="rect">
            <a:avLst/>
          </a:prstGeom>
        </p:spPr>
      </p:pic>
      <p:sp>
        <p:nvSpPr>
          <p:cNvPr id="15" name="object 9">
            <a:extLst>
              <a:ext uri="{FF2B5EF4-FFF2-40B4-BE49-F238E27FC236}">
                <a16:creationId xmlns:a16="http://schemas.microsoft.com/office/drawing/2014/main" xmlns="" id="{07EEABDB-7C23-4BB8-A74E-84574EE567D5}"/>
              </a:ext>
            </a:extLst>
          </p:cNvPr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2801</TotalTime>
  <Words>1141</Words>
  <Application>Microsoft Office PowerPoint</Application>
  <PresentationFormat>Произвольный</PresentationFormat>
  <Paragraphs>294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Нормативно-правовая база</vt:lpstr>
      <vt:lpstr>Переход на систему казначейских платежей</vt:lpstr>
      <vt:lpstr>Презентация PowerPoint</vt:lpstr>
      <vt:lpstr>Виды казначейских счетов</vt:lpstr>
      <vt:lpstr>Порядок подкрепления и консолидации средств на казначейских счетах ТОФК</vt:lpstr>
      <vt:lpstr>Казначейские счета</vt:lpstr>
      <vt:lpstr>Структура уникального номера казначейского счета </vt:lpstr>
      <vt:lpstr>Задачи ТОФК в части ЕКС</vt:lpstr>
      <vt:lpstr>Задачи ТОФК в части казначейских счетов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Гришина Анастасия Владимировна</cp:lastModifiedBy>
  <cp:revision>191</cp:revision>
  <dcterms:created xsi:type="dcterms:W3CDTF">2019-07-31T16:47:50Z</dcterms:created>
  <dcterms:modified xsi:type="dcterms:W3CDTF">2020-07-06T06:25:36Z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