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92" r:id="rId2"/>
    <p:sldId id="409" r:id="rId3"/>
    <p:sldId id="404" r:id="rId4"/>
    <p:sldId id="397" r:id="rId5"/>
    <p:sldId id="411" r:id="rId6"/>
    <p:sldId id="401" r:id="rId7"/>
    <p:sldId id="402" r:id="rId8"/>
    <p:sldId id="398" r:id="rId9"/>
    <p:sldId id="399" r:id="rId10"/>
    <p:sldId id="400" r:id="rId11"/>
    <p:sldId id="394" r:id="rId12"/>
    <p:sldId id="395" r:id="rId13"/>
    <p:sldId id="396" r:id="rId14"/>
    <p:sldId id="408" r:id="rId15"/>
    <p:sldId id="406" r:id="rId16"/>
    <p:sldId id="407" r:id="rId17"/>
    <p:sldId id="403" r:id="rId18"/>
    <p:sldId id="410" r:id="rId19"/>
  </p:sldIdLst>
  <p:sldSz cx="12192000" cy="6858000"/>
  <p:notesSz cx="9942513" cy="6761163"/>
  <p:defaultTextStyle>
    <a:defPPr>
      <a:defRPr lang="ru-RU"/>
    </a:defPPr>
    <a:lvl1pPr marL="0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38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оротынцева Оксана Викторовна" initials="ВОВ" lastIdx="0" clrIdx="0">
    <p:extLst>
      <p:ext uri="{19B8F6BF-5375-455C-9EA6-DF929625EA0E}">
        <p15:presenceInfo xmlns:p15="http://schemas.microsoft.com/office/powerpoint/2012/main" userId="S-1-5-21-1908438591-1278307452-1436800534-283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5FA"/>
    <a:srgbClr val="ECF1F8"/>
    <a:srgbClr val="FAF0F0"/>
    <a:srgbClr val="11437F"/>
    <a:srgbClr val="17375E"/>
    <a:srgbClr val="E2E7EE"/>
    <a:srgbClr val="E9EFF7"/>
    <a:srgbClr val="E6EDF6"/>
    <a:srgbClr val="F9FAFB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8" autoAdjust="0"/>
    <p:restoredTop sz="94660"/>
  </p:normalViewPr>
  <p:slideViewPr>
    <p:cSldViewPr>
      <p:cViewPr varScale="1">
        <p:scale>
          <a:sx n="116" d="100"/>
          <a:sy n="116" d="100"/>
        </p:scale>
        <p:origin x="600" y="114"/>
      </p:cViewPr>
      <p:guideLst>
        <p:guide orient="horz" pos="6087"/>
        <p:guide pos="4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30992" y="2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pPr/>
              <a:t>23.08.2022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" y="6423769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30992" y="6423769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992" y="2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23.08.2022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59" tIns="84929" rIns="169859" bIns="8492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08" y="3254885"/>
            <a:ext cx="7955105" cy="2662788"/>
          </a:xfrm>
          <a:prstGeom prst="rect">
            <a:avLst/>
          </a:prstGeom>
        </p:spPr>
        <p:txBody>
          <a:bodyPr vert="horz" lIns="169859" tIns="84929" rIns="169859" bIns="8492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423769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992" y="6423769"/>
            <a:ext cx="4308787" cy="337397"/>
          </a:xfrm>
          <a:prstGeom prst="rect">
            <a:avLst/>
          </a:prstGeom>
        </p:spPr>
        <p:txBody>
          <a:bodyPr vert="horz" lIns="169859" tIns="84929" rIns="169859" bIns="8492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1pPr>
    <a:lvl2pPr marL="966192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2pPr>
    <a:lvl3pPr marL="1932384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3pPr>
    <a:lvl4pPr marL="2898576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4pPr>
    <a:lvl5pPr marL="3864767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5pPr>
    <a:lvl6pPr marL="4830959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6pPr>
    <a:lvl7pPr marL="5797151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7pPr>
    <a:lvl8pPr marL="6763343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8pPr>
    <a:lvl9pPr marL="7729535" algn="l" defTabSz="1932384" rtl="0" eaLnBrk="1" latinLnBrk="0" hangingPunct="1">
      <a:defRPr sz="25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881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2717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2766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024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7825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186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9616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839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0563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1587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7538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34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920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7587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6331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9728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005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8" y="1818514"/>
            <a:ext cx="8534401" cy="26819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B0181-518D-43F9-B71E-3869655A9391}" type="datetime1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40E6D-A117-4982-B752-DC981AE7AD75}" type="datetime1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151406-9209-428E-A87F-0DF8B2C68463}" type="datetime1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4" y="46977"/>
            <a:ext cx="5789968" cy="26879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=""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73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4B6E9-0AA5-4C2D-B52A-77E9BED53EA8}" type="datetimeFigureOut">
              <a:rPr lang="ru-RU" smtClean="0"/>
              <a:t>23.08.2022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08E3F-035E-47F0-B25A-3584DF0133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97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5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3" y="4912544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51"/>
            <a:ext cx="3901440" cy="585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6" y="6377948"/>
            <a:ext cx="2804161" cy="58541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70349-C6CB-4DCD-ACCD-6B3626EA7F5E}" type="datetime1">
              <a:rPr lang="en-US" smtClean="0"/>
              <a:pPr/>
              <a:t>8/23/2022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73" y="6555595"/>
            <a:ext cx="2804161" cy="2687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object 2">
            <a:extLst>
              <a:ext uri="{FF2B5EF4-FFF2-40B4-BE49-F238E27FC236}">
                <a16:creationId xmlns="" xmlns:a16="http://schemas.microsoft.com/office/drawing/2014/main" id="{250F777F-F515-4D06-8533-650D147B7E4D}"/>
              </a:ext>
            </a:extLst>
          </p:cNvPr>
          <p:cNvSpPr/>
          <p:nvPr userDrawn="1"/>
        </p:nvSpPr>
        <p:spPr>
          <a:xfrm flipV="1">
            <a:off x="-1" y="430247"/>
            <a:ext cx="12180841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E07E7B4-4E17-4405-93E2-17D14195C1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38" y="68539"/>
            <a:ext cx="186992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</p:sldLayoutIdLst>
  <p:hf hdr="0" ftr="0" dt="0"/>
  <p:txStyles>
    <p:titleStyle>
      <a:lvl1pPr>
        <a:defRPr sz="3171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27">
        <a:defRPr>
          <a:latin typeface="+mn-lt"/>
          <a:ea typeface="+mn-ea"/>
          <a:cs typeface="+mn-cs"/>
        </a:defRPr>
      </a:lvl2pPr>
      <a:lvl3pPr marL="1450254">
        <a:defRPr>
          <a:latin typeface="+mn-lt"/>
          <a:ea typeface="+mn-ea"/>
          <a:cs typeface="+mn-cs"/>
        </a:defRPr>
      </a:lvl3pPr>
      <a:lvl4pPr marL="2175380">
        <a:defRPr>
          <a:latin typeface="+mn-lt"/>
          <a:ea typeface="+mn-ea"/>
          <a:cs typeface="+mn-cs"/>
        </a:defRPr>
      </a:lvl4pPr>
      <a:lvl5pPr marL="2900507">
        <a:defRPr>
          <a:latin typeface="+mn-lt"/>
          <a:ea typeface="+mn-ea"/>
          <a:cs typeface="+mn-cs"/>
        </a:defRPr>
      </a:lvl5pPr>
      <a:lvl6pPr marL="3625636">
        <a:defRPr>
          <a:latin typeface="+mn-lt"/>
          <a:ea typeface="+mn-ea"/>
          <a:cs typeface="+mn-cs"/>
        </a:defRPr>
      </a:lvl6pPr>
      <a:lvl7pPr marL="4350762">
        <a:defRPr>
          <a:latin typeface="+mn-lt"/>
          <a:ea typeface="+mn-ea"/>
          <a:cs typeface="+mn-cs"/>
        </a:defRPr>
      </a:lvl7pPr>
      <a:lvl8pPr marL="5075889">
        <a:defRPr>
          <a:latin typeface="+mn-lt"/>
          <a:ea typeface="+mn-ea"/>
          <a:cs typeface="+mn-cs"/>
        </a:defRPr>
      </a:lvl8pPr>
      <a:lvl9pPr marL="580101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emf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consultantplus://offline/ref=39692B487B9CF3B1E0A46B89776639ED49F7609ACF4797C0579D85F62DDD81A11BEF183EA49A2CA588EBD8ACB8C9B92B0F1D81D3F4WED8O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39692B487B9CF3B1E0A46B89776639ED49F7609ACF4797C0579D85F62DDD81A11BEF183EA49D2CA588EBD8ACB8C9B92B0F1D81D3F4WED8O" TargetMode="External"/><Relationship Id="rId5" Type="http://schemas.openxmlformats.org/officeDocument/2006/relationships/hyperlink" Target="consultantplus://offline/ref=39692B487B9CF3B1E0A46B89776639ED49F7609ACF4797C0579D85F62DDD81A11BEF183EA49C2CA588EBD8ACB8C9B92B0F1D81D3F4WED8O" TargetMode="External"/><Relationship Id="rId4" Type="http://schemas.openxmlformats.org/officeDocument/2006/relationships/hyperlink" Target="consultantplus://offline/ref=39692B487B9CF3B1E0A46B89776639ED49F7609ACF4797C0579D85F62DDD81A11BEF183EA49F2CA588EBD8ACB8C9B92B0F1D81D3F4WED8O" TargetMode="External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consultantplus://offline/ref=39692B487B9CF3B1E0A46B89776639ED49F7609ACF4797C0579D85F62DDD81A11BEF1831A8992CA588EBD8ACB8C9B92B0F1D81D3F4WED8O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68000" y="6027914"/>
            <a:ext cx="1396474" cy="1050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/>
              <a:t>г</a:t>
            </a:r>
            <a:r>
              <a:rPr lang="ru-RU" sz="1000" b="1" dirty="0" smtClean="0"/>
              <a:t>. Москва, август 2022 года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08380" y="8810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838200" y="1067329"/>
            <a:ext cx="8534400" cy="363450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Актуальные вопросы, возникающие при ведении лицевых счетов федеральных бюджетных и автономных учреждений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90600" y="4571999"/>
            <a:ext cx="5410200" cy="10811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Мосина Галина Васильевна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Начальник Отдела № 26</a:t>
            </a:r>
          </a:p>
          <a:p>
            <a:r>
              <a:rPr lang="ru-RU" sz="1200" dirty="0" smtClean="0">
                <a:solidFill>
                  <a:schemeClr val="tx1"/>
                </a:solidFill>
              </a:rPr>
              <a:t>Управления Федерального казначейства по г. Москве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990600" y="5559730"/>
            <a:ext cx="2960541" cy="69187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www.moscow.roskazna.gov.ru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11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864399" y="6214761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5965" y="644654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20056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34284" y="1102353"/>
            <a:ext cx="9055730" cy="33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tx2"/>
                </a:solidFill>
              </a:rPr>
              <a:t>Приказ </a:t>
            </a:r>
            <a:r>
              <a:rPr lang="ru-RU" sz="1600" b="1" dirty="0">
                <a:solidFill>
                  <a:schemeClr val="tx2"/>
                </a:solidFill>
              </a:rPr>
              <a:t>от 14 мая 2020 г. N 21н </a:t>
            </a:r>
            <a:r>
              <a:rPr lang="ru-RU" sz="1600" b="1" dirty="0" smtClean="0">
                <a:solidFill>
                  <a:schemeClr val="tx2"/>
                </a:solidFill>
              </a:rPr>
              <a:t>«О </a:t>
            </a:r>
            <a:r>
              <a:rPr lang="ru-RU" sz="1600" b="1" dirty="0">
                <a:solidFill>
                  <a:schemeClr val="tx2"/>
                </a:solidFill>
              </a:rPr>
              <a:t>ПОРЯДКЕ КАЗНАЧЕЙСКОГО </a:t>
            </a:r>
            <a:r>
              <a:rPr lang="ru-RU" sz="1600" b="1" dirty="0" smtClean="0">
                <a:solidFill>
                  <a:schemeClr val="tx2"/>
                </a:solidFill>
              </a:rPr>
              <a:t>ОБСЛУЖИВАНИЯ»</a:t>
            </a:r>
            <a:r>
              <a:rPr lang="ru-RU" sz="1600" dirty="0" smtClean="0"/>
              <a:t>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8230762" y="1725090"/>
            <a:ext cx="3581400" cy="3503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/>
              <a:t>Поступления, зачисленные на казначейский счет для осуществления и отражения операций с денежными средствами бюджетных и автономных учреждений и отнесенные к невыясненным </a:t>
            </a:r>
            <a:r>
              <a:rPr lang="ru-RU" sz="1200" dirty="0" smtClean="0"/>
              <a:t>поступлениям, </a:t>
            </a:r>
            <a:r>
              <a:rPr lang="ru-RU" sz="1200" b="1" dirty="0"/>
              <a:t>возвращаются</a:t>
            </a:r>
            <a:r>
              <a:rPr lang="ru-RU" sz="1200" dirty="0"/>
              <a:t> территориальным органом Федерального казначейства плательщику на основании его письменного заявления с приложением документов, подтверждающих факт уплаты платежа, в срок, </a:t>
            </a:r>
            <a:r>
              <a:rPr lang="ru-RU" sz="1200" b="1" dirty="0"/>
              <a:t>не превышающий 10 рабочих дней</a:t>
            </a:r>
            <a:r>
              <a:rPr lang="ru-RU" sz="1200" dirty="0"/>
              <a:t> со дня, следующего за днем представления плательщиком письменного заявления, путем составления Распоряжения о совершении казначейского платежа на возврат указанных средств </a:t>
            </a:r>
            <a:r>
              <a:rPr lang="ru-RU" sz="1200" dirty="0" smtClean="0"/>
              <a:t>плательщику 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08219" y="1741089"/>
            <a:ext cx="2000023" cy="34492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Невыясненные поступления бюджетных (автономных) учреждений подлежат уточнению </a:t>
            </a:r>
            <a:r>
              <a:rPr lang="ru-RU" sz="1200" b="1" dirty="0">
                <a:solidFill>
                  <a:schemeClr val="tx1"/>
                </a:solidFill>
              </a:rPr>
              <a:t>в течение 20 рабочих</a:t>
            </a:r>
            <a:r>
              <a:rPr lang="ru-RU" sz="1200" dirty="0"/>
              <a:t> </a:t>
            </a:r>
            <a:r>
              <a:rPr lang="ru-RU" sz="1200" b="1" dirty="0"/>
              <a:t>дней со дня их поступления на казначейский счет </a:t>
            </a:r>
            <a:r>
              <a:rPr lang="ru-RU" sz="1200" dirty="0"/>
              <a:t>для осуществления и отражения операций с денежными средствами бюджетных и автономных учреждений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794223" y="1713744"/>
            <a:ext cx="3190785" cy="35039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Поступления, отнесенные к невыясненным поступлениям бюджетных (автономных) учреждений федерального бюджета, </a:t>
            </a:r>
            <a:r>
              <a:rPr lang="ru-RU" sz="1200" b="1" dirty="0"/>
              <a:t>подлежащие зачислению на другой казначейский счет</a:t>
            </a:r>
            <a:r>
              <a:rPr lang="ru-RU" sz="1200" dirty="0"/>
              <a:t>, </a:t>
            </a:r>
            <a:r>
              <a:rPr lang="ru-RU" sz="1200" b="1" dirty="0"/>
              <a:t>перечисляются</a:t>
            </a:r>
            <a:r>
              <a:rPr lang="ru-RU" sz="1200" dirty="0"/>
              <a:t> территориальным органом Федерального казначейства участнику системы казначейских платежей на основании Поручения о перечислении на счет и письменного заявления плательщика в срок, </a:t>
            </a:r>
            <a:r>
              <a:rPr lang="ru-RU" sz="1200" b="1" dirty="0"/>
              <a:t>не превышающий 10 рабочих дней со дня, следующего за днем представления плательщиком письменного заявления.</a:t>
            </a:r>
            <a:endParaRPr lang="ru-RU" sz="1200" dirty="0"/>
          </a:p>
          <a:p>
            <a:r>
              <a:rPr lang="ru-RU" sz="1200" dirty="0"/>
              <a:t> </a:t>
            </a:r>
          </a:p>
          <a:p>
            <a:pPr algn="ctr"/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626538" y="1734622"/>
            <a:ext cx="1930936" cy="34621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В</a:t>
            </a:r>
            <a:r>
              <a:rPr lang="ru-RU" sz="1200" dirty="0" smtClean="0"/>
              <a:t> </a:t>
            </a:r>
            <a:r>
              <a:rPr lang="ru-RU" sz="1200" dirty="0"/>
              <a:t>случае направления территориальным органом Федерального казначейства бюджетному (автономному) учреждению Запроса - в </a:t>
            </a:r>
            <a:r>
              <a:rPr lang="ru-RU" sz="1200" b="1" dirty="0"/>
              <a:t>течение 20 рабочих дней со дня получения Запроса </a:t>
            </a:r>
            <a:r>
              <a:rPr lang="ru-RU" sz="1200" dirty="0"/>
              <a:t>бюджетным (автономным) учреждением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638800" y="104447"/>
            <a:ext cx="6227073" cy="60188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800" dirty="0" smtClean="0"/>
          </a:p>
          <a:p>
            <a:pPr algn="ctr"/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Сроки уточнения  и возврата невыясненных поступлений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бюджетных (автономных) учреждений</a:t>
            </a:r>
          </a:p>
          <a:p>
            <a:endParaRPr lang="ru-RU" sz="1600" dirty="0"/>
          </a:p>
        </p:txBody>
      </p:sp>
      <p:sp>
        <p:nvSpPr>
          <p:cNvPr id="25" name="object 9"/>
          <p:cNvSpPr/>
          <p:nvPr/>
        </p:nvSpPr>
        <p:spPr>
          <a:xfrm>
            <a:off x="9474971" y="208056"/>
            <a:ext cx="2621849" cy="5817561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 sz="3804"/>
          </a:p>
        </p:txBody>
      </p:sp>
    </p:spTree>
    <p:extLst>
      <p:ext uri="{BB962C8B-B14F-4D97-AF65-F5344CB8AC3E}">
        <p14:creationId xmlns:p14="http://schemas.microsoft.com/office/powerpoint/2010/main" val="263165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40135" y="6319790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2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585442" y="30041"/>
            <a:ext cx="5794624" cy="101566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Образец заполнения платежного поручения плательщиком </a:t>
            </a:r>
            <a:endParaRPr lang="ru-RU" sz="1600" b="1" dirty="0">
              <a:solidFill>
                <a:srgbClr val="002060"/>
              </a:solidFill>
            </a:endParaRPr>
          </a:p>
          <a:p>
            <a:pPr algn="ctr"/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32829" y="6341516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87781" y="881223"/>
            <a:ext cx="90297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tx2"/>
                </a:solidFill>
              </a:rPr>
              <a:t>Приказ </a:t>
            </a:r>
            <a:r>
              <a:rPr lang="ru-RU" sz="1600" b="1" dirty="0">
                <a:solidFill>
                  <a:schemeClr val="tx2"/>
                </a:solidFill>
              </a:rPr>
              <a:t>от 14 мая 2020 г. N 21н </a:t>
            </a:r>
            <a:r>
              <a:rPr lang="ru-RU" sz="1600" b="1" dirty="0" smtClean="0">
                <a:solidFill>
                  <a:schemeClr val="tx2"/>
                </a:solidFill>
              </a:rPr>
              <a:t>«О </a:t>
            </a:r>
            <a:r>
              <a:rPr lang="ru-RU" sz="1600" b="1" dirty="0">
                <a:solidFill>
                  <a:schemeClr val="tx2"/>
                </a:solidFill>
              </a:rPr>
              <a:t>ПОРЯДКЕ КАЗНАЧЕЙСКОГО </a:t>
            </a:r>
            <a:r>
              <a:rPr lang="ru-RU" sz="1600" b="1" dirty="0" smtClean="0">
                <a:solidFill>
                  <a:schemeClr val="tx2"/>
                </a:solidFill>
              </a:rPr>
              <a:t>ОБСЛУЖИВАНИЯ»</a:t>
            </a:r>
            <a:r>
              <a:rPr lang="ru-RU" sz="1600" dirty="0" smtClean="0"/>
              <a:t>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15016" y="5080395"/>
            <a:ext cx="4038599" cy="6600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номер </a:t>
            </a:r>
            <a:r>
              <a:rPr lang="ru-RU" sz="1800" dirty="0"/>
              <a:t>лицевого счета</a:t>
            </a:r>
          </a:p>
          <a:p>
            <a:pPr algn="ctr"/>
            <a:endParaRPr lang="ru-RU" sz="18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/>
          <a:srcRect t="1" b="20638"/>
          <a:stretch/>
        </p:blipFill>
        <p:spPr>
          <a:xfrm>
            <a:off x="1685078" y="1342775"/>
            <a:ext cx="4946439" cy="4915476"/>
          </a:xfrm>
          <a:prstGeom prst="rect">
            <a:avLst/>
          </a:prstGeom>
          <a:ln w="22225">
            <a:solidFill>
              <a:schemeClr val="accent1">
                <a:shade val="95000"/>
                <a:satMod val="105000"/>
              </a:schemeClr>
            </a:solidFill>
          </a:ln>
        </p:spPr>
      </p:pic>
      <p:cxnSp>
        <p:nvCxnSpPr>
          <p:cNvPr id="29" name="Соединительная линия уступом 28"/>
          <p:cNvCxnSpPr/>
          <p:nvPr/>
        </p:nvCxnSpPr>
        <p:spPr>
          <a:xfrm>
            <a:off x="3460617" y="4149575"/>
            <a:ext cx="4387983" cy="125058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7886695" y="3915703"/>
            <a:ext cx="4038599" cy="5550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КПП</a:t>
            </a:r>
            <a:endParaRPr lang="ru-RU" sz="1800" dirty="0"/>
          </a:p>
          <a:p>
            <a:pPr algn="ctr"/>
            <a:endParaRPr lang="ru-RU" sz="18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7886695" y="2675535"/>
            <a:ext cx="4038599" cy="6821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dirty="0" smtClean="0"/>
              <a:t>ИНН</a:t>
            </a:r>
            <a:endParaRPr lang="ru-RU" sz="18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7010399" y="1329191"/>
            <a:ext cx="5029201" cy="8551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 b="1" dirty="0" smtClean="0"/>
              <a:t>РЕКВИЗИТЫ, ОБЯЗАТЕЛЬНЫЕ ДЛЯ ЗАПОЛНЕНИЯ:</a:t>
            </a:r>
            <a:endParaRPr lang="ru-RU" sz="1800" b="1" dirty="0"/>
          </a:p>
        </p:txBody>
      </p:sp>
      <p:cxnSp>
        <p:nvCxnSpPr>
          <p:cNvPr id="7" name="Соединительная линия уступом 6"/>
          <p:cNvCxnSpPr/>
          <p:nvPr/>
        </p:nvCxnSpPr>
        <p:spPr>
          <a:xfrm flipV="1">
            <a:off x="2819400" y="2895600"/>
            <a:ext cx="4953000" cy="990600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/>
          <p:nvPr/>
        </p:nvCxnSpPr>
        <p:spPr>
          <a:xfrm>
            <a:off x="4038600" y="3963084"/>
            <a:ext cx="3733800" cy="233872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4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70181" y="6001594"/>
            <a:ext cx="939452" cy="743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2114" b="1" dirty="0" smtClean="0"/>
          </a:p>
          <a:p>
            <a:pPr algn="r"/>
            <a:r>
              <a:rPr lang="ru-RU" sz="2114" b="1" dirty="0" smtClean="0"/>
              <a:t>3</a:t>
            </a:r>
            <a:endParaRPr lang="ru-RU" sz="2114" b="1" dirty="0"/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32829" y="6341516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6500276" y="0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7" name="object 9"/>
          <p:cNvSpPr/>
          <p:nvPr/>
        </p:nvSpPr>
        <p:spPr>
          <a:xfrm>
            <a:off x="9508380" y="88106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8" name="Прямоугольник 27"/>
          <p:cNvSpPr/>
          <p:nvPr/>
        </p:nvSpPr>
        <p:spPr>
          <a:xfrm>
            <a:off x="5067294" y="-137106"/>
            <a:ext cx="6858000" cy="108119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Адрес размещения на официальном сайте Управления образцов заявлений плательщика на </a:t>
            </a:r>
            <a:r>
              <a:rPr lang="en-US" sz="1600" b="1" smtClean="0">
                <a:solidFill>
                  <a:schemeClr val="tx1"/>
                </a:solidFill>
              </a:rPr>
              <a:t>www.moscow.roskazna.gov.ru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671911" y="1130814"/>
            <a:ext cx="1865683" cy="108119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Плательщик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7467600" y="1130814"/>
            <a:ext cx="1423565" cy="1081197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УФК</a:t>
            </a:r>
          </a:p>
        </p:txBody>
      </p:sp>
      <p:sp>
        <p:nvSpPr>
          <p:cNvPr id="2" name="Стрелка вправо 1"/>
          <p:cNvSpPr/>
          <p:nvPr/>
        </p:nvSpPr>
        <p:spPr>
          <a:xfrm>
            <a:off x="3886200" y="1010291"/>
            <a:ext cx="3276600" cy="1275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Письменное заявление на возврат  или уточнение                 </a:t>
            </a:r>
            <a:r>
              <a:rPr lang="ru-RU" sz="1400" dirty="0" smtClean="0">
                <a:solidFill>
                  <a:srgbClr val="FF0000"/>
                </a:solidFill>
              </a:rPr>
              <a:t>на бумажном носителе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34033" y="2858371"/>
            <a:ext cx="1372674" cy="12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Документы</a:t>
            </a:r>
            <a:endParaRPr lang="ru-RU" sz="1600" dirty="0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016707" y="2936641"/>
            <a:ext cx="3342329" cy="12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Образец заявления плательщика </a:t>
            </a:r>
            <a:r>
              <a:rPr lang="ru-RU" sz="1800" dirty="0" smtClean="0">
                <a:solidFill>
                  <a:srgbClr val="FF0000"/>
                </a:solidFill>
              </a:rPr>
              <a:t>об уточнении</a:t>
            </a:r>
            <a:r>
              <a:rPr lang="ru-RU" sz="1800" dirty="0" smtClean="0"/>
              <a:t> </a:t>
            </a:r>
            <a:r>
              <a:rPr lang="ru-RU" sz="1400" dirty="0" smtClean="0"/>
              <a:t>отнесенных к невыясненным поступлениям средств на иной казначейский счет</a:t>
            </a:r>
            <a:endParaRPr lang="ru-RU" sz="14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512764" y="2858371"/>
            <a:ext cx="1372674" cy="12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Иные документы</a:t>
            </a:r>
            <a:endParaRPr lang="ru-RU" sz="1600" dirty="0"/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886970" y="2878050"/>
            <a:ext cx="1596555" cy="1202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Система казначейских платежей</a:t>
            </a:r>
            <a:endParaRPr lang="ru-RU" sz="1600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005263" y="4633473"/>
            <a:ext cx="3434644" cy="1320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Образец заявления плательщика </a:t>
            </a:r>
            <a:r>
              <a:rPr lang="ru-RU" sz="1800" dirty="0" smtClean="0">
                <a:solidFill>
                  <a:srgbClr val="FF0000"/>
                </a:solidFill>
              </a:rPr>
              <a:t>на возврат </a:t>
            </a:r>
            <a:r>
              <a:rPr lang="ru-RU" sz="1600" dirty="0" smtClean="0"/>
              <a:t>отнесенных к невыясненным поступлениям средств </a:t>
            </a:r>
            <a:endParaRPr lang="ru-RU" sz="1600" dirty="0"/>
          </a:p>
        </p:txBody>
      </p:sp>
      <p:sp>
        <p:nvSpPr>
          <p:cNvPr id="46" name="Стрелка вправо 45"/>
          <p:cNvSpPr/>
          <p:nvPr/>
        </p:nvSpPr>
        <p:spPr>
          <a:xfrm>
            <a:off x="1777698" y="4955830"/>
            <a:ext cx="1107972" cy="45437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4033" y="4454716"/>
            <a:ext cx="1380650" cy="14402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Документы</a:t>
            </a:r>
            <a:endParaRPr lang="ru-RU" sz="1600" dirty="0"/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5512764" y="4454716"/>
            <a:ext cx="1380650" cy="14402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Иные документы</a:t>
            </a:r>
            <a:endParaRPr lang="ru-RU" sz="1600" dirty="0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885670" y="4474395"/>
            <a:ext cx="1605832" cy="14402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Система казначейских платежей</a:t>
            </a:r>
            <a:endParaRPr lang="ru-RU" sz="1600" dirty="0"/>
          </a:p>
        </p:txBody>
      </p:sp>
      <p:sp>
        <p:nvSpPr>
          <p:cNvPr id="32" name="Стрелка вправо 31"/>
          <p:cNvSpPr/>
          <p:nvPr/>
        </p:nvSpPr>
        <p:spPr>
          <a:xfrm>
            <a:off x="6882574" y="5020389"/>
            <a:ext cx="1107972" cy="45437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6893414" y="3245360"/>
            <a:ext cx="1107972" cy="45437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39"/>
          <p:cNvSpPr/>
          <p:nvPr/>
        </p:nvSpPr>
        <p:spPr>
          <a:xfrm>
            <a:off x="4491501" y="4970885"/>
            <a:ext cx="1017385" cy="45437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>
            <a:off x="4491500" y="3217316"/>
            <a:ext cx="1063863" cy="454370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право 41"/>
          <p:cNvSpPr/>
          <p:nvPr/>
        </p:nvSpPr>
        <p:spPr>
          <a:xfrm>
            <a:off x="1814683" y="3265862"/>
            <a:ext cx="1107972" cy="454370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54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6238886" y="1066800"/>
            <a:ext cx="5810226" cy="5410200"/>
          </a:xfrm>
          <a:prstGeom prst="rect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32829" y="6325989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6439159" y="-104130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7" name="object 9"/>
          <p:cNvSpPr/>
          <p:nvPr/>
        </p:nvSpPr>
        <p:spPr>
          <a:xfrm>
            <a:off x="9508380" y="88106"/>
            <a:ext cx="2621849" cy="581756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8" name="Прямоугольник 27"/>
          <p:cNvSpPr/>
          <p:nvPr/>
        </p:nvSpPr>
        <p:spPr>
          <a:xfrm>
            <a:off x="4027309" y="-137106"/>
            <a:ext cx="7897985" cy="8241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Образцы заявлений плательщика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439531" y="547199"/>
            <a:ext cx="5769515" cy="5490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Образец заявления плательщика </a:t>
            </a:r>
            <a:r>
              <a:rPr lang="ru-RU" sz="1000" dirty="0" smtClean="0">
                <a:solidFill>
                  <a:srgbClr val="FF0000"/>
                </a:solidFill>
              </a:rPr>
              <a:t>об уточнении</a:t>
            </a:r>
            <a:r>
              <a:rPr lang="ru-RU" sz="1000" dirty="0" smtClean="0"/>
              <a:t> отнесенных к невыясненным поступлениям средств на иной казначейский счет</a:t>
            </a:r>
            <a:endParaRPr lang="ru-RU" sz="1000" dirty="0"/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218033" y="533400"/>
            <a:ext cx="5828198" cy="56868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Образец заявления плательщика </a:t>
            </a:r>
            <a:r>
              <a:rPr lang="ru-RU" sz="1000" dirty="0" smtClean="0">
                <a:solidFill>
                  <a:srgbClr val="FF0000"/>
                </a:solidFill>
              </a:rPr>
              <a:t>на возврат </a:t>
            </a:r>
            <a:r>
              <a:rPr lang="ru-RU" sz="1000" dirty="0" smtClean="0"/>
              <a:t>отнесенных к невыясненным поступлениям средств</a:t>
            </a:r>
            <a:endParaRPr lang="ru-RU" sz="1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>
            <a:lum bright="-43000" contrast="67000"/>
          </a:blip>
          <a:srcRect l="2825" t="3646" r="1380" b="3711"/>
          <a:stretch/>
        </p:blipFill>
        <p:spPr>
          <a:xfrm>
            <a:off x="6920952" y="1136481"/>
            <a:ext cx="4432848" cy="5227527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439531" y="1088345"/>
            <a:ext cx="5925587" cy="5388655"/>
          </a:xfrm>
          <a:prstGeom prst="rect">
            <a:avLst/>
          </a:prstGeom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lum bright="-56000" contrast="79000"/>
          </a:blip>
          <a:stretch>
            <a:fillRect/>
          </a:stretch>
        </p:blipFill>
        <p:spPr>
          <a:xfrm>
            <a:off x="1064428" y="1125528"/>
            <a:ext cx="4345772" cy="52384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060581" y="6364729"/>
            <a:ext cx="939452" cy="417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2631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61241" y="6232084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5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19600" y="91600"/>
            <a:ext cx="7578102" cy="76944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Основные причины возврата распоряжений о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совершении </a:t>
            </a:r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казначейских платежей БУ, 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АУ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33532" y="91600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1535617" y="730742"/>
            <a:ext cx="9067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Приказ Казначейства России от 14.05.2020 N 21н </a:t>
            </a:r>
            <a:endParaRPr lang="en-US" sz="1600" b="1" dirty="0" smtClean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"</a:t>
            </a:r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О Порядке казначейского обслуживания" </a:t>
            </a:r>
            <a:endParaRPr lang="ru-RU" sz="1600" b="1" dirty="0" smtClean="0">
              <a:solidFill>
                <a:srgbClr val="11437F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408941" y="3156038"/>
            <a:ext cx="4746060" cy="2031325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endParaRPr lang="ru-RU" sz="1800" b="1" dirty="0" smtClean="0">
              <a:solidFill>
                <a:schemeClr val="dk1"/>
              </a:solidFill>
            </a:endParaRPr>
          </a:p>
          <a:p>
            <a:r>
              <a:rPr lang="ru-RU" sz="1800" b="1" dirty="0" smtClean="0">
                <a:solidFill>
                  <a:schemeClr val="dk1"/>
                </a:solidFill>
              </a:rPr>
              <a:t>Распоряжение </a:t>
            </a:r>
            <a:r>
              <a:rPr lang="ru-RU" sz="1800" b="1" dirty="0">
                <a:solidFill>
                  <a:schemeClr val="dk1"/>
                </a:solidFill>
              </a:rPr>
              <a:t>о совершении казначейских платежей не соответствует Правилам организации и функционирования системы казначейских </a:t>
            </a:r>
            <a:r>
              <a:rPr lang="ru-RU" sz="1800" b="1" dirty="0" smtClean="0">
                <a:solidFill>
                  <a:schemeClr val="dk1"/>
                </a:solidFill>
              </a:rPr>
              <a:t>платежей</a:t>
            </a:r>
          </a:p>
          <a:p>
            <a:endParaRPr lang="ru-RU" sz="1800" b="1" dirty="0">
              <a:solidFill>
                <a:schemeClr val="dk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18679" y="1526929"/>
            <a:ext cx="4409183" cy="1200329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dk1"/>
                </a:solidFill>
              </a:rPr>
              <a:t>Отсутствие в распоряжении реквизитов и показателей, предусмотренных к заполнению клиентом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2146" y="3018055"/>
            <a:ext cx="4402248" cy="92333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dk1"/>
                </a:solidFill>
              </a:rPr>
              <a:t>Реквизиты и показатели в распоряжении не соответствуют друг </a:t>
            </a:r>
            <a:r>
              <a:rPr lang="ru-RU" sz="1800" b="1" dirty="0" smtClean="0">
                <a:solidFill>
                  <a:schemeClr val="dk1"/>
                </a:solidFill>
              </a:rPr>
              <a:t>другу</a:t>
            </a:r>
            <a:endParaRPr lang="ru-RU" sz="1800" b="1" dirty="0">
              <a:solidFill>
                <a:schemeClr val="dk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47656" y="4256657"/>
            <a:ext cx="4399867" cy="92333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dk1"/>
                </a:solidFill>
              </a:rPr>
              <a:t>Указанные в распоряжении КБК не соответствуют текстовому назначению платежа</a:t>
            </a:r>
            <a:endParaRPr lang="ru-RU" sz="1800" b="1" dirty="0">
              <a:solidFill>
                <a:schemeClr val="dk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408940" y="1544552"/>
            <a:ext cx="4746061" cy="1477328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endParaRPr lang="ru-RU" sz="1800" b="1" dirty="0" smtClean="0">
              <a:solidFill>
                <a:schemeClr val="dk1"/>
              </a:solidFill>
            </a:endParaRPr>
          </a:p>
          <a:p>
            <a:r>
              <a:rPr lang="ru-RU" sz="1800" b="1" dirty="0" smtClean="0">
                <a:solidFill>
                  <a:schemeClr val="dk1"/>
                </a:solidFill>
              </a:rPr>
              <a:t>Указанные </a:t>
            </a:r>
            <a:r>
              <a:rPr lang="ru-RU" sz="1800" b="1" dirty="0">
                <a:solidFill>
                  <a:schemeClr val="dk1"/>
                </a:solidFill>
              </a:rPr>
              <a:t>в распоряжении КБК являются недействующими на момент представления </a:t>
            </a:r>
            <a:r>
              <a:rPr lang="ru-RU" sz="1800" b="1" dirty="0" smtClean="0">
                <a:solidFill>
                  <a:schemeClr val="dk1"/>
                </a:solidFill>
              </a:rPr>
              <a:t>распоряжения</a:t>
            </a:r>
          </a:p>
          <a:p>
            <a:endParaRPr lang="ru-RU" sz="18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592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61241" y="6188257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6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51117" y="12140"/>
            <a:ext cx="7578102" cy="76944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Основные причины возврата распоряжений о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 совершении </a:t>
            </a:r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казначейских платежей БУ, 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АУ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2067" y="7537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802419" y="605240"/>
            <a:ext cx="11201400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200" b="1" dirty="0">
                <a:solidFill>
                  <a:schemeClr val="tx2"/>
                </a:solidFill>
              </a:rPr>
              <a:t>Приказ Минфина России от 13.12.2017 N 226н </a:t>
            </a:r>
            <a:endParaRPr lang="en-US" sz="1200" b="1" dirty="0" smtClean="0">
              <a:solidFill>
                <a:schemeClr val="tx2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"</a:t>
            </a:r>
            <a:r>
              <a:rPr lang="ru-RU" sz="1200" b="1" dirty="0">
                <a:solidFill>
                  <a:schemeClr val="tx2"/>
                </a:solidFill>
              </a:rPr>
              <a:t>Об утверждении Порядка санкционирования расходов федеральных бюджетных учреждений и федеральных автономных учреждений, лицевые счета которым открыты в территориальных органах Федерального казначейства, источником финансового обеспечения которых являются субсидии, полученные в соответствии с абзацем вторым пункта 1 статьи 78.1 и статьей 78.2 Бюджетного кодекса Российской </a:t>
            </a:r>
            <a:r>
              <a:rPr lang="ru-RU" sz="1200" b="1" dirty="0" smtClean="0">
                <a:solidFill>
                  <a:schemeClr val="tx2"/>
                </a:solidFill>
              </a:rPr>
              <a:t>Федерации</a:t>
            </a:r>
            <a:r>
              <a:rPr lang="en-US" sz="1200" b="1" dirty="0" smtClean="0">
                <a:solidFill>
                  <a:schemeClr val="tx2"/>
                </a:solidFill>
              </a:rPr>
              <a:t>”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8706909" y="2503295"/>
            <a:ext cx="2875490" cy="3293209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solidFill>
                  <a:schemeClr val="dk1"/>
                </a:solidFill>
              </a:rPr>
              <a:t>Несоответствие сумм, кодов бюджетной классификации и кода субсидии, указанных в платежном документе по возмещению целевых расходов за счет целевой субсидии суммам, кодам бюджетной классификации и коду субсидии, указанным в представленном учреждением заявлении.</a:t>
            </a:r>
            <a:endParaRPr lang="ru-RU" sz="1600" b="1" dirty="0">
              <a:solidFill>
                <a:schemeClr val="dk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67624" y="1570209"/>
            <a:ext cx="2207657" cy="830997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 представлен документ - </a:t>
            </a:r>
            <a:r>
              <a:rPr lang="ru-RU" sz="1600" b="1" dirty="0" smtClean="0">
                <a:solidFill>
                  <a:schemeClr val="dk1"/>
                </a:solidFill>
              </a:rPr>
              <a:t>основание</a:t>
            </a:r>
            <a:endParaRPr lang="ru-RU" sz="1600" b="1" dirty="0">
              <a:solidFill>
                <a:schemeClr val="dk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89331" y="2454927"/>
            <a:ext cx="2207657" cy="1077218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Отсутствие в распоряжении КБК, кода субсидии или кода ФАИП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98454" y="3585866"/>
            <a:ext cx="2207657" cy="156966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Несоответствие указанных в распоряжении КБК текстовому назначению платежа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847000" y="1570209"/>
            <a:ext cx="2607456" cy="2308324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Несоответствие указанных в распоряжении КБК, кода субсидии, кода ФАИП кодам в представленных Сведениях об операциях с целевыми субсидиями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2836678" y="3945129"/>
            <a:ext cx="2617778" cy="2062103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Превышение суммы, указанной в распоряжении, над суммой остатка соответствующей целевой субсидии, учтенной на лицевом счете БУ, АУ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510927" y="1570209"/>
            <a:ext cx="3023473" cy="1077218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Несоответствие реквизитов получателя, указанных в распоряжении и в документах-основаниях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510926" y="2698822"/>
            <a:ext cx="3048969" cy="830997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Превышение предельных размеров авансовых платежей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526459" y="3600925"/>
            <a:ext cx="3033436" cy="1077218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 представлены утвержденные Сведения об операциях с целевыми субсидиями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700040" y="1566799"/>
            <a:ext cx="2882359" cy="830997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/>
            <a:r>
              <a:rPr lang="ru-RU" sz="1600" b="1" dirty="0">
                <a:solidFill>
                  <a:schemeClr val="dk1"/>
                </a:solidFill>
              </a:rPr>
              <a:t>Несоответствие Сведений требованиям в части составления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19700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023936" y="6221800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7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4630" y="-26523"/>
            <a:ext cx="7578102" cy="89255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Основные критерии для возмещения за счет целевой субсидии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2067" y="7537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2832934" y="1103293"/>
            <a:ext cx="6400800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Возмещаются</a:t>
            </a:r>
            <a:r>
              <a:rPr lang="ru-RU" alt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расходы</a:t>
            </a:r>
            <a:r>
              <a:rPr lang="ru-RU" alt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alt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произведенные</a:t>
            </a:r>
            <a:endParaRPr lang="ru-RU" sz="2800" b="1" i="1" dirty="0">
              <a:solidFill>
                <a:schemeClr val="dk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870493" y="3409344"/>
            <a:ext cx="2625307" cy="16927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поступления целевой субсидии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>
              <a:solidFill>
                <a:schemeClr val="dk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830502" y="3432241"/>
            <a:ext cx="3066098" cy="1631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операциям, содержание которых соответствует целям предоставления субсидий</a:t>
            </a:r>
            <a:endParaRPr lang="ru-RU" sz="2000" b="1" i="1" dirty="0">
              <a:solidFill>
                <a:schemeClr val="dk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03229" y="3432241"/>
            <a:ext cx="2916771" cy="16312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txBody>
          <a:bodyPr wrap="square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текущем финансовом году</a:t>
            </a: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 smtClean="0">
              <a:solidFill>
                <a:schemeClr val="dk1"/>
              </a:solidFill>
            </a:endParaRPr>
          </a:p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i="1" dirty="0">
              <a:solidFill>
                <a:schemeClr val="dk1"/>
              </a:solidFill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3237345" y="2030540"/>
            <a:ext cx="457200" cy="1351944"/>
          </a:xfrm>
          <a:prstGeom prst="downArrow">
            <a:avLst/>
          </a:prstGeom>
          <a:solidFill>
            <a:srgbClr val="FF0000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5998419" y="2068848"/>
            <a:ext cx="457200" cy="1351944"/>
          </a:xfrm>
          <a:prstGeom prst="downArrow">
            <a:avLst/>
          </a:prstGeom>
          <a:solidFill>
            <a:srgbClr val="FF0000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8458067" y="2058903"/>
            <a:ext cx="457200" cy="1351944"/>
          </a:xfrm>
          <a:prstGeom prst="downArrow">
            <a:avLst/>
          </a:prstGeom>
          <a:solidFill>
            <a:srgbClr val="FF0000"/>
          </a:solid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26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85842" y="6214761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8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4630" y="342809"/>
            <a:ext cx="7578102" cy="52322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О</a:t>
            </a:r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бразец заявления при возмещении целевых расходов 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2067" y="7537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47003" y="892343"/>
            <a:ext cx="11578292" cy="4739759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          Руководителю территориального органа</a:t>
            </a: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          Федерального казначейства</a:t>
            </a:r>
            <a:endParaRPr lang="ru-RU" altLang="ru-RU" sz="1100" dirty="0" smtClean="0"/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						          Ф.И.О.</a:t>
            </a:r>
          </a:p>
          <a:p>
            <a:pPr lvl="0" indent="449263" algn="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100" dirty="0"/>
          </a:p>
          <a:p>
            <a:pPr algn="ctr"/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ЗАЯВЛЕНИЕ</a:t>
            </a:r>
          </a:p>
          <a:p>
            <a:pPr algn="ctr"/>
            <a:endParaRPr lang="ru-RU" altLang="ru-RU" sz="1100" dirty="0"/>
          </a:p>
          <a:p>
            <a:pPr algn="just"/>
            <a:r>
              <a:rPr lang="ru-RU" alt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17 Порядка санкционирования расходов федеральных бюджетных учреждений и федеральных автономных учреждений, лицевые счета которым открыты в территориальных органах Федерального казначейства, источником финансового обеспечения которых являются субсидии, полученные  в соответствии с абзацем вторым пункта 1 статьи 78.1 и статьей 78.2 Бюджетного кодекса Российской Федерации, утвержденного приказом Министерства финансов Российской Федерации от 13 декабря 2017 г. № 226н, прошу осуществить операции по возмещению расходов, произведенных учреждением с лицевого счета, открытого учреждению в ТОФК № 20(30), (со счета, открытого учреждению в кредитных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организациях)………..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поступления целевой субсидии на лицевой счет № 21(31)………………в сумме 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рублей.</a:t>
            </a:r>
          </a:p>
          <a:p>
            <a:endParaRPr lang="ru-RU" sz="2000" i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13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61241" y="6221318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9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4630" y="96588"/>
            <a:ext cx="7578102" cy="76944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>
                <a:solidFill>
                  <a:srgbClr val="11437F"/>
                </a:solidFill>
                <a:cs typeface="Times New Roman" panose="02020603050405020304" pitchFamily="18" charset="0"/>
              </a:rPr>
              <a:t>Образец заявления при возмещении целевых расходов 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(продолжение)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2067" y="7537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189300" y="3223735"/>
            <a:ext cx="11454324" cy="2878032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Приложение: 1. Копии платежных (расчетных) документов на _ л. в 1 экз.</a:t>
            </a:r>
            <a:endParaRPr lang="ru-RU" altLang="ru-RU" sz="1800" dirty="0" smtClean="0"/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2. Копии документов-оснований, подтверждающих произведенные целевые расходы на _л. в 1 экз.</a:t>
            </a: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учреждения                                                                                                                                   Ф.И.О.</a:t>
            </a:r>
          </a:p>
          <a:p>
            <a:pPr lvl="0" indent="449263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8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СОГЛАСОВАНО</a:t>
            </a:r>
            <a:endParaRPr lang="ru-RU" altLang="ru-RU" sz="18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Ответственный исполнитель органа-учредителя</a:t>
            </a:r>
            <a:endParaRPr lang="ru-RU" altLang="ru-RU" sz="18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Подпись                                             И.О. Фамилия</a:t>
            </a:r>
            <a:endParaRPr lang="ru-RU" altLang="ru-RU" sz="18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Дата</a:t>
            </a:r>
            <a:endParaRPr lang="ru-RU" altLang="ru-RU" sz="1800" dirty="0" smtClean="0">
              <a:latin typeface="Arial" panose="020B0604020202020204" pitchFamily="34" charset="0"/>
            </a:endParaRPr>
          </a:p>
          <a:p>
            <a:endParaRPr lang="ru-RU" sz="1902" i="1" dirty="0">
              <a:solidFill>
                <a:schemeClr val="dk1"/>
              </a:solidFill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900075" y="6400768"/>
            <a:ext cx="6386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89163"/>
              </p:ext>
            </p:extLst>
          </p:nvPr>
        </p:nvGraphicFramePr>
        <p:xfrm>
          <a:off x="189300" y="789649"/>
          <a:ext cx="11454323" cy="23327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9700"/>
                <a:gridCol w="3886200"/>
                <a:gridCol w="4328423"/>
              </a:tblGrid>
              <a:tr h="11604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Код субсидии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Код бюджетной классификации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Сумма целевых расходов, произведенная учреждением в текущем финансовом году (рублей)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</a:tr>
              <a:tr h="4689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08-10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111-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Фонд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оплаты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труда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учреждений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</a:tr>
              <a:tr h="46891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08-10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244- Прочая закупка товаров, работ и услуг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</a:tr>
              <a:tr h="23445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ИТОГО: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755" marR="10755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808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077519" y="6194892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10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9041" y="417967"/>
            <a:ext cx="7578102" cy="769441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Образец заполнения ЗКР при возмещении целевых расходов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731415" y="4122840"/>
            <a:ext cx="2079585" cy="1021754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r>
              <a:rPr lang="ru-RU" sz="1000" b="1" dirty="0" smtClean="0"/>
              <a:t>в </a:t>
            </a:r>
            <a:r>
              <a:rPr lang="ru-RU" sz="1000" b="1" dirty="0">
                <a:hlinkClick r:id="rId3"/>
              </a:rPr>
              <a:t>разделе 2</a:t>
            </a:r>
            <a:r>
              <a:rPr lang="ru-RU" sz="1000" b="1" dirty="0"/>
              <a:t> "Реквизиты документа-основания" указываются:</a:t>
            </a:r>
          </a:p>
          <a:p>
            <a:r>
              <a:rPr lang="ru-RU" sz="1000" b="1" dirty="0"/>
              <a:t>в </a:t>
            </a:r>
            <a:r>
              <a:rPr lang="ru-RU" sz="1000" b="1" dirty="0">
                <a:hlinkClick r:id="rId4"/>
              </a:rPr>
              <a:t>графе 1</a:t>
            </a:r>
            <a:r>
              <a:rPr lang="ru-RU" sz="1000" b="1" dirty="0"/>
              <a:t> - "заявление</a:t>
            </a:r>
            <a:r>
              <a:rPr lang="ru-RU" sz="1000" b="1" dirty="0" smtClean="0"/>
              <a:t>"</a:t>
            </a:r>
            <a:endParaRPr lang="ru-RU" sz="1000" b="1" dirty="0"/>
          </a:p>
          <a:p>
            <a:r>
              <a:rPr lang="ru-RU" sz="1000" b="1" dirty="0"/>
              <a:t>в </a:t>
            </a:r>
            <a:r>
              <a:rPr lang="ru-RU" sz="1000" b="1" dirty="0">
                <a:hlinkClick r:id="rId5"/>
              </a:rPr>
              <a:t>графе 2</a:t>
            </a:r>
            <a:r>
              <a:rPr lang="ru-RU" sz="1000" b="1" dirty="0"/>
              <a:t> - номер </a:t>
            </a:r>
            <a:r>
              <a:rPr lang="ru-RU" sz="1000" b="1" dirty="0" smtClean="0"/>
              <a:t>заявления</a:t>
            </a:r>
            <a:endParaRPr lang="ru-RU" sz="1000" b="1" dirty="0"/>
          </a:p>
          <a:p>
            <a:r>
              <a:rPr lang="ru-RU" sz="1000" b="1" dirty="0"/>
              <a:t>в </a:t>
            </a:r>
            <a:r>
              <a:rPr lang="ru-RU" sz="1000" b="1" dirty="0">
                <a:hlinkClick r:id="rId6"/>
              </a:rPr>
              <a:t>графе 3</a:t>
            </a:r>
            <a:r>
              <a:rPr lang="ru-RU" sz="1000" b="1" dirty="0"/>
              <a:t> - дата </a:t>
            </a:r>
            <a:r>
              <a:rPr lang="ru-RU" sz="1000" b="1" dirty="0" smtClean="0"/>
              <a:t>заявления</a:t>
            </a:r>
            <a:endParaRPr lang="ru-RU" sz="1000" b="1" dirty="0"/>
          </a:p>
          <a:p>
            <a:endParaRPr sz="900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8" y="9370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9593" y="1096238"/>
            <a:ext cx="7696200" cy="5048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Овал 1"/>
          <p:cNvSpPr/>
          <p:nvPr/>
        </p:nvSpPr>
        <p:spPr>
          <a:xfrm>
            <a:off x="5181600" y="3810000"/>
            <a:ext cx="3048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497027"/>
              </p:ext>
            </p:extLst>
          </p:nvPr>
        </p:nvGraphicFramePr>
        <p:xfrm>
          <a:off x="9410694" y="940537"/>
          <a:ext cx="2514600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112365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графе "Назначение платежа (примечание)" раздела 1 "Реквизиты документа" указывается "возмещение целевых расходов согласно заявлению от "__" _______ г. N "__"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cxnSp>
        <p:nvCxnSpPr>
          <p:cNvPr id="22" name="Прямая со стрелкой 21"/>
          <p:cNvCxnSpPr/>
          <p:nvPr/>
        </p:nvCxnSpPr>
        <p:spPr>
          <a:xfrm flipH="1">
            <a:off x="4617437" y="4749526"/>
            <a:ext cx="4853559" cy="9144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6629400" y="1676400"/>
            <a:ext cx="2781294" cy="21336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/>
          <p:cNvSpPr/>
          <p:nvPr/>
        </p:nvSpPr>
        <p:spPr>
          <a:xfrm>
            <a:off x="1141652" y="5506123"/>
            <a:ext cx="3477844" cy="3810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97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54950" y="6134536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11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9041" y="171745"/>
            <a:ext cx="7578102" cy="101566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Образец заполнения ЗКР при возмещении целевых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расходов (продолжение)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58" y="9370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9410694" y="940537"/>
          <a:ext cx="2514600" cy="1123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112365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03" y="1371600"/>
            <a:ext cx="7686675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361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016734" y="6207191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12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19041" y="171745"/>
            <a:ext cx="7578102" cy="101566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</a:rPr>
              <a:t>Образец заполнения ЗКР при возмещении целевых расходов (продолжение)</a:t>
            </a:r>
          </a:p>
          <a:p>
            <a:pPr algn="r"/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9410694" y="940537"/>
          <a:ext cx="2514600" cy="1123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112365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1295400"/>
            <a:ext cx="7610475" cy="4076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9581880" y="1346577"/>
            <a:ext cx="209625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smtClean="0"/>
              <a:t>в </a:t>
            </a:r>
            <a:r>
              <a:rPr lang="ru-RU" sz="1000" b="1" dirty="0">
                <a:hlinkClick r:id="rId6"/>
              </a:rPr>
              <a:t>графе 5</a:t>
            </a:r>
            <a:r>
              <a:rPr lang="ru-RU" sz="1000" b="1" dirty="0"/>
              <a:t> "Код цели (аналитический код)" раздела 5 "Расшифровка заявки на кассовый расход" указывается соответствующий код </a:t>
            </a:r>
            <a:r>
              <a:rPr lang="ru-RU" sz="1000" b="1" dirty="0" smtClean="0"/>
              <a:t>субсидии</a:t>
            </a:r>
            <a:endParaRPr lang="ru-RU" sz="1000" b="1" dirty="0"/>
          </a:p>
        </p:txBody>
      </p:sp>
      <p:sp>
        <p:nvSpPr>
          <p:cNvPr id="5" name="Овал 4"/>
          <p:cNvSpPr/>
          <p:nvPr/>
        </p:nvSpPr>
        <p:spPr>
          <a:xfrm>
            <a:off x="2590800" y="2516128"/>
            <a:ext cx="1219200" cy="2727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3810000" y="1600200"/>
            <a:ext cx="5715000" cy="99060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21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034033" y="6168467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13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474630" y="342809"/>
            <a:ext cx="7578102" cy="52322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Порядок работы со средствами возврата дебиторской задолженности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4400" y="6060901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2067" y="75376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132829" y="4860572"/>
            <a:ext cx="12183231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200" b="1" dirty="0" smtClean="0">
                <a:solidFill>
                  <a:schemeClr val="tx2"/>
                </a:solidFill>
              </a:rPr>
              <a:t>Основание: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1.Постановление Правительства Российской Федерации от 09.12.2017 №1496 «О мерах по обеспечению исполнения федерального бюджета»</a:t>
            </a:r>
          </a:p>
          <a:p>
            <a:r>
              <a:rPr lang="ru-RU" sz="1200" b="1" dirty="0" smtClean="0">
                <a:solidFill>
                  <a:schemeClr val="tx2"/>
                </a:solidFill>
              </a:rPr>
              <a:t>2.Приказ </a:t>
            </a:r>
            <a:r>
              <a:rPr lang="ru-RU" sz="1200" b="1" dirty="0">
                <a:solidFill>
                  <a:schemeClr val="tx2"/>
                </a:solidFill>
              </a:rPr>
              <a:t>Минфина России от 13.12.2017 N 226н </a:t>
            </a:r>
            <a:endParaRPr lang="en-US" sz="1200" b="1" dirty="0" smtClean="0">
              <a:solidFill>
                <a:schemeClr val="tx2"/>
              </a:solidFill>
            </a:endParaRPr>
          </a:p>
          <a:p>
            <a:r>
              <a:rPr lang="ru-RU" sz="1200" b="1" dirty="0" smtClean="0">
                <a:solidFill>
                  <a:schemeClr val="tx2"/>
                </a:solidFill>
              </a:rPr>
              <a:t>"</a:t>
            </a:r>
            <a:r>
              <a:rPr lang="ru-RU" sz="1200" b="1" dirty="0">
                <a:solidFill>
                  <a:schemeClr val="tx2"/>
                </a:solidFill>
              </a:rPr>
              <a:t>Об утверждении Порядка санкционирования расходов федеральных бюджетных учреждений и федеральных автономных учреждений, лицевые счета которым открыты в территориальных органах Федерального казначейства, источником финансового обеспечения которых являются субсидии, полученные в соответствии с абзацем вторым пункта 1 статьи 78.1 и статьей 78.2 Бюджетного кодекса Российской </a:t>
            </a:r>
            <a:r>
              <a:rPr lang="ru-RU" sz="1200" b="1" dirty="0" smtClean="0">
                <a:solidFill>
                  <a:schemeClr val="tx2"/>
                </a:solidFill>
              </a:rPr>
              <a:t>Федерации</a:t>
            </a:r>
            <a:r>
              <a:rPr lang="en-US" sz="1200" b="1" dirty="0" smtClean="0">
                <a:solidFill>
                  <a:schemeClr val="tx2"/>
                </a:solidFill>
              </a:rPr>
              <a:t>”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46940" y="1574745"/>
            <a:ext cx="3445052" cy="24761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dk1"/>
                </a:solidFill>
              </a:rPr>
              <a:t>Поступившие суммы возврата средств по выплатам, произведенным учреждениями за счет целевых субсидий (дебиторская задолженность прошлых лет) учитываются на отдельном лицевом счете без права расходования</a:t>
            </a:r>
            <a:endParaRPr lang="ru-RU" sz="16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961132" y="944651"/>
            <a:ext cx="3445052" cy="1663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dk1"/>
                </a:solidFill>
              </a:rPr>
              <a:t>Основанием для разрешения использования дебиторской задолженности прошлых лет являются утвержденные органом-учредителем Сведения об операциях с целевыми субсидиями</a:t>
            </a:r>
            <a:endParaRPr lang="ru-RU" sz="120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961132" y="3248269"/>
            <a:ext cx="3445052" cy="1663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dk1"/>
                </a:solidFill>
              </a:rPr>
              <a:t>При отсутствии утвержденных Сведений учреждение </a:t>
            </a:r>
            <a:r>
              <a:rPr lang="ru-RU" sz="1200" b="1" dirty="0">
                <a:solidFill>
                  <a:srgbClr val="FF0000"/>
                </a:solidFill>
              </a:rPr>
              <a:t>не позднее 35-го рабочего дня </a:t>
            </a:r>
            <a:r>
              <a:rPr lang="ru-RU" sz="1200" b="1" dirty="0">
                <a:solidFill>
                  <a:schemeClr val="dk1"/>
                </a:solidFill>
              </a:rPr>
              <a:t>со дня поступления средств от возврата перечисляют их в доход федерального бюджета</a:t>
            </a:r>
            <a:endParaRPr lang="ru-RU" sz="1200" b="1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875324" y="959107"/>
            <a:ext cx="3445052" cy="1663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dk1"/>
                </a:solidFill>
              </a:rPr>
              <a:t>Утвержденные Сведения представляются учреждением в ТОФК </a:t>
            </a:r>
            <a:r>
              <a:rPr lang="ru-RU" sz="1200" b="1" dirty="0">
                <a:solidFill>
                  <a:srgbClr val="FF0000"/>
                </a:solidFill>
              </a:rPr>
              <a:t>не позднее 30 рабочего дня </a:t>
            </a:r>
            <a:r>
              <a:rPr lang="ru-RU" sz="1200" b="1" dirty="0">
                <a:solidFill>
                  <a:schemeClr val="dk1"/>
                </a:solidFill>
              </a:rPr>
              <a:t>со дня отражения суммы возврата на отдельном лицевом счете</a:t>
            </a:r>
            <a:endParaRPr lang="ru-RU" sz="1200" b="1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860010" y="3254574"/>
            <a:ext cx="3445052" cy="16634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>
                <a:solidFill>
                  <a:schemeClr val="dk1"/>
                </a:solidFill>
              </a:rPr>
              <a:t>В случае </a:t>
            </a:r>
            <a:r>
              <a:rPr lang="ru-RU" sz="1200" b="1" dirty="0" err="1">
                <a:solidFill>
                  <a:schemeClr val="dk1"/>
                </a:solidFill>
              </a:rPr>
              <a:t>неперечисления</a:t>
            </a:r>
            <a:r>
              <a:rPr lang="ru-RU" sz="1200" b="1" dirty="0">
                <a:solidFill>
                  <a:schemeClr val="dk1"/>
                </a:solidFill>
              </a:rPr>
              <a:t> учреждением сумм дебиторской задолженности в доход федерального бюджета, ТОФК перечисляет </a:t>
            </a:r>
            <a:r>
              <a:rPr lang="ru-RU" sz="1200" b="1" dirty="0">
                <a:solidFill>
                  <a:srgbClr val="FF0000"/>
                </a:solidFill>
              </a:rPr>
              <a:t>не позднее 10-го рабочего дня </a:t>
            </a:r>
            <a:r>
              <a:rPr lang="ru-RU" sz="1200" b="1" dirty="0">
                <a:solidFill>
                  <a:schemeClr val="dk1"/>
                </a:solidFill>
              </a:rPr>
              <a:t>после наступления установленного срока в доход федерального бюджета.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491992" y="2163321"/>
            <a:ext cx="469140" cy="3512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>
            <a:off x="3528088" y="3333226"/>
            <a:ext cx="469140" cy="3969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>
            <a:off x="7428570" y="3730143"/>
            <a:ext cx="469140" cy="320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/>
          <p:cNvSpPr/>
          <p:nvPr/>
        </p:nvSpPr>
        <p:spPr>
          <a:xfrm>
            <a:off x="7417273" y="1574745"/>
            <a:ext cx="469140" cy="2540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42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14017" y="-95401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/>
              <a:t>1</a:t>
            </a:r>
            <a:endParaRPr lang="ru-RU" sz="2114" b="1" dirty="0" smtClean="0"/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94752" y="6210193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186293" y="62296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46983" y="1188601"/>
            <a:ext cx="9055730" cy="338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 smtClean="0"/>
              <a:t> </a:t>
            </a:r>
            <a:endParaRPr lang="ru-RU" sz="1600" b="1" dirty="0">
              <a:solidFill>
                <a:srgbClr val="11437F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brightnessContrast bright="43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4390" y="1137784"/>
            <a:ext cx="6831552" cy="469387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876452" y="130916"/>
            <a:ext cx="78016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Образец заполнения заявки на возврат при возврате </a:t>
            </a:r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дебиторской задолженности прошлых </a:t>
            </a:r>
            <a:r>
              <a:rPr lang="ru-RU" sz="1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лет в доход федерального бюджета </a:t>
            </a:r>
            <a:endParaRPr lang="ru-RU" sz="18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726218" y="1188601"/>
            <a:ext cx="4229094" cy="923330"/>
          </a:xfrm>
        </p:spPr>
        <p:txBody>
          <a:bodyPr/>
          <a:lstStyle/>
          <a:p>
            <a:pPr algn="l"/>
            <a:r>
              <a:rPr lang="ru-RU" sz="1200" dirty="0" smtClean="0">
                <a:solidFill>
                  <a:srgbClr val="FF0000"/>
                </a:solidFill>
              </a:rPr>
              <a:t>Не позднее 35-го рабочего дня </a:t>
            </a:r>
            <a:r>
              <a:rPr lang="ru-RU" sz="1200" dirty="0" smtClean="0"/>
              <a:t>со дня поступления средств от возврата, при отсутствии утвержденных Сведений об операциях с целевыми субсидиями, учреждение перечисляет дебиторскую задолженность в доход федерального бюджета </a:t>
            </a:r>
            <a:endParaRPr lang="ru-RU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0975014" y="6236609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14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</p:spTree>
    <p:extLst>
      <p:ext uri="{BB962C8B-B14F-4D97-AF65-F5344CB8AC3E}">
        <p14:creationId xmlns:p14="http://schemas.microsoft.com/office/powerpoint/2010/main" val="39841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14017" y="-95401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/>
              <a:t>1</a:t>
            </a:r>
            <a:endParaRPr lang="ru-RU" sz="2114" b="1" dirty="0" smtClean="0"/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375786" y="6331947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17074" y="6305830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663" y="1048030"/>
            <a:ext cx="10332183" cy="525780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3957431" y="45202"/>
            <a:ext cx="78016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Образец заполнения заявки на возврат при возврате </a:t>
            </a:r>
            <a:r>
              <a:rPr lang="ru-RU" sz="1800" b="1" dirty="0">
                <a:solidFill>
                  <a:srgbClr val="11437F"/>
                </a:solidFill>
                <a:cs typeface="Times New Roman" panose="02020603050405020304" pitchFamily="18" charset="0"/>
              </a:rPr>
              <a:t>дебиторской задолженности прошлых </a:t>
            </a:r>
            <a:r>
              <a:rPr lang="ru-RU" sz="18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лет в доход федерального бюджета  (продолжение)</a:t>
            </a:r>
            <a:endParaRPr lang="ru-RU" sz="18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11311" y="6259085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15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</p:spTree>
    <p:extLst>
      <p:ext uri="{BB962C8B-B14F-4D97-AF65-F5344CB8AC3E}">
        <p14:creationId xmlns:p14="http://schemas.microsoft.com/office/powerpoint/2010/main" val="285223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961241" y="6159067"/>
            <a:ext cx="939452" cy="106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114" b="1" dirty="0" smtClean="0"/>
              <a:t>16</a:t>
            </a:r>
          </a:p>
          <a:p>
            <a:pPr algn="r"/>
            <a:endParaRPr lang="ru-RU" sz="2114" b="1" dirty="0" smtClean="0"/>
          </a:p>
          <a:p>
            <a:pPr algn="r"/>
            <a:endParaRPr lang="ru-RU" sz="2114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098682" y="-7447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552127" y="208948"/>
            <a:ext cx="7578102" cy="33855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Минимизация наличных денежных средств</a:t>
            </a:r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246" y="6091640"/>
            <a:ext cx="100815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dirty="0"/>
          </a:p>
          <a:p>
            <a:endParaRPr lang="ru-RU" sz="10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50" dirty="0" smtClean="0">
                <a:latin typeface="Segoe UI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496023" y="76200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556466"/>
            <a:ext cx="4401610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32829" y="-20339"/>
            <a:ext cx="1981200" cy="651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00" y="-53469"/>
            <a:ext cx="556648" cy="7404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429" y="-63331"/>
            <a:ext cx="607482" cy="76020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15154" y="769947"/>
            <a:ext cx="434340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Преимущества обслуживания по банковским картам :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852873" y="712090"/>
            <a:ext cx="4343400" cy="4572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u="sng" dirty="0">
                <a:solidFill>
                  <a:srgbClr val="FF0000"/>
                </a:solidFill>
              </a:rPr>
              <a:t>С целью минимизации денежных средств Управление рекомендует: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36859" y="1314826"/>
            <a:ext cx="5295894" cy="92333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dk1"/>
                </a:solidFill>
              </a:rPr>
              <a:t>Минимизировать получение наличных денег, исключить получение наличных денежных средств по денежному чеку</a:t>
            </a:r>
            <a:endParaRPr lang="ru-RU" sz="1600" i="1" dirty="0" smtClean="0">
              <a:solidFill>
                <a:schemeClr val="dk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56836" y="3566417"/>
            <a:ext cx="5295894" cy="92333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dk1"/>
                </a:solidFill>
              </a:rPr>
              <a:t>Максимально перейти на безналичные расчеты от приносящей доход деятельности.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356836" y="2284641"/>
            <a:ext cx="5295894" cy="1200329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chemeClr val="dk1"/>
                </a:solidFill>
              </a:rPr>
              <a:t>Осуществлять </a:t>
            </a:r>
            <a:r>
              <a:rPr lang="ru-RU" sz="1800" b="1" dirty="0">
                <a:solidFill>
                  <a:schemeClr val="dk1"/>
                </a:solidFill>
              </a:rPr>
              <a:t>перечисление заработной платы, командировочных расходов, стипендий и иных выплат на личные карты </a:t>
            </a:r>
            <a:r>
              <a:rPr lang="ru-RU" sz="1800" b="1" dirty="0" smtClean="0">
                <a:solidFill>
                  <a:schemeClr val="dk1"/>
                </a:solidFill>
              </a:rPr>
              <a:t>сотрудников</a:t>
            </a:r>
            <a:endParaRPr lang="ru-RU" sz="1800" b="1" dirty="0">
              <a:solidFill>
                <a:schemeClr val="dk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81673" y="1320194"/>
            <a:ext cx="6009223" cy="369332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/>
              <a:t>бесплатное обслуживание</a:t>
            </a:r>
            <a:endParaRPr lang="ru-RU" sz="1600" i="1" dirty="0" smtClean="0">
              <a:solidFill>
                <a:schemeClr val="dk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71873" y="1737019"/>
            <a:ext cx="6055146" cy="646331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отсутствует </a:t>
            </a:r>
            <a:r>
              <a:rPr lang="ru-RU" sz="1800" i="1" dirty="0"/>
              <a:t>привязка организации к пункту получения и сдачи наличных средств</a:t>
            </a:r>
            <a:endParaRPr lang="ru-RU" sz="1600" i="1" dirty="0" smtClean="0">
              <a:solidFill>
                <a:schemeClr val="dk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71873" y="2430843"/>
            <a:ext cx="6055146" cy="646331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возможно </a:t>
            </a:r>
            <a:r>
              <a:rPr lang="ru-RU" sz="1800" i="1" dirty="0"/>
              <a:t>частичное снятие денежных средств с карты</a:t>
            </a:r>
            <a:endParaRPr lang="ru-RU" sz="1800" i="1" dirty="0" smtClean="0">
              <a:solidFill>
                <a:schemeClr val="dk1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89300" y="3101376"/>
            <a:ext cx="6031315" cy="369332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карты </a:t>
            </a:r>
            <a:r>
              <a:rPr lang="ru-RU" sz="1800" i="1" dirty="0"/>
              <a:t>действуют на всей территории </a:t>
            </a:r>
            <a:r>
              <a:rPr lang="ru-RU" sz="1800" i="1" dirty="0" smtClean="0"/>
              <a:t>РФ</a:t>
            </a:r>
            <a:endParaRPr lang="ru-RU" sz="1800" i="1" dirty="0" smtClean="0">
              <a:solidFill>
                <a:schemeClr val="dk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91850" y="3524429"/>
            <a:ext cx="6028765" cy="646331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возможна </a:t>
            </a:r>
            <a:r>
              <a:rPr lang="ru-RU" sz="1800" i="1" dirty="0"/>
              <a:t>оплата с использованием безналичного расчета</a:t>
            </a:r>
            <a:endParaRPr lang="ru-RU" sz="1800" i="1" dirty="0" smtClean="0">
              <a:solidFill>
                <a:schemeClr val="dk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1873" y="4202070"/>
            <a:ext cx="6055146" cy="646331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полученные </a:t>
            </a:r>
            <a:r>
              <a:rPr lang="ru-RU" sz="1800" i="1" dirty="0"/>
              <a:t>карты отражаются в личном кабинете держателя карты</a:t>
            </a:r>
            <a:endParaRPr lang="ru-RU" sz="1800" i="1" dirty="0" smtClean="0">
              <a:solidFill>
                <a:schemeClr val="dk1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1873" y="4848401"/>
            <a:ext cx="6055146" cy="646331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отмена ограничения </a:t>
            </a:r>
            <a:r>
              <a:rPr lang="ru-RU" sz="1800" i="1" dirty="0"/>
              <a:t>максимальной суммы </a:t>
            </a:r>
            <a:r>
              <a:rPr lang="ru-RU" sz="1800" i="1" dirty="0" smtClean="0"/>
              <a:t>осуществления операции</a:t>
            </a:r>
            <a:endParaRPr lang="ru-RU" sz="1800" i="1" dirty="0"/>
          </a:p>
        </p:txBody>
      </p:sp>
      <p:sp>
        <p:nvSpPr>
          <p:cNvPr id="39" name="Прямоугольник 38"/>
          <p:cNvSpPr/>
          <p:nvPr/>
        </p:nvSpPr>
        <p:spPr>
          <a:xfrm>
            <a:off x="181673" y="5558325"/>
            <a:ext cx="6045346" cy="923330"/>
          </a:xfrm>
          <a:prstGeom prst="rect">
            <a:avLst/>
          </a:prstGeom>
          <a:solidFill>
            <a:srgbClr val="E6EDF6"/>
          </a:solidFill>
          <a:ln w="28575">
            <a:solidFill>
              <a:srgbClr val="11437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1800" i="1" dirty="0" smtClean="0"/>
              <a:t>снятие </a:t>
            </a:r>
            <a:r>
              <a:rPr lang="ru-RU" sz="1800" i="1" dirty="0"/>
              <a:t>денежных средств возможно в банкоматах, в кассе кредитной организации, выпустившей банковскую карту</a:t>
            </a:r>
            <a:r>
              <a:rPr lang="ru-RU" sz="1800" i="1" dirty="0" smtClean="0"/>
              <a:t>.</a:t>
            </a:r>
            <a:endParaRPr lang="ru-RU" sz="1800" i="1" dirty="0"/>
          </a:p>
        </p:txBody>
      </p:sp>
    </p:spTree>
    <p:extLst>
      <p:ext uri="{BB962C8B-B14F-4D97-AF65-F5344CB8AC3E}">
        <p14:creationId xmlns:p14="http://schemas.microsoft.com/office/powerpoint/2010/main" val="221599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818" y="13123"/>
            <a:ext cx="1981200" cy="651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18" name="TextBox 17"/>
          <p:cNvSpPr txBox="1"/>
          <p:nvPr/>
        </p:nvSpPr>
        <p:spPr>
          <a:xfrm>
            <a:off x="834121" y="13150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401" y="8810"/>
            <a:ext cx="607482" cy="760207"/>
          </a:xfrm>
          <a:prstGeom prst="rect">
            <a:avLst/>
          </a:prstGeom>
        </p:spPr>
      </p:pic>
      <p:sp>
        <p:nvSpPr>
          <p:cNvPr id="9" name="Прямоугольный треугольник 8"/>
          <p:cNvSpPr/>
          <p:nvPr/>
        </p:nvSpPr>
        <p:spPr>
          <a:xfrm rot="8336186" flipH="1">
            <a:off x="6241855" y="6160380"/>
            <a:ext cx="516843" cy="238735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рямоугольный треугольник 9"/>
          <p:cNvSpPr/>
          <p:nvPr/>
        </p:nvSpPr>
        <p:spPr>
          <a:xfrm rot="8336186" flipH="1">
            <a:off x="11464733" y="6145791"/>
            <a:ext cx="426795" cy="262644"/>
          </a:xfrm>
          <a:prstGeom prst="rtTriangl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20952" y="6214761"/>
            <a:ext cx="428686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50" dirty="0">
              <a:latin typeface="Segoe UI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object 8"/>
          <p:cNvSpPr/>
          <p:nvPr/>
        </p:nvSpPr>
        <p:spPr>
          <a:xfrm>
            <a:off x="-9409" y="6037918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7076"/>
          </a:p>
        </p:txBody>
      </p:sp>
      <p:sp>
        <p:nvSpPr>
          <p:cNvPr id="16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30" name="Прямоугольник 29"/>
          <p:cNvSpPr/>
          <p:nvPr/>
        </p:nvSpPr>
        <p:spPr>
          <a:xfrm>
            <a:off x="5236125" y="664187"/>
            <a:ext cx="4401610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r"/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25" y="27629"/>
            <a:ext cx="556648" cy="7404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22513" y="2713037"/>
            <a:ext cx="7698620" cy="542272"/>
          </a:xfrm>
          <a:prstGeom prst="rect">
            <a:avLst/>
          </a:prstGeom>
          <a:noFill/>
        </p:spPr>
        <p:txBody>
          <a:bodyPr wrap="square" lIns="95070" tIns="47534" rIns="95070" bIns="47534" rtlCol="0">
            <a:spAutoFit/>
          </a:bodyPr>
          <a:lstStyle/>
          <a:p>
            <a:pPr defTabSz="1503574"/>
            <a:r>
              <a:rPr lang="ru-RU" sz="29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Arial" panose="020B0604020202020204" pitchFamily="34" charset="0"/>
              </a:rPr>
              <a:t>                            </a:t>
            </a:r>
            <a:r>
              <a:rPr lang="ru-RU" sz="2900" b="1" dirty="0" smtClean="0">
                <a:solidFill>
                  <a:srgbClr val="11437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Спасибо </a:t>
            </a:r>
            <a:r>
              <a:rPr lang="ru-RU" sz="2900" b="1" dirty="0">
                <a:solidFill>
                  <a:srgbClr val="11437F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6866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14851</TotalTime>
  <Words>1367</Words>
  <Application>Microsoft Office PowerPoint</Application>
  <PresentationFormat>Широкоэкранный</PresentationFormat>
  <Paragraphs>221</Paragraphs>
  <Slides>18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Segoe UI Light</vt:lpstr>
      <vt:lpstr>Tahoma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 позднее 35-го рабочего дня со дня поступления средств от возврата, при отсутствии утвержденных Сведений об операциях с целевыми субсидиями, учреждение перечисляет дебиторскую задолженность в доход федерального бюджета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Нечаева Светлана Ивановна</cp:lastModifiedBy>
  <cp:revision>709</cp:revision>
  <cp:lastPrinted>2022-08-17T17:25:56Z</cp:lastPrinted>
  <dcterms:created xsi:type="dcterms:W3CDTF">2019-07-31T16:47:50Z</dcterms:created>
  <dcterms:modified xsi:type="dcterms:W3CDTF">2022-08-23T08:04:52Z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