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25"/>
  </p:notesMasterIdLst>
  <p:handoutMasterIdLst>
    <p:handoutMasterId r:id="rId26"/>
  </p:handoutMasterIdLst>
  <p:sldIdLst>
    <p:sldId id="287" r:id="rId2"/>
    <p:sldId id="339" r:id="rId3"/>
    <p:sldId id="351" r:id="rId4"/>
    <p:sldId id="340" r:id="rId5"/>
    <p:sldId id="328" r:id="rId6"/>
    <p:sldId id="344" r:id="rId7"/>
    <p:sldId id="343" r:id="rId8"/>
    <p:sldId id="338" r:id="rId9"/>
    <p:sldId id="353" r:id="rId10"/>
    <p:sldId id="357" r:id="rId11"/>
    <p:sldId id="355" r:id="rId12"/>
    <p:sldId id="356" r:id="rId13"/>
    <p:sldId id="326" r:id="rId14"/>
    <p:sldId id="359" r:id="rId15"/>
    <p:sldId id="360" r:id="rId16"/>
    <p:sldId id="361" r:id="rId17"/>
    <p:sldId id="342" r:id="rId18"/>
    <p:sldId id="289" r:id="rId19"/>
    <p:sldId id="294" r:id="rId20"/>
    <p:sldId id="362" r:id="rId21"/>
    <p:sldId id="363" r:id="rId22"/>
    <p:sldId id="364" r:id="rId23"/>
    <p:sldId id="366" r:id="rId2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Чернов" initials="АЧ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F4"/>
    <a:srgbClr val="F4FAF0"/>
    <a:srgbClr val="EEF7E9"/>
    <a:srgbClr val="D5DFEB"/>
    <a:srgbClr val="009900"/>
    <a:srgbClr val="1F477D"/>
    <a:srgbClr val="11437F"/>
    <a:srgbClr val="D9D9D9"/>
    <a:srgbClr val="33CC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7102A9-8310-4765-A935-A1911B00CA55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75" autoAdjust="0"/>
    <p:restoredTop sz="90171" autoAdjust="0"/>
  </p:normalViewPr>
  <p:slideViewPr>
    <p:cSldViewPr>
      <p:cViewPr varScale="1">
        <p:scale>
          <a:sx n="135" d="100"/>
          <a:sy n="135" d="100"/>
        </p:scale>
        <p:origin x="-1140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8" y="21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002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72457-58EF-4148-A16B-82413FC95D0D}" type="datetimeFigureOut">
              <a:rPr lang="ru-RU" smtClean="0"/>
              <a:t>06.07.2020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C8C91-DA98-48BA-8FD7-546746BDA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9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F920-D653-4C4F-A838-A8C31DCFACB2}" type="datetimeFigureOut">
              <a:rPr lang="ru-RU" smtClean="0"/>
              <a:t>06.07.2020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4DAA-301E-48B1-AACA-8F21E3D14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7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61C76A-E72F-46C0-AE51-0EE3DEBD198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91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049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767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503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296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296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25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98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307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58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71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831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831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831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042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" y="63410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203598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363838"/>
            <a:ext cx="4680520" cy="10801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4864598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7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август 2020 года</a:t>
            </a:r>
          </a:p>
        </p:txBody>
      </p:sp>
      <p:cxnSp>
        <p:nvCxnSpPr>
          <p:cNvPr id="37" name="Прямая соединительная линия 36"/>
          <p:cNvCxnSpPr/>
          <p:nvPr userDrawn="1"/>
        </p:nvCxnSpPr>
        <p:spPr>
          <a:xfrm>
            <a:off x="0" y="4443958"/>
            <a:ext cx="5148064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62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405" y="771500"/>
            <a:ext cx="8569190" cy="1800200"/>
          </a:xfrm>
        </p:spPr>
        <p:txBody>
          <a:bodyPr>
            <a:normAutofit/>
          </a:bodyPr>
          <a:lstStyle>
            <a:lvl1pPr algn="ctr">
              <a:defRPr sz="2800" b="0"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DB1DFDA1-EF7B-4B94-864C-3366B4B17D21}" type="datetime1">
              <a:rPr lang="ru-RU" smtClean="0"/>
              <a:t>06.07.2020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3384048" y="2571750"/>
            <a:ext cx="237590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66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0"/>
            <a:ext cx="6802258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4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1E463FF6-FBD1-44B3-82E7-BD45439D34D3}" type="datetime1">
              <a:rPr lang="ru-RU" smtClean="0"/>
              <a:t>06.07.2020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lvl="0"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+mn-lt"/>
                <a:ea typeface="PT Serif" panose="020A0603040505020204" pitchFamily="18" charset="-52"/>
              </a:rPr>
              <a:pPr lvl="0" algn="r"/>
              <a:t>‹#›</a:t>
            </a:fld>
            <a:r>
              <a:rPr lang="ru-RU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PT Serif" panose="020A0603040505020204" pitchFamily="18" charset="-52"/>
              </a:rPr>
              <a:t>/</a:t>
            </a:r>
            <a:r>
              <a:rPr lang="ru-RU" sz="9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PT Serif" panose="020A0603040505020204" pitchFamily="18" charset="-52"/>
              </a:rPr>
              <a:t>23</a:t>
            </a:r>
            <a:endParaRPr lang="ru-RU" sz="16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" y="63410"/>
            <a:ext cx="1402441" cy="54898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5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9618-6E00-4B64-855A-7EF163CE7F40}" type="datetime1">
              <a:rPr lang="ru-RU" smtClean="0"/>
              <a:t>06.07.2020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7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3B0D1-D2B8-4F73-8BEA-EC6F26360C42}" type="datetime1">
              <a:rPr lang="ru-RU" smtClean="0"/>
              <a:t>06.07.2020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2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0" r:id="rId2"/>
    <p:sldLayoutId id="2147483674" r:id="rId3"/>
    <p:sldLayoutId id="2147483679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203598"/>
            <a:ext cx="6624736" cy="1800200"/>
          </a:xfrm>
        </p:spPr>
        <p:txBody>
          <a:bodyPr>
            <a:normAutofit/>
          </a:bodyPr>
          <a:lstStyle/>
          <a:p>
            <a:r>
              <a:rPr lang="ru-RU" sz="2800" dirty="0"/>
              <a:t>Организация и функционирование </a:t>
            </a:r>
            <a:r>
              <a:rPr lang="ru-RU" sz="2800" b="1" dirty="0"/>
              <a:t>системы казначейских платежей</a:t>
            </a:r>
            <a:endParaRPr lang="ru-RU" sz="28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г. Москва, </a:t>
            </a:r>
            <a:r>
              <a:rPr lang="ru-RU" dirty="0" smtClean="0"/>
              <a:t>7 июля 2020 </a:t>
            </a:r>
            <a:r>
              <a:rPr lang="ru-RU" dirty="0"/>
              <a:t>года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="" xmlns:a16="http://schemas.microsoft.com/office/drawing/2014/main" id="{B365D988-78A7-4ABA-94E0-0B3A2F9AB5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Начальник Управления развития </a:t>
            </a:r>
            <a:br>
              <a:rPr lang="ru-RU" dirty="0"/>
            </a:br>
            <a:r>
              <a:rPr lang="ru-RU" dirty="0"/>
              <a:t>бюджетных платежей</a:t>
            </a:r>
          </a:p>
          <a:p>
            <a:r>
              <a:rPr lang="ru-RU" dirty="0"/>
              <a:t>О.Н. </a:t>
            </a:r>
            <a:r>
              <a:rPr lang="ru-RU" dirty="0" err="1"/>
              <a:t>Рудь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65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Трансформация системы счетов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06735"/>
            <a:ext cx="2374490" cy="38164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rgbClr val="11437F"/>
                </a:solidFill>
              </a:rPr>
              <a:t>Банк 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006735"/>
            <a:ext cx="3312368" cy="38164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rgbClr val="11437F"/>
                </a:solidFill>
              </a:rPr>
              <a:t>Казначейство 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1006736"/>
            <a:ext cx="2448272" cy="38164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rgbClr val="11437F"/>
                </a:solidFill>
              </a:rPr>
              <a:t>Казначейство России, финансовые органы, ГВФ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1979712" y="2511200"/>
            <a:ext cx="2916324" cy="1761584"/>
          </a:xfrm>
          <a:prstGeom prst="homePlate">
            <a:avLst>
              <a:gd name="adj" fmla="val 2195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300"/>
              </a:spcAft>
            </a:pPr>
            <a:r>
              <a:rPr lang="ru-RU" sz="1050" dirty="0">
                <a:solidFill>
                  <a:schemeClr val="tx1"/>
                </a:solidFill>
              </a:rPr>
              <a:t>Средства федерального бюджета</a:t>
            </a:r>
          </a:p>
          <a:p>
            <a:pPr>
              <a:spcAft>
                <a:spcPts val="300"/>
              </a:spcAft>
            </a:pPr>
            <a:r>
              <a:rPr lang="ru-RU" sz="1050" dirty="0">
                <a:solidFill>
                  <a:schemeClr val="tx1"/>
                </a:solidFill>
              </a:rPr>
              <a:t>Средства бюджетов субъектов</a:t>
            </a:r>
          </a:p>
          <a:p>
            <a:pPr>
              <a:spcAft>
                <a:spcPts val="300"/>
              </a:spcAft>
            </a:pPr>
            <a:r>
              <a:rPr lang="ru-RU" sz="1050" dirty="0">
                <a:solidFill>
                  <a:schemeClr val="tx1"/>
                </a:solidFill>
              </a:rPr>
              <a:t>Средства местных бюджетов</a:t>
            </a:r>
          </a:p>
          <a:p>
            <a:pPr>
              <a:spcAft>
                <a:spcPts val="300"/>
              </a:spcAft>
            </a:pPr>
            <a:r>
              <a:rPr lang="ru-RU" sz="1050" dirty="0">
                <a:solidFill>
                  <a:schemeClr val="tx1"/>
                </a:solidFill>
              </a:rPr>
              <a:t>Средства внебюджетных фондов</a:t>
            </a:r>
          </a:p>
          <a:p>
            <a:pPr>
              <a:spcAft>
                <a:spcPts val="300"/>
              </a:spcAft>
            </a:pPr>
            <a:r>
              <a:rPr lang="ru-RU" sz="1050" dirty="0">
                <a:solidFill>
                  <a:schemeClr val="tx1"/>
                </a:solidFill>
              </a:rPr>
              <a:t>Учет и распределение доходов</a:t>
            </a:r>
          </a:p>
          <a:p>
            <a:pPr>
              <a:spcAft>
                <a:spcPts val="300"/>
              </a:spcAft>
            </a:pPr>
            <a:r>
              <a:rPr lang="ru-RU" sz="1050" dirty="0">
                <a:solidFill>
                  <a:schemeClr val="tx1"/>
                </a:solidFill>
              </a:rPr>
              <a:t>Средства юридических лиц – </a:t>
            </a:r>
            <a:r>
              <a:rPr lang="ru-RU" sz="1050" dirty="0" err="1">
                <a:solidFill>
                  <a:schemeClr val="tx1"/>
                </a:solidFill>
              </a:rPr>
              <a:t>неучастников</a:t>
            </a:r>
            <a:r>
              <a:rPr lang="ru-RU" sz="1050" dirty="0">
                <a:solidFill>
                  <a:schemeClr val="tx1"/>
                </a:solidFill>
              </a:rPr>
              <a:t> бюджетного процесса</a:t>
            </a:r>
          </a:p>
          <a:p>
            <a:pPr>
              <a:spcAft>
                <a:spcPts val="300"/>
              </a:spcAft>
            </a:pPr>
            <a:r>
              <a:rPr lang="ru-RU" sz="1050" dirty="0">
                <a:solidFill>
                  <a:schemeClr val="tx1"/>
                </a:solidFill>
              </a:rPr>
              <a:t>Средства, поступающие во временное распоряжение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7160" y="3161160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strike="sngStrike" dirty="0"/>
              <a:t>Банковские </a:t>
            </a:r>
            <a:br>
              <a:rPr lang="ru-RU" sz="1200" b="1" strike="sngStrike" dirty="0"/>
            </a:br>
            <a:r>
              <a:rPr lang="ru-RU" sz="1200" b="1" strike="sngStrike" dirty="0"/>
              <a:t>счета</a:t>
            </a:r>
          </a:p>
          <a:p>
            <a:r>
              <a:rPr lang="ru-RU" sz="1200" dirty="0"/>
              <a:t>более</a:t>
            </a:r>
            <a:r>
              <a:rPr lang="en-US" sz="1200" dirty="0"/>
              <a:t> </a:t>
            </a:r>
            <a:r>
              <a:rPr lang="en-US" sz="1200" dirty="0" smtClean="0"/>
              <a:t>4</a:t>
            </a:r>
            <a:r>
              <a:rPr lang="ru-RU" sz="1200" dirty="0" smtClean="0"/>
              <a:t>4</a:t>
            </a:r>
            <a:r>
              <a:rPr lang="en-US" sz="1200" dirty="0" smtClean="0"/>
              <a:t> </a:t>
            </a:r>
            <a:r>
              <a:rPr lang="ru-RU" sz="1200" dirty="0"/>
              <a:t>тыс. счетов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6036" y="3161160"/>
            <a:ext cx="1332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Казначейские счета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2200" y="2710381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Лицевые счета</a:t>
            </a:r>
            <a:r>
              <a:rPr lang="ru-RU" sz="1200" dirty="0"/>
              <a:t>, открытые участникам бюджетного процесса, бюджетным и автономным учреждениям, юридическим лицам – </a:t>
            </a:r>
            <a:r>
              <a:rPr lang="ru-RU" sz="1200" dirty="0" err="1"/>
              <a:t>неучастникам</a:t>
            </a:r>
            <a:r>
              <a:rPr lang="ru-RU" sz="1200" dirty="0"/>
              <a:t> бюджетного процесса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1874161"/>
            <a:ext cx="2374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Единый казначейский счет</a:t>
            </a:r>
          </a:p>
        </p:txBody>
      </p:sp>
      <p:pic>
        <p:nvPicPr>
          <p:cNvPr id="16386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53383"/>
            <a:ext cx="252213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51" y="2967822"/>
            <a:ext cx="252213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60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E3B72A-C736-4B43-BF62-941F833F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счетов с 01.01.2021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86482" y="3174469"/>
            <a:ext cx="1418291" cy="414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>
                <a:solidFill>
                  <a:schemeClr val="tx1"/>
                </a:solidFill>
              </a:rPr>
              <a:t>1х КС финансовый результат </a:t>
            </a:r>
            <a:r>
              <a:rPr lang="ru-RU" sz="600" dirty="0" smtClean="0">
                <a:solidFill>
                  <a:schemeClr val="tx1"/>
                </a:solidFill>
              </a:rPr>
              <a:t/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по </a:t>
            </a:r>
            <a:r>
              <a:rPr lang="ru-RU" sz="600" dirty="0">
                <a:solidFill>
                  <a:schemeClr val="tx1"/>
                </a:solidFill>
              </a:rPr>
              <a:t>операциям по управлению </a:t>
            </a:r>
            <a:r>
              <a:rPr lang="ru-RU" sz="600" dirty="0" smtClean="0">
                <a:solidFill>
                  <a:schemeClr val="tx1"/>
                </a:solidFill>
              </a:rPr>
              <a:t/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остатками </a:t>
            </a:r>
            <a:r>
              <a:rPr lang="ru-RU" sz="600" dirty="0">
                <a:solidFill>
                  <a:schemeClr val="tx1"/>
                </a:solidFill>
              </a:rPr>
              <a:t>средств на ЕКС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15566"/>
            <a:ext cx="288032" cy="1224136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Банк России</a:t>
            </a:r>
            <a:endParaRPr lang="ru-RU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915566"/>
            <a:ext cx="8208912" cy="1224136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05891" y="1131590"/>
            <a:ext cx="936104" cy="792088"/>
          </a:xfrm>
          <a:prstGeom prst="roundRect">
            <a:avLst>
              <a:gd name="adj" fmla="val 9894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Подразделение Банка России № 1</a:t>
            </a:r>
            <a:endParaRPr lang="ru-RU" sz="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77899" y="1485909"/>
            <a:ext cx="792088" cy="324036"/>
          </a:xfrm>
          <a:prstGeom prst="roundRect">
            <a:avLst/>
          </a:prstGeom>
          <a:gradFill flip="none" rotWithShape="1">
            <a:gsLst>
              <a:gs pos="0">
                <a:srgbClr val="F4FAF0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</a:rPr>
              <a:t>Б/с №40102…01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87824" y="1131590"/>
            <a:ext cx="936104" cy="792088"/>
          </a:xfrm>
          <a:prstGeom prst="roundRect">
            <a:avLst>
              <a:gd name="adj" fmla="val 9894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Подразделение Банка России № 84</a:t>
            </a:r>
            <a:endParaRPr lang="ru-RU" sz="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59832" y="1485909"/>
            <a:ext cx="792088" cy="324036"/>
          </a:xfrm>
          <a:prstGeom prst="roundRect">
            <a:avLst/>
          </a:prstGeom>
          <a:gradFill flip="none" rotWithShape="1">
            <a:gsLst>
              <a:gs pos="0">
                <a:srgbClr val="F4FAF0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</a:rPr>
              <a:t>Б/с №</a:t>
            </a:r>
            <a:r>
              <a:rPr lang="ru-RU" sz="700" dirty="0" smtClean="0">
                <a:solidFill>
                  <a:schemeClr val="tx1"/>
                </a:solidFill>
              </a:rPr>
              <a:t>40102…84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04180" y="14103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…</a:t>
            </a:r>
            <a:endParaRPr lang="ru-RU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76055" y="1203598"/>
            <a:ext cx="2880321" cy="720080"/>
          </a:xfrm>
          <a:prstGeom prst="roundRect">
            <a:avLst>
              <a:gd name="adj" fmla="val 9894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Подразделение Банка России № 85</a:t>
            </a:r>
            <a:endParaRPr lang="ru-RU" sz="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48064" y="1485909"/>
            <a:ext cx="792088" cy="324036"/>
          </a:xfrm>
          <a:prstGeom prst="roundRect">
            <a:avLst/>
          </a:prstGeom>
          <a:gradFill flip="none" rotWithShape="1">
            <a:gsLst>
              <a:gs pos="0">
                <a:srgbClr val="F4FAF0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</a:rPr>
              <a:t>Б/с №</a:t>
            </a:r>
            <a:r>
              <a:rPr lang="ru-RU" sz="700" dirty="0" smtClean="0">
                <a:solidFill>
                  <a:schemeClr val="tx1"/>
                </a:solidFill>
              </a:rPr>
              <a:t>40102…85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004021" y="1485909"/>
            <a:ext cx="792088" cy="324036"/>
          </a:xfrm>
          <a:prstGeom prst="roundRect">
            <a:avLst/>
          </a:prstGeom>
          <a:gradFill flip="none" rotWithShape="1">
            <a:gsLst>
              <a:gs pos="0">
                <a:srgbClr val="F4FAF0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  <a:ln w="6350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</a:rPr>
              <a:t>Б/с №</a:t>
            </a:r>
            <a:r>
              <a:rPr lang="ru-RU" sz="700" dirty="0" smtClean="0">
                <a:solidFill>
                  <a:schemeClr val="tx1"/>
                </a:solidFill>
              </a:rPr>
              <a:t>40102…86</a:t>
            </a:r>
          </a:p>
          <a:p>
            <a:pPr algn="ctr"/>
            <a:r>
              <a:rPr lang="ru-RU" sz="700" b="1" dirty="0" smtClean="0">
                <a:solidFill>
                  <a:schemeClr val="tx1"/>
                </a:solidFill>
              </a:rPr>
              <a:t>(главный)</a:t>
            </a:r>
            <a:endParaRPr lang="ru-RU" sz="700" b="1" dirty="0">
              <a:solidFill>
                <a:schemeClr val="tx1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7019422" y="1440425"/>
            <a:ext cx="864946" cy="415004"/>
            <a:chOff x="6732240" y="1233320"/>
            <a:chExt cx="864946" cy="415004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6732240" y="1233320"/>
              <a:ext cx="792088" cy="324036"/>
            </a:xfrm>
            <a:prstGeom prst="roundRect">
              <a:avLst/>
            </a:prstGeom>
            <a:gradFill flip="none" rotWithShape="1">
              <a:gsLst>
                <a:gs pos="0">
                  <a:srgbClr val="F4FAF0"/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dirty="0">
                  <a:solidFill>
                    <a:schemeClr val="tx1"/>
                  </a:solidFill>
                </a:rPr>
                <a:t>Б/с №</a:t>
              </a:r>
              <a:r>
                <a:rPr lang="ru-RU" sz="700" dirty="0" smtClean="0">
                  <a:solidFill>
                    <a:schemeClr val="tx1"/>
                  </a:solidFill>
                </a:rPr>
                <a:t>40105…</a:t>
              </a:r>
              <a:endParaRPr lang="ru-RU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6768669" y="1278804"/>
              <a:ext cx="792088" cy="324036"/>
            </a:xfrm>
            <a:prstGeom prst="roundRect">
              <a:avLst/>
            </a:prstGeom>
            <a:gradFill flip="none" rotWithShape="1">
              <a:gsLst>
                <a:gs pos="0">
                  <a:srgbClr val="F4FAF0"/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dirty="0">
                  <a:solidFill>
                    <a:schemeClr val="tx1"/>
                  </a:solidFill>
                </a:rPr>
                <a:t>Б/с №</a:t>
              </a:r>
              <a:r>
                <a:rPr lang="ru-RU" sz="700" dirty="0" smtClean="0">
                  <a:solidFill>
                    <a:schemeClr val="tx1"/>
                  </a:solidFill>
                </a:rPr>
                <a:t>40105…</a:t>
              </a:r>
              <a:endParaRPr lang="ru-RU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6805098" y="1324288"/>
              <a:ext cx="792088" cy="324036"/>
            </a:xfrm>
            <a:prstGeom prst="roundRect">
              <a:avLst/>
            </a:prstGeom>
            <a:gradFill flip="none" rotWithShape="1">
              <a:gsLst>
                <a:gs pos="0">
                  <a:srgbClr val="F4FAF0"/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635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dirty="0">
                  <a:solidFill>
                    <a:schemeClr val="tx1"/>
                  </a:solidFill>
                </a:rPr>
                <a:t>Б/с №</a:t>
              </a:r>
              <a:r>
                <a:rPr lang="ru-RU" sz="700" dirty="0" smtClean="0">
                  <a:solidFill>
                    <a:schemeClr val="tx1"/>
                  </a:solidFill>
                </a:rPr>
                <a:t>40105…</a:t>
              </a:r>
              <a:endParaRPr lang="ru-RU" sz="7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Скругленный прямоугольник 22"/>
          <p:cNvSpPr/>
          <p:nvPr/>
        </p:nvSpPr>
        <p:spPr>
          <a:xfrm>
            <a:off x="1547664" y="1408401"/>
            <a:ext cx="6480720" cy="478701"/>
          </a:xfrm>
          <a:prstGeom prst="round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929964" y="1491630"/>
            <a:ext cx="639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600" dirty="0" smtClean="0"/>
              <a:t>Пул </a:t>
            </a:r>
            <a:br>
              <a:rPr lang="ru-RU" sz="600" dirty="0" smtClean="0"/>
            </a:br>
            <a:r>
              <a:rPr lang="ru-RU" sz="600" dirty="0" smtClean="0"/>
              <a:t>ликвидности</a:t>
            </a:r>
            <a:endParaRPr lang="ru-RU" sz="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67366" y="2283718"/>
            <a:ext cx="288032" cy="2376264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Федеральное казначейство</a:t>
            </a:r>
            <a:endParaRPr lang="ru-RU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67366" y="2283718"/>
            <a:ext cx="8208912" cy="2376264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101830" y="2427734"/>
            <a:ext cx="3038121" cy="2160240"/>
          </a:xfrm>
          <a:prstGeom prst="roundRect">
            <a:avLst>
              <a:gd name="adj" fmla="val 463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Территориальный орган № 1 … 84</a:t>
            </a:r>
            <a:endParaRPr lang="ru-RU" sz="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151696" y="2715767"/>
            <a:ext cx="684000" cy="396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>
                <a:solidFill>
                  <a:schemeClr val="tx1"/>
                </a:solidFill>
              </a:rPr>
              <a:t>1х </a:t>
            </a:r>
            <a:r>
              <a:rPr lang="ru-RU" sz="600" dirty="0" smtClean="0">
                <a:solidFill>
                  <a:schemeClr val="tx1"/>
                </a:solidFill>
              </a:rPr>
              <a:t>Единый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счет ФБ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895779" y="2715766"/>
            <a:ext cx="684000" cy="396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>
                <a:solidFill>
                  <a:schemeClr val="tx1"/>
                </a:solidFill>
              </a:rPr>
              <a:t>1х </a:t>
            </a:r>
            <a:r>
              <a:rPr lang="ru-RU" sz="600" dirty="0" smtClean="0">
                <a:solidFill>
                  <a:schemeClr val="tx1"/>
                </a:solidFill>
              </a:rPr>
              <a:t>Единый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счет БС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639862" y="2715767"/>
            <a:ext cx="684000" cy="396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Единые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счета МБ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383944" y="2715767"/>
            <a:ext cx="684000" cy="396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Единые счета бюджетов </a:t>
            </a:r>
            <a:r>
              <a:rPr lang="ru-RU" sz="600" dirty="0" smtClean="0">
                <a:solidFill>
                  <a:schemeClr val="tx1"/>
                </a:solidFill>
              </a:rPr>
              <a:t>ГВФ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151696" y="3174472"/>
            <a:ext cx="1418291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>
                <a:solidFill>
                  <a:schemeClr val="tx1"/>
                </a:solidFill>
              </a:rPr>
              <a:t>1х </a:t>
            </a:r>
            <a:r>
              <a:rPr lang="ru-RU" sz="600" dirty="0" smtClean="0">
                <a:solidFill>
                  <a:schemeClr val="tx1"/>
                </a:solidFill>
              </a:rPr>
              <a:t>КС для осуществлени</a:t>
            </a:r>
            <a:r>
              <a:rPr lang="ru-RU" sz="600" dirty="0" smtClean="0">
                <a:solidFill>
                  <a:schemeClr val="tx1"/>
                </a:solidFill>
              </a:rPr>
              <a:t>я и отражения операций по учету и распределению поступлений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641996" y="3174471"/>
            <a:ext cx="1425750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КС для осуществлени</a:t>
            </a:r>
            <a:r>
              <a:rPr lang="ru-RU" sz="600" dirty="0" smtClean="0">
                <a:solidFill>
                  <a:schemeClr val="tx1"/>
                </a:solidFill>
              </a:rPr>
              <a:t>я и отражения операций с денежными средствами, поступающими во временное распоряжение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151696" y="3660346"/>
            <a:ext cx="1418291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КС для осуществлени</a:t>
            </a:r>
            <a:r>
              <a:rPr lang="ru-RU" sz="600" dirty="0" smtClean="0">
                <a:solidFill>
                  <a:schemeClr val="tx1"/>
                </a:solidFill>
              </a:rPr>
              <a:t>я и отражения операций с денежными средствами ЮЛ-НУБП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641996" y="3660345"/>
            <a:ext cx="1425948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КС для осуществлени</a:t>
            </a:r>
            <a:r>
              <a:rPr lang="ru-RU" sz="600" dirty="0" smtClean="0">
                <a:solidFill>
                  <a:schemeClr val="tx1"/>
                </a:solidFill>
              </a:rPr>
              <a:t>я и отражения операций с денежными средствами БУ и АУ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51696" y="4122652"/>
            <a:ext cx="1418291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 smtClean="0">
                <a:solidFill>
                  <a:schemeClr val="tx1"/>
                </a:solidFill>
              </a:rPr>
              <a:t>1х КС до выяснения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принадлежности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982617" y="2427734"/>
            <a:ext cx="2808311" cy="2160240"/>
          </a:xfrm>
          <a:prstGeom prst="roundRect">
            <a:avLst>
              <a:gd name="adj" fmla="val 4639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7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Межрегиональное операционное управление</a:t>
            </a:r>
            <a:endParaRPr lang="ru-RU" sz="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076055" y="2715766"/>
            <a:ext cx="684000" cy="414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 smtClean="0">
                <a:solidFill>
                  <a:schemeClr val="tx1"/>
                </a:solidFill>
              </a:rPr>
              <a:t>2х Единые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счета ФБ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076055" y="3170543"/>
            <a:ext cx="1152129" cy="414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Единые счета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бюджетов </a:t>
            </a:r>
            <a:r>
              <a:rPr lang="ru-RU" sz="600" dirty="0" smtClean="0">
                <a:solidFill>
                  <a:schemeClr val="tx1"/>
                </a:solidFill>
              </a:rPr>
              <a:t>ГВФ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076056" y="3660344"/>
            <a:ext cx="1152128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КС для осуществлени</a:t>
            </a:r>
            <a:r>
              <a:rPr lang="ru-RU" sz="600" dirty="0" smtClean="0">
                <a:solidFill>
                  <a:schemeClr val="tx1"/>
                </a:solidFill>
              </a:rPr>
              <a:t>я и отражения операций по учету и распределению поступлений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278522" y="3660346"/>
            <a:ext cx="1425750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КС для осуществлени</a:t>
            </a:r>
            <a:r>
              <a:rPr lang="ru-RU" sz="600" dirty="0" smtClean="0">
                <a:solidFill>
                  <a:schemeClr val="tx1"/>
                </a:solidFill>
              </a:rPr>
              <a:t>я и отражения операций с денежными средствами, поступающими во временное распоряжение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076055" y="4122652"/>
            <a:ext cx="1152129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N</a:t>
            </a:r>
            <a:r>
              <a:rPr lang="ru-RU" sz="600" dirty="0" smtClean="0">
                <a:solidFill>
                  <a:schemeClr val="tx1"/>
                </a:solidFill>
              </a:rPr>
              <a:t>х КС для осуществлени</a:t>
            </a:r>
            <a:r>
              <a:rPr lang="ru-RU" sz="600" dirty="0" smtClean="0">
                <a:solidFill>
                  <a:schemeClr val="tx1"/>
                </a:solidFill>
              </a:rPr>
              <a:t>я и отражения операций с денежными средствами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БУ и АУ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286482" y="4122652"/>
            <a:ext cx="1418291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 smtClean="0">
                <a:solidFill>
                  <a:schemeClr val="tx1"/>
                </a:solidFill>
              </a:rPr>
              <a:t>1х КС до выяснения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принадлежности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832141" y="2715767"/>
            <a:ext cx="1116123" cy="413695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3</a:t>
            </a:r>
            <a:r>
              <a:rPr lang="ru-RU" sz="600" dirty="0" smtClean="0">
                <a:solidFill>
                  <a:schemeClr val="tx1"/>
                </a:solidFill>
              </a:rPr>
              <a:t>х </a:t>
            </a:r>
            <a:r>
              <a:rPr lang="ru-RU" sz="600" dirty="0">
                <a:solidFill>
                  <a:schemeClr val="tx1"/>
                </a:solidFill>
              </a:rPr>
              <a:t>КС </a:t>
            </a:r>
            <a:r>
              <a:rPr lang="ru-RU" sz="600" dirty="0" smtClean="0">
                <a:solidFill>
                  <a:schemeClr val="tx1"/>
                </a:solidFill>
              </a:rPr>
              <a:t>для осуществления и отражения операций с денежными средствами ФНБ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020272" y="2733001"/>
            <a:ext cx="684000" cy="396000"/>
          </a:xfrm>
          <a:prstGeom prst="roundRect">
            <a:avLst/>
          </a:prstGeom>
          <a:gradFill flip="none" rotWithShape="1">
            <a:gsLst>
              <a:gs pos="0">
                <a:srgbClr val="E8EEF4"/>
              </a:gs>
              <a:gs pos="100000">
                <a:srgbClr val="D5DFEB"/>
              </a:gs>
            </a:gsLst>
            <a:lin ang="2700000" scaled="1"/>
            <a:tileRect/>
          </a:gradFill>
          <a:ln w="6350">
            <a:solidFill>
              <a:srgbClr val="1F47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 smtClean="0">
                <a:solidFill>
                  <a:schemeClr val="tx1"/>
                </a:solidFill>
              </a:rPr>
              <a:t>2х Единые </a:t>
            </a:r>
            <a:br>
              <a:rPr lang="ru-RU" sz="600" dirty="0" smtClean="0">
                <a:solidFill>
                  <a:schemeClr val="tx1"/>
                </a:solidFill>
              </a:rPr>
            </a:br>
            <a:r>
              <a:rPr lang="ru-RU" sz="600" dirty="0" smtClean="0">
                <a:solidFill>
                  <a:schemeClr val="tx1"/>
                </a:solidFill>
              </a:rPr>
              <a:t>счета ФБ (ДНД)</a:t>
            </a:r>
            <a:endParaRPr lang="ru-RU" sz="600" dirty="0">
              <a:solidFill>
                <a:schemeClr val="tx1"/>
              </a:solidFill>
            </a:endParaRPr>
          </a:p>
        </p:txBody>
      </p:sp>
      <p:cxnSp>
        <p:nvCxnSpPr>
          <p:cNvPr id="51" name="Прямая соединительная линия 50"/>
          <p:cNvCxnSpPr>
            <a:stCxn id="11" idx="2"/>
          </p:cNvCxnSpPr>
          <p:nvPr/>
        </p:nvCxnSpPr>
        <p:spPr>
          <a:xfrm>
            <a:off x="2173943" y="1923678"/>
            <a:ext cx="0" cy="50405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stCxn id="13" idx="2"/>
          </p:cNvCxnSpPr>
          <p:nvPr/>
        </p:nvCxnSpPr>
        <p:spPr>
          <a:xfrm>
            <a:off x="3455876" y="1923678"/>
            <a:ext cx="1102" cy="50405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555555" y="1809945"/>
            <a:ext cx="0" cy="61778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5662883" y="1704840"/>
            <a:ext cx="617791" cy="828000"/>
          </a:xfrm>
          <a:prstGeom prst="bentConnector3">
            <a:avLst>
              <a:gd name="adj1" fmla="val 34967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55"/>
          <p:cNvCxnSpPr>
            <a:stCxn id="19" idx="2"/>
            <a:endCxn id="48" idx="0"/>
          </p:cNvCxnSpPr>
          <p:nvPr/>
        </p:nvCxnSpPr>
        <p:spPr>
          <a:xfrm rot="5400000">
            <a:off x="6509095" y="1736538"/>
            <a:ext cx="860338" cy="1098121"/>
          </a:xfrm>
          <a:prstGeom prst="bentConnector3">
            <a:avLst>
              <a:gd name="adj1" fmla="val 89856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55"/>
          <p:cNvCxnSpPr>
            <a:endCxn id="49" idx="0"/>
          </p:cNvCxnSpPr>
          <p:nvPr/>
        </p:nvCxnSpPr>
        <p:spPr>
          <a:xfrm rot="5400000">
            <a:off x="7002350" y="2247025"/>
            <a:ext cx="845899" cy="126053"/>
          </a:xfrm>
          <a:prstGeom prst="bentConnector3">
            <a:avLst>
              <a:gd name="adj1" fmla="val 88003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80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системы казначейских платежей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217852" y="2139702"/>
            <a:ext cx="3926148" cy="81560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ru-RU" sz="1400" b="1" dirty="0">
                <a:solidFill>
                  <a:srgbClr val="11437F"/>
                </a:solidFill>
                <a:latin typeface="+mn-lt"/>
              </a:rPr>
              <a:t>Центр специализации</a:t>
            </a:r>
            <a:r>
              <a:rPr lang="ru-RU" sz="1400" b="1" dirty="0">
                <a:latin typeface="+mn-lt"/>
              </a:rPr>
              <a:t/>
            </a:r>
            <a:br>
              <a:rPr lang="ru-RU" sz="1400" b="1" dirty="0">
                <a:latin typeface="+mn-lt"/>
              </a:rPr>
            </a:br>
            <a:r>
              <a:rPr lang="ru-RU" sz="1100" dirty="0">
                <a:latin typeface="+mn-lt"/>
              </a:rPr>
              <a:t>территориальный орган Федерального казначейства, осуществляющий прием к исполнению распоряжений участников системы казначейских платежей</a:t>
            </a:r>
          </a:p>
        </p:txBody>
      </p:sp>
      <p:pic>
        <p:nvPicPr>
          <p:cNvPr id="5" name="Picture 2" descr="C:\Users\2914\Downloads\noun_operator_180205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0" y="843558"/>
            <a:ext cx="429858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2914\Downloads\noun_Stakeholders_15556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822" y="845257"/>
            <a:ext cx="435815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251400" y="2200707"/>
            <a:ext cx="427988" cy="430880"/>
            <a:chOff x="1835620" y="591500"/>
            <a:chExt cx="715168" cy="720000"/>
          </a:xfrm>
        </p:grpSpPr>
        <p:pic>
          <p:nvPicPr>
            <p:cNvPr id="8" name="Picture 5" descr="C:\Users\2914\Downloads\noun_Bank_128484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20" y="591500"/>
              <a:ext cx="715168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C:\Users\2914\Downloads\noun_Calculator_196233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9448" y="860119"/>
              <a:ext cx="307512" cy="324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4772192" y="2213336"/>
            <a:ext cx="427988" cy="430880"/>
            <a:chOff x="2987780" y="785829"/>
            <a:chExt cx="427988" cy="430880"/>
          </a:xfrm>
        </p:grpSpPr>
        <p:pic>
          <p:nvPicPr>
            <p:cNvPr id="11" name="Picture 5" descr="C:\Users\2914\Downloads\noun_Bank_128484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780" y="785829"/>
              <a:ext cx="427988" cy="430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7" descr="C:\Users\2914\Downloads\noun_Star_6668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3900" y="940744"/>
              <a:ext cx="208360" cy="197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Прямоугольник 12"/>
          <p:cNvSpPr/>
          <p:nvPr/>
        </p:nvSpPr>
        <p:spPr>
          <a:xfrm>
            <a:off x="5220090" y="845257"/>
            <a:ext cx="3816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</a:rPr>
              <a:t>Участники системы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100" dirty="0"/>
              <a:t>прямые и косвенные участники, </a:t>
            </a:r>
            <a:br>
              <a:rPr lang="ru-RU" sz="1100" dirty="0"/>
            </a:br>
            <a:r>
              <a:rPr lang="ru-RU" sz="1100" dirty="0"/>
              <a:t>определенные Бюджетным кодексом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187" y="843558"/>
            <a:ext cx="38905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</a:rPr>
              <a:t>Оператор системы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Федеральное казначейство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79187" y="2139702"/>
            <a:ext cx="367678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</a:rPr>
              <a:t>Платежный центр</a:t>
            </a:r>
            <a:r>
              <a:rPr lang="ru-RU" sz="1400" dirty="0">
                <a:solidFill>
                  <a:srgbClr val="11437F"/>
                </a:solidFill>
              </a:rPr>
              <a:t/>
            </a:r>
            <a:br>
              <a:rPr lang="ru-RU" sz="1400" dirty="0">
                <a:solidFill>
                  <a:srgbClr val="11437F"/>
                </a:solidFill>
              </a:rPr>
            </a:br>
            <a:r>
              <a:rPr lang="ru-RU" sz="1100" dirty="0">
                <a:ea typeface="PT Serif" panose="020A0603040505020204" pitchFamily="18" charset="-52"/>
                <a:cs typeface="+mj-cs"/>
              </a:rPr>
              <a:t>территориальный орган Федерального казначейства, осуществляющий исполнение распоряжений участников системы казначейских платежей, составление и представление в Центральный банк Российской Федерации, кредитные организации распоряжений о переводе денежных средств с банковских счетов, обслуживаемых в соответствии с Бюджетным кодексом, взаимодействие с операторами услуг платежной инфраструктуры платежных систем</a:t>
            </a:r>
          </a:p>
        </p:txBody>
      </p:sp>
      <p:sp>
        <p:nvSpPr>
          <p:cNvPr id="16" name="Заголовок 2"/>
          <p:cNvSpPr txBox="1">
            <a:spLocks/>
          </p:cNvSpPr>
          <p:nvPr/>
        </p:nvSpPr>
        <p:spPr>
          <a:xfrm>
            <a:off x="5233690" y="3435846"/>
            <a:ext cx="3926148" cy="98488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ru-RU" sz="1400" b="1" dirty="0">
                <a:solidFill>
                  <a:srgbClr val="11437F"/>
                </a:solidFill>
                <a:latin typeface="+mn-lt"/>
              </a:rPr>
              <a:t>Обслуживающий центр</a:t>
            </a:r>
            <a:r>
              <a:rPr lang="ru-RU" sz="1400" b="1" dirty="0">
                <a:latin typeface="+mn-lt"/>
              </a:rPr>
              <a:t/>
            </a:r>
            <a:br>
              <a:rPr lang="ru-RU" sz="1400" b="1" dirty="0">
                <a:latin typeface="+mn-lt"/>
              </a:rPr>
            </a:br>
            <a:r>
              <a:rPr lang="ru-RU" sz="1100" dirty="0">
                <a:latin typeface="+mn-lt"/>
              </a:rPr>
              <a:t>территориальный орган Федерального казначейства, осуществляющий прием распоряжений участников системы казначейских платежей, составленных на бумажных носителях</a:t>
            </a:r>
          </a:p>
        </p:txBody>
      </p:sp>
      <p:pic>
        <p:nvPicPr>
          <p:cNvPr id="17" name="Picture 5" descr="C:\Users\2914\Downloads\noun_Bank_12848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30" y="3509516"/>
            <a:ext cx="427988" cy="43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79390" y="1563682"/>
            <a:ext cx="8785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/>
              <a:t>Правилами организации и функционирования СКП определяется ролевая модель</a:t>
            </a:r>
            <a:r>
              <a:rPr lang="ru-RU" sz="1200" i="1" dirty="0"/>
              <a:t>, </a:t>
            </a:r>
            <a:br>
              <a:rPr lang="ru-RU" sz="1200" i="1" dirty="0"/>
            </a:br>
            <a:r>
              <a:rPr lang="ru-RU" sz="1200" i="1" dirty="0"/>
              <a:t>которая будет применима и в перспективе </a:t>
            </a:r>
            <a:r>
              <a:rPr lang="ru-RU" sz="1200" i="1" dirty="0" smtClean="0"/>
              <a:t>специализации (централизации) </a:t>
            </a:r>
            <a:r>
              <a:rPr lang="ru-RU" sz="1200" i="1" dirty="0"/>
              <a:t>функций: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4288" y="4576107"/>
            <a:ext cx="845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Функции Платежного центра, Центра специализации и Обслуживающего центра </a:t>
            </a:r>
            <a:r>
              <a:rPr lang="ru-RU" sz="1200" b="1" i="1" dirty="0"/>
              <a:t>могут выполняться несколькими территориальными органами Федерального казначейства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395785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Временной регламент </a:t>
            </a:r>
            <a:r>
              <a:rPr lang="ru-RU" dirty="0"/>
              <a:t>функционирования </a:t>
            </a:r>
            <a:br>
              <a:rPr lang="ru-RU" dirty="0"/>
            </a:br>
            <a:r>
              <a:rPr lang="ru-RU" dirty="0"/>
              <a:t>системы казначейских платежей</a:t>
            </a: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107381" y="2333269"/>
            <a:ext cx="2460950" cy="430887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j-cs"/>
              </a:defRPr>
            </a:lvl1pPr>
          </a:lstStyle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dirty="0">
                <a:latin typeface="+mn-lt"/>
              </a:rPr>
              <a:t>Обновление нормативной справочной информации</a:t>
            </a: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483710" y="2333269"/>
            <a:ext cx="3024421" cy="769441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defPPr>
              <a:defRPr lang="ru-RU"/>
            </a:defPPr>
            <a:lvl1pPr marL="171450" indent="-171450" algn="ctr">
              <a:spcBef>
                <a:spcPct val="0"/>
              </a:spcBef>
              <a:buFont typeface="Wingdings" panose="05000000000000000000" pitchFamily="2" charset="2"/>
              <a:buChar char="§"/>
              <a:defRPr sz="1100" b="0">
                <a:ea typeface="PT Serif" panose="020A0603040505020204" pitchFamily="18" charset="-52"/>
                <a:cs typeface="+mj-cs"/>
              </a:defRPr>
            </a:lvl1pPr>
          </a:lstStyle>
          <a:p>
            <a:pPr algn="l"/>
            <a:r>
              <a:rPr lang="ru-RU" dirty="0"/>
              <a:t>Прием распоряжений, прием к исполнению распоряжений</a:t>
            </a:r>
          </a:p>
          <a:p>
            <a:pPr algn="l"/>
            <a:r>
              <a:rPr lang="ru-RU" dirty="0"/>
              <a:t>Исполнение (частичное исполнение) распоряжений</a:t>
            </a: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5508131" y="2333269"/>
            <a:ext cx="3549894" cy="1277273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100" dirty="0">
                <a:latin typeface="+mn-lt"/>
              </a:rPr>
              <a:t>Прием распоряжений с использованием информационных систем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100" dirty="0">
                <a:latin typeface="+mn-lt"/>
              </a:rPr>
              <a:t>Исполнение (частичное исполнение) ранее принятых к исполнению распоряжений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100" dirty="0">
                <a:latin typeface="+mn-lt"/>
              </a:rPr>
              <a:t>Исполнение распоряжений для осуществления ежедневного перечисления денежных средств</a:t>
            </a: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2843759" y="3615140"/>
            <a:ext cx="5587019" cy="76944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100" dirty="0">
                <a:latin typeface="+mn-lt"/>
              </a:rPr>
              <a:t>Прием распоряжений с использованием информационных систем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100" dirty="0">
                <a:latin typeface="+mn-lt"/>
              </a:rPr>
              <a:t>Осуществление иных процедур, предусмотренных основной, заключительной сессиями рабочего дня, при принятии такого решения оператором системы казначейских платежей</a:t>
            </a:r>
          </a:p>
        </p:txBody>
      </p:sp>
      <p:sp>
        <p:nvSpPr>
          <p:cNvPr id="15" name="Пятиугольник 14"/>
          <p:cNvSpPr/>
          <p:nvPr/>
        </p:nvSpPr>
        <p:spPr>
          <a:xfrm>
            <a:off x="107381" y="1541159"/>
            <a:ext cx="2664370" cy="576080"/>
          </a:xfrm>
          <a:prstGeom prst="homePlate">
            <a:avLst>
              <a:gd name="adj" fmla="val 5444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dist="25400" dir="2700000" algn="tl" rotWithShape="0">
              <a:schemeClr val="accent4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b="1" dirty="0">
                <a:solidFill>
                  <a:sysClr val="windowText" lastClr="000000"/>
                </a:solidFill>
              </a:rPr>
              <a:t>Подготовительная</a:t>
            </a:r>
            <a:r>
              <a:rPr lang="ru-RU" sz="1400" b="1" dirty="0"/>
              <a:t> </a:t>
            </a:r>
            <a:r>
              <a:rPr lang="ru-RU" sz="1400" b="1" dirty="0">
                <a:solidFill>
                  <a:sysClr val="windowText" lastClr="000000"/>
                </a:solidFill>
              </a:rPr>
              <a:t>сессия</a:t>
            </a:r>
          </a:p>
          <a:p>
            <a:pPr algn="ctr"/>
            <a:r>
              <a:rPr lang="ru-RU" sz="1400" dirty="0">
                <a:solidFill>
                  <a:sysClr val="windowText" lastClr="000000"/>
                </a:solidFill>
              </a:rPr>
              <a:t>(00:00 – 01:00 МСК)</a:t>
            </a:r>
          </a:p>
        </p:txBody>
      </p:sp>
      <p:sp>
        <p:nvSpPr>
          <p:cNvPr id="16" name="Нашивка 15"/>
          <p:cNvSpPr/>
          <p:nvPr/>
        </p:nvSpPr>
        <p:spPr>
          <a:xfrm>
            <a:off x="2555721" y="1541159"/>
            <a:ext cx="3168440" cy="576080"/>
          </a:xfrm>
          <a:prstGeom prst="chevron">
            <a:avLst>
              <a:gd name="adj" fmla="val 56299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dist="25400" dir="2700000" algn="tl" rotWithShape="0">
              <a:schemeClr val="accent4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Основная сессия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(01:00 – 21:00 МСК)</a:t>
            </a:r>
          </a:p>
        </p:txBody>
      </p:sp>
      <p:sp>
        <p:nvSpPr>
          <p:cNvPr id="17" name="Нашивка 16"/>
          <p:cNvSpPr/>
          <p:nvPr/>
        </p:nvSpPr>
        <p:spPr>
          <a:xfrm>
            <a:off x="5508131" y="1541159"/>
            <a:ext cx="3392850" cy="576080"/>
          </a:xfrm>
          <a:prstGeom prst="chevron">
            <a:avLst>
              <a:gd name="adj" fmla="val 56299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dist="25400" dir="2700000" algn="tl" rotWithShape="0">
              <a:schemeClr val="accent4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Заключительная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сессия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(21:00 – 23:00 МСК)</a:t>
            </a:r>
          </a:p>
        </p:txBody>
      </p:sp>
      <p:sp>
        <p:nvSpPr>
          <p:cNvPr id="19" name="Пятиугольник 18"/>
          <p:cNvSpPr/>
          <p:nvPr/>
        </p:nvSpPr>
        <p:spPr>
          <a:xfrm>
            <a:off x="107381" y="3629413"/>
            <a:ext cx="2664370" cy="648090"/>
          </a:xfrm>
          <a:prstGeom prst="homePlate">
            <a:avLst>
              <a:gd name="adj" fmla="val 54446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dist="25400" dir="2700000" algn="tl" rotWithShape="0">
              <a:schemeClr val="accent4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0" rtlCol="0" anchor="ctr"/>
          <a:lstStyle/>
          <a:p>
            <a:r>
              <a:rPr lang="ru-RU" sz="1600" b="1" dirty="0">
                <a:solidFill>
                  <a:sysClr val="windowText" lastClr="000000"/>
                </a:solidFill>
              </a:rPr>
              <a:t>Выходные, праздничные дни</a:t>
            </a:r>
          </a:p>
        </p:txBody>
      </p:sp>
      <p:pic>
        <p:nvPicPr>
          <p:cNvPr id="20" name="Picture 5" descr="C:\Users\2914\Downloads\noun_weekdays_247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78" y="3773458"/>
            <a:ext cx="388114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2914\Downloads\noun_week_247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277" y="915530"/>
            <a:ext cx="388114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2914\Downloads\noun_24 Hour_106072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667" y="915530"/>
            <a:ext cx="33791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239351" y="927426"/>
            <a:ext cx="2067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7 дней в неделю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0686" y="931922"/>
            <a:ext cx="1927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23 часа в сутки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334" y="4661143"/>
            <a:ext cx="845410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/>
              <a:t>Оператор системы казначейских платежей может изменить время выполнения предусмотренных регламентом процедур в случае возникновения чрезвычайных и нештатных ситуаций, при завершении операций финансового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98770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Исполнение распоряжений </a:t>
            </a:r>
            <a:br>
              <a:rPr lang="ru-RU" dirty="0"/>
            </a:br>
            <a:r>
              <a:rPr lang="ru-RU" dirty="0"/>
              <a:t>в разных часовых поясах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797881"/>
              </p:ext>
            </p:extLst>
          </p:nvPr>
        </p:nvGraphicFramePr>
        <p:xfrm>
          <a:off x="26640" y="699542"/>
          <a:ext cx="9169044" cy="4350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4" name="Visio" r:id="rId3" imgW="10277296" imgH="4876674" progId="Visio.Drawing.11">
                  <p:embed/>
                </p:oleObj>
              </mc:Choice>
              <mc:Fallback>
                <p:oleObj name="Visio" r:id="rId3" imgW="10277296" imgH="4876674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40" y="699542"/>
                        <a:ext cx="9169044" cy="4350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496" y="1088726"/>
            <a:ext cx="72008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МСК+9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2211710"/>
            <a:ext cx="72008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МСК+5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32024" y="3090094"/>
            <a:ext cx="72008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72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Распоряжение о совершении казначейского платежа. </a:t>
            </a:r>
            <a:br>
              <a:rPr lang="ru-RU" dirty="0"/>
            </a:br>
            <a:r>
              <a:rPr lang="ru-RU" dirty="0"/>
              <a:t>Правовое регулирование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2355726"/>
            <a:ext cx="3744416" cy="2304256"/>
          </a:xfrm>
          <a:prstGeom prst="roundRect">
            <a:avLst>
              <a:gd name="adj" fmla="val 9741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Правила организации и функционирования системы казначейских платежей:</a:t>
            </a:r>
          </a:p>
          <a:p>
            <a:pPr algn="ctr"/>
            <a:endParaRPr lang="ru-RU" sz="1000" b="1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100" dirty="0"/>
              <a:t>перечень реквизитов распоряжения (номера, описание, правила указания значений, максимальное количество символов)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100" dirty="0"/>
              <a:t>виды распоряжений, применяемые </a:t>
            </a:r>
            <a:r>
              <a:rPr lang="ru-RU" sz="1100" b="1" dirty="0"/>
              <a:t>в целях перечисления денежных средств по казначейским счетам </a:t>
            </a:r>
            <a:r>
              <a:rPr lang="ru-RU" sz="1100" dirty="0"/>
              <a:t>(в электронной форме), перечень их реквизитов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100" dirty="0"/>
              <a:t>право устанавливать иные виды распоряжений в Порядке казначейского обслуживания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2355726"/>
            <a:ext cx="3744416" cy="2304256"/>
          </a:xfrm>
          <a:prstGeom prst="roundRect">
            <a:avLst>
              <a:gd name="adj" fmla="val 1034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Порядок казначейского обслуживания:</a:t>
            </a:r>
          </a:p>
          <a:p>
            <a:pPr algn="ctr"/>
            <a:endParaRPr lang="ru-RU" sz="1200" b="1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100" dirty="0"/>
              <a:t>виды распоряжений, применяемые </a:t>
            </a:r>
            <a:r>
              <a:rPr lang="ru-RU" sz="1100" b="1" dirty="0"/>
              <a:t>в целях отражения операций по лицевым счетам </a:t>
            </a:r>
            <a:r>
              <a:rPr lang="ru-RU" sz="1100" dirty="0"/>
              <a:t>(в электронной форме, на бумажном носителе)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100" dirty="0"/>
              <a:t>перечень реквизитов, применяемых для конкретного вида распоряжения, правила указания значений для конкретного участника (</a:t>
            </a:r>
            <a:r>
              <a:rPr lang="ru-RU" sz="1100" dirty="0" err="1"/>
              <a:t>неучастника</a:t>
            </a:r>
            <a:r>
              <a:rPr lang="ru-RU" sz="1100" dirty="0"/>
              <a:t>) бюджетного процесса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4526936" y="1818376"/>
            <a:ext cx="18000" cy="1080000"/>
          </a:xfrm>
          <a:prstGeom prst="curved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71600" y="915566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</a:rPr>
              <a:t>Распоряжение о совершении казначейского платежа </a:t>
            </a:r>
            <a:r>
              <a:rPr lang="ru-RU" sz="1600" dirty="0"/>
              <a:t>– </a:t>
            </a:r>
            <a:br>
              <a:rPr lang="ru-RU" sz="1600" dirty="0"/>
            </a:br>
            <a:r>
              <a:rPr lang="ru-RU" sz="1600" dirty="0"/>
              <a:t>первичный документ, представляемый участником системы казначейских платежей в целях осуществления операции по казначейскому счету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670" y="2087642"/>
            <a:ext cx="12522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b="1" dirty="0">
                <a:solidFill>
                  <a:srgbClr val="11437F"/>
                </a:solidFill>
              </a:rPr>
              <a:t>регулирование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5936" y="2087642"/>
            <a:ext cx="10390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rgbClr val="11437F"/>
                </a:solidFill>
              </a:rPr>
              <a:t>применение</a:t>
            </a:r>
          </a:p>
        </p:txBody>
      </p:sp>
    </p:spTree>
    <p:extLst>
      <p:ext uri="{BB962C8B-B14F-4D97-AF65-F5344CB8AC3E}">
        <p14:creationId xmlns:p14="http://schemas.microsoft.com/office/powerpoint/2010/main" val="117773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dirty="0"/>
              <a:t>Виды распоряжений, предусмотренные </a:t>
            </a:r>
            <a:br>
              <a:rPr lang="ru-RU" sz="1400" dirty="0"/>
            </a:br>
            <a:r>
              <a:rPr lang="ru-RU" sz="1400" dirty="0"/>
              <a:t>Правилами организации и функционирования </a:t>
            </a:r>
            <a:br>
              <a:rPr lang="ru-RU" sz="1400" dirty="0"/>
            </a:br>
            <a:r>
              <a:rPr lang="ru-RU" sz="1400" dirty="0"/>
              <a:t>системы казначейских платежей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23118"/>
            <a:ext cx="8229600" cy="2944776"/>
          </a:xfrm>
        </p:spPr>
        <p:txBody>
          <a:bodyPr>
            <a:normAutofit fontScale="62500" lnSpcReduction="20000"/>
          </a:bodyPr>
          <a:lstStyle/>
          <a:p>
            <a:pPr indent="-1651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1437F"/>
                </a:solidFill>
              </a:rPr>
              <a:t>Поручение о перечислении на счет </a:t>
            </a:r>
            <a:br>
              <a:rPr lang="ru-RU" dirty="0">
                <a:solidFill>
                  <a:srgbClr val="11437F"/>
                </a:solidFill>
              </a:rPr>
            </a:b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(исполнение, частичное исполнение распоряжений, </a:t>
            </a:r>
            <a:br>
              <a:rPr lang="ru-RU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распределение поступлений, перечисление остатков, иные случаи)</a:t>
            </a:r>
          </a:p>
          <a:p>
            <a:pPr indent="-1651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1437F"/>
                </a:solidFill>
              </a:rPr>
              <a:t>Требование получателя платежа </a:t>
            </a:r>
            <a:br>
              <a:rPr lang="ru-RU" dirty="0">
                <a:solidFill>
                  <a:srgbClr val="11437F"/>
                </a:solidFill>
              </a:rPr>
            </a:b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(подкрепление казначейского счета по учету и распределению поступлений, </a:t>
            </a:r>
            <a:br>
              <a:rPr lang="ru-RU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иные случаи)</a:t>
            </a:r>
          </a:p>
          <a:p>
            <a:pPr indent="-1651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1437F"/>
                </a:solidFill>
              </a:rPr>
              <a:t>Обращение участника о ежедневном перечислении денежных средств</a:t>
            </a:r>
            <a:br>
              <a:rPr lang="ru-RU" dirty="0">
                <a:solidFill>
                  <a:srgbClr val="11437F"/>
                </a:solidFill>
              </a:rPr>
            </a:b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(привлечение средств на единый счет бюджета)</a:t>
            </a:r>
          </a:p>
          <a:p>
            <a:pPr indent="-1651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11437F"/>
                </a:solidFill>
              </a:rPr>
              <a:t>Обращение участника о перечислении денежных средств при постановке на учет денежных обязательств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4076367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Предусмотрена возможность </a:t>
            </a:r>
            <a:r>
              <a:rPr lang="ru-RU" sz="1200" i="1" dirty="0">
                <a:solidFill>
                  <a:srgbClr val="11437F"/>
                </a:solidFill>
              </a:rPr>
              <a:t>подписания распоряжений, составленных Центрами специализации и Платежными центрами в автоматическом режиме </a:t>
            </a:r>
            <a:r>
              <a:rPr lang="ru-RU" sz="1200" i="1" dirty="0"/>
              <a:t>средствами информационной системы 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</a:rPr>
              <a:t>(например, для случаев консолидации остатков средств бюджета, при исполнении распоряжений, составленных Казначейством России на основании поставленных на учет денежных обязательств, или распоряжений, прием к исполнению которых проводится полностью в автоматическом режиме)</a:t>
            </a:r>
          </a:p>
        </p:txBody>
      </p:sp>
    </p:spTree>
    <p:extLst>
      <p:ext uri="{BB962C8B-B14F-4D97-AF65-F5344CB8AC3E}">
        <p14:creationId xmlns:p14="http://schemas.microsoft.com/office/powerpoint/2010/main" val="397649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Жизненный цикл распоряжения. </a:t>
            </a:r>
            <a:br>
              <a:rPr lang="ru-RU" dirty="0"/>
            </a:br>
            <a:r>
              <a:rPr lang="ru-RU" dirty="0"/>
              <a:t>Прием к исполнению и исполнение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009775"/>
              </p:ext>
            </p:extLst>
          </p:nvPr>
        </p:nvGraphicFramePr>
        <p:xfrm>
          <a:off x="547572" y="642208"/>
          <a:ext cx="8048856" cy="4501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4" name="Visio" r:id="rId4" imgW="15868689" imgH="8848710" progId="Visio.Drawing.11">
                  <p:embed/>
                </p:oleObj>
              </mc:Choice>
              <mc:Fallback>
                <p:oleObj name="Visio" r:id="rId4" imgW="15868689" imgH="8848710" progId="Visio.Drawing.11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572" y="642208"/>
                        <a:ext cx="8048856" cy="45012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926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Жизненный цикл распоряжения. </a:t>
            </a:r>
            <a:br>
              <a:rPr lang="ru-RU" dirty="0"/>
            </a:br>
            <a:r>
              <a:rPr lang="ru-RU" dirty="0"/>
              <a:t>Прием к исполнению и исполнение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279861"/>
              </p:ext>
            </p:extLst>
          </p:nvPr>
        </p:nvGraphicFramePr>
        <p:xfrm>
          <a:off x="0" y="1275606"/>
          <a:ext cx="9972600" cy="557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5" name="Visio" r:id="rId4" imgW="15868689" imgH="8848710" progId="Visio.Drawing.11">
                  <p:embed/>
                </p:oleObj>
              </mc:Choice>
              <mc:Fallback>
                <p:oleObj name="Visio" r:id="rId4" imgW="15868689" imgH="884871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75606"/>
                        <a:ext cx="9972600" cy="55771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A8AC21E-43E2-4B8B-8DD7-DB11981CFA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0" y="3435846"/>
            <a:ext cx="9144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9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112612"/>
              </p:ext>
            </p:extLst>
          </p:nvPr>
        </p:nvGraphicFramePr>
        <p:xfrm>
          <a:off x="1" y="-174923"/>
          <a:ext cx="9142010" cy="5113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Visio" r:id="rId4" imgW="15868689" imgH="8848710" progId="Visio.Drawing.11">
                  <p:embed/>
                </p:oleObj>
              </mc:Choice>
              <mc:Fallback>
                <p:oleObj name="Visio" r:id="rId4" imgW="15868689" imgH="8848710" progId="Visio.Drawing.11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-174923"/>
                        <a:ext cx="9142010" cy="5113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A8AC21E-43E2-4B8B-8DD7-DB11981CFA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0" y="3602682"/>
            <a:ext cx="9144000" cy="28575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4A355E12-0500-4737-A3D7-E6131E90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310852"/>
            <a:ext cx="6802258" cy="699541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AD23CF6-205F-442D-9E9C-FB1F4D5A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-1149846"/>
            <a:ext cx="9144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2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006802"/>
              </p:ext>
            </p:extLst>
          </p:nvPr>
        </p:nvGraphicFramePr>
        <p:xfrm>
          <a:off x="1" y="-668610"/>
          <a:ext cx="9142010" cy="5113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Visio" r:id="rId4" imgW="15868689" imgH="8848710" progId="Visio.Drawing.11">
                  <p:embed/>
                </p:oleObj>
              </mc:Choice>
              <mc:Fallback>
                <p:oleObj name="Visio" r:id="rId4" imgW="15868689" imgH="8848710" progId="Visio.Drawing.11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-668610"/>
                        <a:ext cx="9142010" cy="5113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4A355E12-0500-4737-A3D7-E6131E90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310852"/>
            <a:ext cx="6802258" cy="699541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AD23CF6-205F-442D-9E9C-FB1F4D5A66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-20538"/>
            <a:ext cx="9144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7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Жизненный цикл распоряжения. </a:t>
            </a:r>
            <a:br>
              <a:rPr lang="ru-RU" dirty="0"/>
            </a:br>
            <a:r>
              <a:rPr lang="ru-RU" sz="1400" dirty="0"/>
              <a:t>Исполнение и представление распоряжения получателю</a:t>
            </a:r>
            <a:endParaRPr lang="ru-RU" sz="1400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476420"/>
              </p:ext>
            </p:extLst>
          </p:nvPr>
        </p:nvGraphicFramePr>
        <p:xfrm>
          <a:off x="-1" y="618777"/>
          <a:ext cx="9155473" cy="4185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4" name="Visio" r:id="rId4" imgW="12628445" imgH="5788530" progId="Visio.Drawing.11">
                  <p:embed/>
                </p:oleObj>
              </mc:Choice>
              <mc:Fallback>
                <p:oleObj name="Visio" r:id="rId4" imgW="12628445" imgH="5788530" progId="Visio.Drawing.11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618777"/>
                        <a:ext cx="9155473" cy="41852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975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0EA10F-EE63-4342-B34C-E06AE977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Учет и распределение </a:t>
            </a:r>
            <a:r>
              <a:rPr lang="ru-RU" dirty="0" smtClean="0"/>
              <a:t>поступлений в </a:t>
            </a:r>
            <a:r>
              <a:rPr lang="ru-RU" dirty="0"/>
              <a:t>2021 году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349C4449-BC88-478D-B6A3-A3559AEC67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540174"/>
              </p:ext>
            </p:extLst>
          </p:nvPr>
        </p:nvGraphicFramePr>
        <p:xfrm>
          <a:off x="579509" y="699541"/>
          <a:ext cx="7984983" cy="4443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6" name="Visio" r:id="rId3" imgW="12610981" imgH="7038806" progId="Visio.Drawing.11">
                  <p:embed/>
                </p:oleObj>
              </mc:Choice>
              <mc:Fallback>
                <p:oleObj name="Visio" r:id="rId3" imgW="12610981" imgH="703880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09" y="699541"/>
                        <a:ext cx="7984983" cy="44439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84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365A69-4708-4E48-BC95-C8BD98B8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Расходы в 2021 году (между участниками СКП)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="" xmlns:a16="http://schemas.microsoft.com/office/drawing/2014/main" id="{CEBB4563-675F-4943-9691-7F144180E1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588180"/>
              </p:ext>
            </p:extLst>
          </p:nvPr>
        </p:nvGraphicFramePr>
        <p:xfrm>
          <a:off x="114412" y="699541"/>
          <a:ext cx="8915177" cy="4447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Visio" r:id="rId3" imgW="12610981" imgH="6315205" progId="Visio.Drawing.11">
                  <p:embed/>
                </p:oleObj>
              </mc:Choice>
              <mc:Fallback>
                <p:oleObj name="Visio" r:id="rId3" imgW="12610981" imgH="6315205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12" y="699541"/>
                        <a:ext cx="8915177" cy="4447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637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B346FB-32CC-463F-B1D2-34BF44807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Расходы в 2021 году (клиенту банка)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="" xmlns:a16="http://schemas.microsoft.com/office/drawing/2014/main" id="{DB82C481-83B1-4E55-A492-FB0A168FA6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503657"/>
              </p:ext>
            </p:extLst>
          </p:nvPr>
        </p:nvGraphicFramePr>
        <p:xfrm>
          <a:off x="485800" y="674981"/>
          <a:ext cx="8172400" cy="4468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Visio" r:id="rId3" imgW="11172947" imgH="6134210" progId="Visio.Drawing.11">
                  <p:embed/>
                </p:oleObj>
              </mc:Choice>
              <mc:Fallback>
                <p:oleObj name="Visio" r:id="rId3" imgW="11172947" imgH="613421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800" y="674981"/>
                        <a:ext cx="8172400" cy="44685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906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Средства единого казначейского счета </a:t>
            </a:r>
            <a:br>
              <a:rPr lang="ru-RU" dirty="0"/>
            </a:br>
            <a:r>
              <a:rPr lang="ru-RU" dirty="0"/>
              <a:t>до выяснения принадлежности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597261"/>
              </p:ext>
            </p:extLst>
          </p:nvPr>
        </p:nvGraphicFramePr>
        <p:xfrm>
          <a:off x="547688" y="771550"/>
          <a:ext cx="8059737" cy="436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6" name="Visio" r:id="rId3" imgW="11116511" imgH="6040710" progId="Visio.Drawing.11">
                  <p:embed/>
                </p:oleObj>
              </mc:Choice>
              <mc:Fallback>
                <p:oleObj name="Visio" r:id="rId3" imgW="11116511" imgH="6040710" progId="Visio.Drawing.11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771550"/>
                        <a:ext cx="8059737" cy="436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182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Казначейский счет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693972"/>
              </p:ext>
            </p:extLst>
          </p:nvPr>
        </p:nvGraphicFramePr>
        <p:xfrm>
          <a:off x="107510" y="1289541"/>
          <a:ext cx="8928980" cy="143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64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446449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Признак казначейского счета, всегда равен «0»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Код вида казначейского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счета в соответствии с </a:t>
                      </a:r>
                      <a:r>
                        <a:rPr lang="ru-RU" sz="1000" u="sng" dirty="0">
                          <a:solidFill>
                            <a:schemeClr val="tx1"/>
                          </a:solidFill>
                        </a:rPr>
                        <a:t>перспективным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 Планом счетов казначейского учета</a:t>
                      </a:r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Код валюты в соответствии с Общероссийским классификатором валют</a:t>
                      </a:r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Идентификатор публично-правового образования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(в общем случае – код</a:t>
                      </a:r>
                      <a:r>
                        <a:rPr lang="ru-RU" sz="1000" baseline="0" dirty="0"/>
                        <a:t> по </a:t>
                      </a:r>
                      <a:r>
                        <a:rPr lang="ru-RU" sz="1000" dirty="0"/>
                        <a:t>ОКТМО)</a:t>
                      </a:r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Порядковый</a:t>
                      </a:r>
                      <a:r>
                        <a:rPr lang="ru-RU" sz="1000" baseline="0" dirty="0"/>
                        <a:t> номер счета</a:t>
                      </a:r>
                      <a:endParaRPr lang="ru-RU" sz="1000" dirty="0"/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ru-RU" sz="1000" dirty="0"/>
                        <a:t>Код территориального</a:t>
                      </a:r>
                      <a:r>
                        <a:rPr lang="ru-RU" sz="1000" baseline="0" dirty="0"/>
                        <a:t> органа Федерального казначейства</a:t>
                      </a:r>
                      <a:endParaRPr lang="ru-RU" sz="1000" dirty="0"/>
                    </a:p>
                  </a:txBody>
                  <a:tcPr marL="36000" marR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2945725"/>
            <a:ext cx="813690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/>
              <a:t>Выделение Банком России группы счетов «0» для казначейских счетов согласовано Банком России и позволит: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Федеральному казначейству использовать при нумерации казначейских счетов План счетов казначейского учета без необходимости адаптации под Планы счетов бухгалтерского учета для Банка России и кредитных организаций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кредитным организациям однозначно отличать казначейские счета от банковских, использовать признак для установления форматно-логических контролей</a:t>
            </a:r>
          </a:p>
        </p:txBody>
      </p:sp>
    </p:spTree>
    <p:extLst>
      <p:ext uri="{BB962C8B-B14F-4D97-AF65-F5344CB8AC3E}">
        <p14:creationId xmlns:p14="http://schemas.microsoft.com/office/powerpoint/2010/main" val="122174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Соответствие банковских счетов казначейским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37067"/>
              </p:ext>
            </p:extLst>
          </p:nvPr>
        </p:nvGraphicFramePr>
        <p:xfrm>
          <a:off x="107504" y="961350"/>
          <a:ext cx="4464496" cy="3770640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656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3648">
                <a:tc>
                  <a:txBody>
                    <a:bodyPr/>
                    <a:lstStyle/>
                    <a:p>
                      <a:r>
                        <a:rPr lang="ru-RU" sz="600" dirty="0"/>
                        <a:t>Наименование казначейского счета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Кому открывается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682">
                <a:tc rowSpan="4">
                  <a:txBody>
                    <a:bodyPr/>
                    <a:lstStyle/>
                    <a:p>
                      <a:r>
                        <a:rPr lang="ru-RU" sz="600" b="1" dirty="0"/>
                        <a:t>1) единый счет бюджета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40105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03211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3648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40201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03221</a:t>
                      </a:r>
                    </a:p>
                  </a:txBody>
                  <a:tcPr marL="90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40204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03231</a:t>
                      </a:r>
                      <a:endParaRPr lang="ru-RU" sz="600" dirty="0"/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2614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органу управления государственным внебюджетным фондом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40401 (ПФР)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03241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40402 (ФСС)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03251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40403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(ФФОМС) 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03261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40404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(ТФОМС) 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03271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3648">
                <a:tc>
                  <a:txBody>
                    <a:bodyPr/>
                    <a:lstStyle/>
                    <a:p>
                      <a:r>
                        <a:rPr lang="ru-RU" sz="600" b="1" dirty="0"/>
                        <a:t>2) казначейский счет для осуществления и отражения операций по учету и распределению поступлений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40101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03100</a:t>
                      </a:r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14682">
                <a:tc rowSpan="4">
                  <a:txBody>
                    <a:bodyPr/>
                    <a:lstStyle/>
                    <a:p>
                      <a:r>
                        <a:rPr lang="ru-RU" sz="600" b="1" dirty="0"/>
                        <a:t>3) казначейский счет для осуществления и отражения операций с денежными средствами, поступающими во временное распоряжение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40302(1)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03212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3648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/>
                        <a:t>40302(2) </a:t>
                      </a:r>
                      <a:r>
                        <a:rPr lang="ru-RU" sz="600" baseline="0" dirty="0">
                          <a:sym typeface="Wingdings"/>
                        </a:rPr>
                        <a:t> 03222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40302(3)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03232</a:t>
                      </a:r>
                    </a:p>
                  </a:txBody>
                  <a:tcPr marL="90000" marT="36000" marB="3600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2614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органу управления государственным внебюджетным фондом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40302(7)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03242 (ПФР)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40302(7)  03252 (ФСС)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03262 (ФФОМС)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03272 (ТФОМС)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14682">
                <a:tc rowSpan="3">
                  <a:txBody>
                    <a:bodyPr/>
                    <a:lstStyle/>
                    <a:p>
                      <a:r>
                        <a:rPr lang="ru-RU" sz="600" b="1" dirty="0"/>
                        <a:t>4) казначейский счет для осуществления и отражения операций с денежными средствами бюджетных и автономных учреждений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40501(2)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03214</a:t>
                      </a:r>
                      <a:endParaRPr lang="ru-RU" sz="600" dirty="0">
                        <a:solidFill>
                          <a:srgbClr val="FF0000"/>
                        </a:solidFill>
                      </a:endParaRP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40601(1)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03224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40701(1)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03234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290262"/>
              </p:ext>
            </p:extLst>
          </p:nvPr>
        </p:nvGraphicFramePr>
        <p:xfrm>
          <a:off x="4644008" y="961350"/>
          <a:ext cx="4464496" cy="3155760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656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5007">
                <a:tc>
                  <a:txBody>
                    <a:bodyPr/>
                    <a:lstStyle/>
                    <a:p>
                      <a:r>
                        <a:rPr lang="ru-RU" sz="600" dirty="0"/>
                        <a:t>Наименование казначейского счета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Кому открывается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5007">
                <a:tc>
                  <a:txBody>
                    <a:bodyPr/>
                    <a:lstStyle/>
                    <a:p>
                      <a:r>
                        <a:rPr lang="ru-RU" sz="600" b="1" dirty="0"/>
                        <a:t>5) казначейский счет для осуществления и отражения операций с денежными средствами Фонда национального благосостояния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40105</a:t>
                      </a:r>
                      <a:r>
                        <a:rPr lang="ru-RU" sz="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03217</a:t>
                      </a:r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8172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dirty="0"/>
                        <a:t>6) 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600" baseline="0" dirty="0"/>
                        <a:t>40501(1) </a:t>
                      </a:r>
                      <a:r>
                        <a:rPr lang="ru-RU" sz="600" baseline="0" dirty="0">
                          <a:sym typeface="Wingdings"/>
                        </a:rPr>
                        <a:t> 03215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988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40601(2)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03225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037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40701(2)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03235</a:t>
                      </a:r>
                      <a:endParaRPr lang="ru-RU" sz="600" dirty="0"/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8172">
                <a:tc rowSpan="3">
                  <a:txBody>
                    <a:bodyPr/>
                    <a:lstStyle/>
                    <a:p>
                      <a:r>
                        <a:rPr lang="ru-RU" sz="6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7) казначейский счет для осуществления и отражения операций с денежными средствами участников казначейского сопровождения*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40501(1) </a:t>
                      </a:r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03216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9881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субъекта Российской Федерации</a:t>
                      </a:r>
                      <a:endParaRPr lang="ru-RU" sz="600" baseline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40601(2)</a:t>
                      </a:r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03226</a:t>
                      </a:r>
                    </a:p>
                  </a:txBody>
                  <a:tcPr marL="9000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9881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</a:t>
                      </a:r>
                      <a:br>
                        <a:rPr lang="ru-RU" sz="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муниципального образования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40701(2)</a:t>
                      </a:r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6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03236</a:t>
                      </a:r>
                      <a:endParaRPr lang="ru-RU" sz="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1589">
                <a:tc rowSpan="2">
                  <a:txBody>
                    <a:bodyPr/>
                    <a:lstStyle/>
                    <a:p>
                      <a:r>
                        <a:rPr lang="ru-RU" sz="600" b="1" dirty="0"/>
                        <a:t>8) иные казначейские счета для осуществления и отражения операций в случаях, установленных Бюджетным кодексом РФ, а также иными законодательными и нормативными правовыми актами Правительства РФ, Минфина России и Казначейства России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</a:t>
                      </a:r>
                      <a:r>
                        <a:rPr lang="ru-RU" sz="600" baseline="0" dirty="0"/>
                        <a:t> казначейству:</a:t>
                      </a:r>
                    </a:p>
                    <a:p>
                      <a:r>
                        <a:rPr lang="ru-RU" sz="600" baseline="0" dirty="0"/>
                        <a:t>– средства единого казначейского счета до выяснения принадлежности</a:t>
                      </a:r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600" dirty="0"/>
                    </a:p>
                    <a:p>
                      <a:r>
                        <a:rPr lang="en-US" sz="600" dirty="0"/>
                        <a:t>[</a:t>
                      </a:r>
                      <a:r>
                        <a:rPr lang="ru-RU" sz="600" dirty="0"/>
                        <a:t>отсутствует</a:t>
                      </a:r>
                      <a:r>
                        <a:rPr lang="en-US" sz="600" dirty="0"/>
                        <a:t>]</a:t>
                      </a:r>
                      <a:r>
                        <a:rPr lang="ru-RU" sz="600" dirty="0"/>
                        <a:t> 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03420</a:t>
                      </a:r>
                    </a:p>
                    <a:p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8543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– финансовый результат по операциям по управлению остатками средств на едином казначейском счете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[</a:t>
                      </a:r>
                      <a:r>
                        <a:rPr lang="ru-RU" sz="600" dirty="0"/>
                        <a:t>отсутствует</a:t>
                      </a:r>
                      <a:r>
                        <a:rPr lang="en-US" sz="600" dirty="0"/>
                        <a:t>]</a:t>
                      </a:r>
                      <a:r>
                        <a:rPr lang="ru-RU" sz="600" dirty="0"/>
                        <a:t> 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04100</a:t>
                      </a:r>
                      <a:endParaRPr lang="ru-RU" sz="600" dirty="0"/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4620" y="444395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i="1" dirty="0">
                <a:solidFill>
                  <a:schemeClr val="bg1">
                    <a:lumMod val="50000"/>
                  </a:schemeClr>
                </a:solidFill>
              </a:rPr>
              <a:t>* после принятия Федерального закона «О внесении изменений в Бюджетный кодекс Российской Федерации  в части казначейского сопровождения, казначейского обеспечения обязательств и бюджетного мониторинга»</a:t>
            </a:r>
          </a:p>
        </p:txBody>
      </p:sp>
    </p:spTree>
    <p:extLst>
      <p:ext uri="{BB962C8B-B14F-4D97-AF65-F5344CB8AC3E}">
        <p14:creationId xmlns:p14="http://schemas.microsoft.com/office/powerpoint/2010/main" val="24638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200" dirty="0"/>
              <a:t>Порядок отражения реквизитов в распоряжениях </a:t>
            </a:r>
            <a:br>
              <a:rPr lang="ru-RU" sz="1200" dirty="0"/>
            </a:br>
            <a:r>
              <a:rPr lang="ru-RU" sz="1200" dirty="0"/>
              <a:t>о переводе денежных средств </a:t>
            </a:r>
            <a:r>
              <a:rPr lang="ru-RU" sz="1200" dirty="0" smtClean="0">
                <a:solidFill>
                  <a:schemeClr val="accent5"/>
                </a:solidFill>
              </a:rPr>
              <a:t>(1/3)</a:t>
            </a:r>
            <a:endParaRPr lang="ru-RU" sz="1200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771550"/>
            <a:ext cx="5739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</a:t>
            </a:r>
            <a:r>
              <a:rPr lang="ru-RU" sz="1200" b="1" dirty="0" smtClean="0"/>
              <a:t>плательщика (платеж федерального казенного учреждения):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2859782"/>
            <a:ext cx="5068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получателя </a:t>
            </a:r>
            <a:r>
              <a:rPr lang="ru-RU" sz="1200" b="1" dirty="0" smtClean="0"/>
              <a:t>средств (платеж в адрес ФССП России):</a:t>
            </a:r>
            <a:endParaRPr lang="ru-RU" sz="12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233754"/>
              </p:ext>
            </p:extLst>
          </p:nvPr>
        </p:nvGraphicFramePr>
        <p:xfrm>
          <a:off x="1979712" y="1140882"/>
          <a:ext cx="4752528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2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0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34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9179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/>
                        <a:t>7117003782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/>
                        <a:t>711701001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УФК по Тульской области (ФГКУ «7 отряд ФПС по Тульской области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», </a:t>
                      </a:r>
                      <a:br>
                        <a:rPr lang="ru-RU" sz="900" b="1" dirty="0" smtClean="0">
                          <a:solidFill>
                            <a:srgbClr val="11437F"/>
                          </a:solidFill>
                        </a:rPr>
                      </a:b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л/с 03663415269)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03211643700000006601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Плательщик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179">
                <a:tc rowSpan="2" gridSpan="2"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Отделение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Тула//УФК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по Тульской</a:t>
                      </a:r>
                      <a:r>
                        <a:rPr lang="ru-RU" sz="900" b="1" baseline="0" dirty="0">
                          <a:solidFill>
                            <a:srgbClr val="11437F"/>
                          </a:solidFill>
                        </a:rPr>
                        <a:t> области, г. Тула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/>
                        <a:t>017003983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9179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40102810700000000017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плательщика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703928"/>
              </p:ext>
            </p:extLst>
          </p:nvPr>
        </p:nvGraphicFramePr>
        <p:xfrm>
          <a:off x="1979712" y="3229114"/>
          <a:ext cx="4752528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4644">
                <a:tc rowSpan="2" gridSpan="2"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Отделение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Астрахань//УФК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по Астраханской области, г. Астрахань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/>
                        <a:t>041280103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644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/>
                        <a:t>40102810700000000025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4644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/>
                        <a:t>3018018879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/>
                        <a:t>301801001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03212643120000002501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УФК по Астраханской области (УФССП по Астраханской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области, </a:t>
                      </a:r>
                      <a:br>
                        <a:rPr lang="ru-RU" sz="900" b="1" dirty="0" smtClean="0">
                          <a:solidFill>
                            <a:srgbClr val="11437F"/>
                          </a:solidFill>
                        </a:rPr>
                      </a:b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л/с 05251043550)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0" y="1098370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cxnSp>
        <p:nvCxnSpPr>
          <p:cNvPr id="28" name="Соединительная линия уступом 23"/>
          <p:cNvCxnSpPr/>
          <p:nvPr/>
        </p:nvCxnSpPr>
        <p:spPr>
          <a:xfrm>
            <a:off x="1606972" y="1490783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0" y="4016410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cxnSp>
        <p:nvCxnSpPr>
          <p:cNvPr id="30" name="Соединительная линия уступом 23"/>
          <p:cNvCxnSpPr/>
          <p:nvPr/>
        </p:nvCxnSpPr>
        <p:spPr>
          <a:xfrm>
            <a:off x="1606972" y="4408823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1912018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12" name="Соединительная линия уступом 23"/>
          <p:cNvCxnSpPr/>
          <p:nvPr/>
        </p:nvCxnSpPr>
        <p:spPr>
          <a:xfrm>
            <a:off x="1606972" y="2304432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" y="3014831"/>
            <a:ext cx="1620270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4" name="Соединительная линия уступом 23"/>
          <p:cNvCxnSpPr/>
          <p:nvPr/>
        </p:nvCxnSpPr>
        <p:spPr>
          <a:xfrm>
            <a:off x="1607571" y="3407246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7"/>
          <p:cNvCxnSpPr>
            <a:stCxn id="24" idx="1"/>
          </p:cNvCxnSpPr>
          <p:nvPr/>
        </p:nvCxnSpPr>
        <p:spPr>
          <a:xfrm flipH="1">
            <a:off x="6791547" y="2200052"/>
            <a:ext cx="300733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6"/>
          <p:cNvCxnSpPr>
            <a:stCxn id="20" idx="1"/>
          </p:cNvCxnSpPr>
          <p:nvPr/>
        </p:nvCxnSpPr>
        <p:spPr>
          <a:xfrm flipH="1" flipV="1">
            <a:off x="6791548" y="3346783"/>
            <a:ext cx="300732" cy="120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7"/>
          <p:cNvCxnSpPr>
            <a:stCxn id="31" idx="1"/>
          </p:cNvCxnSpPr>
          <p:nvPr/>
        </p:nvCxnSpPr>
        <p:spPr>
          <a:xfrm flipH="1">
            <a:off x="6791548" y="357428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092280" y="2321868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92280" y="1347614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092280" y="3232572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2"/>
          <p:cNvCxnSpPr>
            <a:stCxn id="18" idx="1"/>
          </p:cNvCxnSpPr>
          <p:nvPr/>
        </p:nvCxnSpPr>
        <p:spPr>
          <a:xfrm flipH="1">
            <a:off x="6788346" y="2437284"/>
            <a:ext cx="303934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3"/>
          <p:cNvCxnSpPr>
            <a:stCxn id="19" idx="1"/>
          </p:cNvCxnSpPr>
          <p:nvPr/>
        </p:nvCxnSpPr>
        <p:spPr>
          <a:xfrm flipH="1">
            <a:off x="6791548" y="1463030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4"/>
          <p:cNvCxnSpPr>
            <a:stCxn id="25" idx="1"/>
          </p:cNvCxnSpPr>
          <p:nvPr/>
        </p:nvCxnSpPr>
        <p:spPr>
          <a:xfrm flipH="1">
            <a:off x="6791548" y="402990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092280" y="2084636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092280" y="3914485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092280" y="3458865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</p:spTree>
    <p:extLst>
      <p:ext uri="{BB962C8B-B14F-4D97-AF65-F5344CB8AC3E}">
        <p14:creationId xmlns:p14="http://schemas.microsoft.com/office/powerpoint/2010/main" val="402518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200" dirty="0"/>
              <a:t>Порядок отражения реквизитов в распоряжениях </a:t>
            </a:r>
            <a:br>
              <a:rPr lang="ru-RU" sz="1200" dirty="0"/>
            </a:br>
            <a:r>
              <a:rPr lang="ru-RU" sz="1200" dirty="0"/>
              <a:t>о переводе денежных средств </a:t>
            </a:r>
            <a:r>
              <a:rPr lang="ru-RU" sz="1200" dirty="0" smtClean="0">
                <a:solidFill>
                  <a:schemeClr val="accent5"/>
                </a:solidFill>
              </a:rPr>
              <a:t>(2/3)</a:t>
            </a:r>
            <a:endParaRPr lang="ru-RU" sz="1200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771550"/>
            <a:ext cx="7341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</a:t>
            </a:r>
            <a:r>
              <a:rPr lang="ru-RU" sz="1200" b="1" dirty="0" smtClean="0"/>
              <a:t>плательщика (платеж косвенного участника – бюджетного учреждения субъекта):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63688" y="2859782"/>
            <a:ext cx="58055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получателя </a:t>
            </a:r>
            <a:r>
              <a:rPr lang="ru-RU" sz="1200" b="1" dirty="0" smtClean="0"/>
              <a:t>средств (платеж в адрес отделения ФСС России):</a:t>
            </a:r>
            <a:endParaRPr lang="ru-RU" sz="12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94601"/>
              </p:ext>
            </p:extLst>
          </p:nvPr>
        </p:nvGraphicFramePr>
        <p:xfrm>
          <a:off x="1979712" y="1140882"/>
          <a:ext cx="4752528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2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0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34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9179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77109650640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771001001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Департамент финансов г. Москвы (ГБУ </a:t>
                      </a:r>
                      <a:r>
                        <a:rPr lang="ru-RU" sz="900" b="1" dirty="0" err="1" smtClean="0">
                          <a:solidFill>
                            <a:srgbClr val="11437F"/>
                          </a:solidFill>
                        </a:rPr>
                        <a:t>г.Москвы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 «Московский исследовательский центр»)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03221643450000007301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Плательщик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179">
                <a:tc rowSpan="2"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Отделение Москва</a:t>
                      </a:r>
                      <a:r>
                        <a:rPr lang="en-US" sz="900" b="1" dirty="0" smtClean="0">
                          <a:solidFill>
                            <a:srgbClr val="11437F"/>
                          </a:solidFill>
                        </a:rPr>
                        <a:t>//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г. Москве,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 </a:t>
                      </a:r>
                      <a:r>
                        <a:rPr lang="ru-RU" sz="900" b="1" baseline="0" dirty="0" err="1" smtClean="0">
                          <a:solidFill>
                            <a:srgbClr val="11437F"/>
                          </a:solidFill>
                        </a:rPr>
                        <a:t>г.Москва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004525988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9179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40102810000000000073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плательщика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549804"/>
              </p:ext>
            </p:extLst>
          </p:nvPr>
        </p:nvGraphicFramePr>
        <p:xfrm>
          <a:off x="1979712" y="3229114"/>
          <a:ext cx="4752528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4644">
                <a:tc rowSpan="2"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Отделение Москва</a:t>
                      </a:r>
                      <a:r>
                        <a:rPr lang="en-US" sz="900" b="1" dirty="0" smtClean="0">
                          <a:solidFill>
                            <a:srgbClr val="11437F"/>
                          </a:solidFill>
                        </a:rPr>
                        <a:t>//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по г. Москве,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 </a:t>
                      </a:r>
                      <a:r>
                        <a:rPr lang="ru-RU" sz="900" b="1" baseline="0" dirty="0" err="1" smtClean="0">
                          <a:solidFill>
                            <a:srgbClr val="11437F"/>
                          </a:solidFill>
                        </a:rPr>
                        <a:t>г.Москва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004525988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644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40102810000000000073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4644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7710030933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dirty="0"/>
                        <a:t>КПП  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770701001</a:t>
                      </a:r>
                      <a:endParaRPr lang="ru-RU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03261643000000077301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ГУ МРО ФСС РФ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0" y="1161197"/>
            <a:ext cx="161967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платежей)</a:t>
            </a:r>
          </a:p>
        </p:txBody>
      </p:sp>
      <p:cxnSp>
        <p:nvCxnSpPr>
          <p:cNvPr id="28" name="Соединительная линия уступом 23"/>
          <p:cNvCxnSpPr/>
          <p:nvPr/>
        </p:nvCxnSpPr>
        <p:spPr>
          <a:xfrm>
            <a:off x="1606972" y="148436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0" y="4077384"/>
            <a:ext cx="161967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</a:t>
            </a:r>
          </a:p>
        </p:txBody>
      </p:sp>
      <p:cxnSp>
        <p:nvCxnSpPr>
          <p:cNvPr id="30" name="Соединительная линия уступом 23"/>
          <p:cNvCxnSpPr/>
          <p:nvPr/>
        </p:nvCxnSpPr>
        <p:spPr>
          <a:xfrm>
            <a:off x="1606972" y="4262049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1896764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12" name="Соединительная линия уступом 23"/>
          <p:cNvCxnSpPr/>
          <p:nvPr/>
        </p:nvCxnSpPr>
        <p:spPr>
          <a:xfrm>
            <a:off x="1606972" y="2289178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" y="3014831"/>
            <a:ext cx="1620270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4" name="Соединительная линия уступом 23"/>
          <p:cNvCxnSpPr/>
          <p:nvPr/>
        </p:nvCxnSpPr>
        <p:spPr>
          <a:xfrm>
            <a:off x="1607571" y="3407246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7"/>
          <p:cNvCxnSpPr>
            <a:stCxn id="24" idx="1"/>
          </p:cNvCxnSpPr>
          <p:nvPr/>
        </p:nvCxnSpPr>
        <p:spPr>
          <a:xfrm flipH="1">
            <a:off x="6791547" y="2200052"/>
            <a:ext cx="300733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6"/>
          <p:cNvCxnSpPr>
            <a:stCxn id="20" idx="1"/>
          </p:cNvCxnSpPr>
          <p:nvPr/>
        </p:nvCxnSpPr>
        <p:spPr>
          <a:xfrm flipH="1" flipV="1">
            <a:off x="6791548" y="3346783"/>
            <a:ext cx="300732" cy="120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7"/>
          <p:cNvCxnSpPr>
            <a:stCxn id="31" idx="1"/>
          </p:cNvCxnSpPr>
          <p:nvPr/>
        </p:nvCxnSpPr>
        <p:spPr>
          <a:xfrm flipH="1">
            <a:off x="6791548" y="357428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092280" y="2321868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92280" y="1347614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092280" y="3232572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2"/>
          <p:cNvCxnSpPr>
            <a:stCxn id="18" idx="1"/>
          </p:cNvCxnSpPr>
          <p:nvPr/>
        </p:nvCxnSpPr>
        <p:spPr>
          <a:xfrm flipH="1">
            <a:off x="6788346" y="2437284"/>
            <a:ext cx="303934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3"/>
          <p:cNvCxnSpPr>
            <a:stCxn id="19" idx="1"/>
          </p:cNvCxnSpPr>
          <p:nvPr/>
        </p:nvCxnSpPr>
        <p:spPr>
          <a:xfrm flipH="1">
            <a:off x="6791548" y="1463030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4"/>
          <p:cNvCxnSpPr>
            <a:stCxn id="25" idx="1"/>
          </p:cNvCxnSpPr>
          <p:nvPr/>
        </p:nvCxnSpPr>
        <p:spPr>
          <a:xfrm flipH="1">
            <a:off x="6791548" y="402990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092280" y="2084636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092280" y="3914485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092280" y="3458865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</p:spTree>
    <p:extLst>
      <p:ext uri="{BB962C8B-B14F-4D97-AF65-F5344CB8AC3E}">
        <p14:creationId xmlns:p14="http://schemas.microsoft.com/office/powerpoint/2010/main" val="264742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200" dirty="0"/>
              <a:t>Порядок отражения реквизитов в распоряжениях </a:t>
            </a:r>
            <a:br>
              <a:rPr lang="ru-RU" sz="1200" dirty="0"/>
            </a:br>
            <a:r>
              <a:rPr lang="ru-RU" sz="1200" dirty="0"/>
              <a:t>о переводе денежных средств </a:t>
            </a:r>
            <a:r>
              <a:rPr lang="ru-RU" sz="1200" dirty="0" smtClean="0">
                <a:solidFill>
                  <a:schemeClr val="accent5"/>
                </a:solidFill>
              </a:rPr>
              <a:t>(3/3)</a:t>
            </a:r>
            <a:endParaRPr lang="ru-RU" sz="1200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1779662"/>
            <a:ext cx="4697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получателя </a:t>
            </a:r>
            <a:r>
              <a:rPr lang="ru-RU" sz="1200" b="1" dirty="0" smtClean="0"/>
              <a:t>средств (платеж в доход бюджета):</a:t>
            </a:r>
            <a:endParaRPr lang="ru-RU" sz="1200" b="1" dirty="0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637525"/>
              </p:ext>
            </p:extLst>
          </p:nvPr>
        </p:nvGraphicFramePr>
        <p:xfrm>
          <a:off x="1979712" y="2148994"/>
          <a:ext cx="4752528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4644">
                <a:tc rowSpan="2"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Отделение Москва</a:t>
                      </a:r>
                      <a:r>
                        <a:rPr lang="en-US" sz="900" b="1" dirty="0" smtClean="0">
                          <a:solidFill>
                            <a:srgbClr val="11437F"/>
                          </a:solidFill>
                        </a:rPr>
                        <a:t>//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по г. Москве,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 </a:t>
                      </a:r>
                      <a:r>
                        <a:rPr lang="ru-RU" sz="900" b="1" baseline="0" dirty="0" err="1" smtClean="0">
                          <a:solidFill>
                            <a:srgbClr val="11437F"/>
                          </a:solidFill>
                        </a:rPr>
                        <a:t>г.Москва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004525988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644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40102810000000000073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4644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7710030933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dirty="0"/>
                        <a:t>КПП  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770701001</a:t>
                      </a:r>
                      <a:endParaRPr lang="ru-RU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03100643000000007301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по </a:t>
                      </a:r>
                      <a:r>
                        <a:rPr lang="ru-RU" sz="900" b="1" dirty="0" err="1" smtClean="0">
                          <a:solidFill>
                            <a:srgbClr val="11437F"/>
                          </a:solidFill>
                        </a:rPr>
                        <a:t>г.Москве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 (ИФНС России № 15 по </a:t>
                      </a:r>
                      <a:r>
                        <a:rPr lang="ru-RU" sz="900" b="1" dirty="0" err="1" smtClean="0">
                          <a:solidFill>
                            <a:srgbClr val="11437F"/>
                          </a:solidFill>
                        </a:rPr>
                        <a:t>г.Москве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0" y="2858765"/>
            <a:ext cx="161967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(администратор доходов бюджета)</a:t>
            </a:r>
          </a:p>
        </p:txBody>
      </p:sp>
      <p:cxnSp>
        <p:nvCxnSpPr>
          <p:cNvPr id="30" name="Соединительная линия уступом 23"/>
          <p:cNvCxnSpPr/>
          <p:nvPr/>
        </p:nvCxnSpPr>
        <p:spPr>
          <a:xfrm>
            <a:off x="1606972" y="3181929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" y="1937242"/>
            <a:ext cx="1620270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9" name="Соединительная линия уступом 23"/>
          <p:cNvCxnSpPr/>
          <p:nvPr/>
        </p:nvCxnSpPr>
        <p:spPr>
          <a:xfrm>
            <a:off x="1607571" y="2329657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7"/>
          <p:cNvCxnSpPr>
            <a:stCxn id="19" idx="1"/>
          </p:cNvCxnSpPr>
          <p:nvPr/>
        </p:nvCxnSpPr>
        <p:spPr>
          <a:xfrm flipH="1">
            <a:off x="6791547" y="2240204"/>
            <a:ext cx="300733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092280" y="2362020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092280" y="2830906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cxnSp>
        <p:nvCxnSpPr>
          <p:cNvPr id="16" name="Соединительная линия уступом 22"/>
          <p:cNvCxnSpPr>
            <a:stCxn id="13" idx="1"/>
          </p:cNvCxnSpPr>
          <p:nvPr/>
        </p:nvCxnSpPr>
        <p:spPr>
          <a:xfrm flipH="1">
            <a:off x="6788346" y="2477436"/>
            <a:ext cx="303934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23"/>
          <p:cNvCxnSpPr>
            <a:stCxn id="14" idx="1"/>
          </p:cNvCxnSpPr>
          <p:nvPr/>
        </p:nvCxnSpPr>
        <p:spPr>
          <a:xfrm flipH="1">
            <a:off x="6791548" y="2946322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7092280" y="2124788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29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приема к исполнению распоряжений о переводе денежных средств на </a:t>
            </a:r>
            <a:r>
              <a:rPr lang="ru-RU" dirty="0" smtClean="0"/>
              <a:t>ЕКС при </a:t>
            </a:r>
            <a:r>
              <a:rPr lang="ru-RU" dirty="0"/>
              <a:t>использовании </a:t>
            </a:r>
            <a:r>
              <a:rPr lang="ru-RU" dirty="0" smtClean="0"/>
              <a:t>ЭСП</a:t>
            </a:r>
            <a:endParaRPr lang="ru-RU" dirty="0"/>
          </a:p>
        </p:txBody>
      </p:sp>
      <p:pic>
        <p:nvPicPr>
          <p:cNvPr id="4" name="Picture 3" descr="C:\Users\2914\Downloads\noun_Stakeholders_15556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90" y="1779684"/>
            <a:ext cx="508629" cy="49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3922" y="2279434"/>
            <a:ext cx="1178765" cy="284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/>
              <a:t>Плательщики</a:t>
            </a:r>
            <a:endParaRPr lang="ru-RU" sz="1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29150" y="771500"/>
            <a:ext cx="6075298" cy="4176580"/>
          </a:xfrm>
          <a:prstGeom prst="rect">
            <a:avLst/>
          </a:prstGeom>
          <a:solidFill>
            <a:srgbClr val="E8E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1"/>
          <a:lstStyle/>
          <a:p>
            <a:pPr algn="ctr"/>
            <a:r>
              <a:rPr lang="ru-RU" sz="800" b="1" dirty="0" smtClean="0">
                <a:solidFill>
                  <a:schemeClr val="dk1"/>
                </a:solidFill>
              </a:rPr>
              <a:t>Оператор по переводу денежных средств</a:t>
            </a:r>
            <a:br>
              <a:rPr lang="ru-RU" sz="800" b="1" dirty="0" smtClean="0">
                <a:solidFill>
                  <a:schemeClr val="dk1"/>
                </a:solidFill>
              </a:rPr>
            </a:br>
            <a:r>
              <a:rPr lang="ru-RU" sz="800" dirty="0" smtClean="0">
                <a:solidFill>
                  <a:schemeClr val="dk1"/>
                </a:solidFill>
              </a:rPr>
              <a:t>(Банк России, кредитные организации, ВЭБ.РФ)</a:t>
            </a:r>
            <a:endParaRPr lang="ru-RU" sz="800" dirty="0">
              <a:solidFill>
                <a:schemeClr val="dk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17190" y="1597455"/>
            <a:ext cx="1512210" cy="43206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Прием к исполнению распоряжения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40190" y="1597455"/>
            <a:ext cx="1512210" cy="43206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Исполнение распоряжения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7" idx="3"/>
            <a:endCxn id="8" idx="1"/>
          </p:cNvCxnSpPr>
          <p:nvPr/>
        </p:nvCxnSpPr>
        <p:spPr>
          <a:xfrm>
            <a:off x="4329400" y="1813485"/>
            <a:ext cx="1610790" cy="0"/>
          </a:xfrm>
          <a:prstGeom prst="straightConnector1">
            <a:avLst/>
          </a:prstGeom>
          <a:ln w="158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627730" y="1203560"/>
            <a:ext cx="5832702" cy="36005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</a:rPr>
              <a:t>Положение о правилах </a:t>
            </a:r>
            <a:r>
              <a:rPr lang="ru-RU" sz="800" b="1" dirty="0">
                <a:solidFill>
                  <a:schemeClr val="tx1"/>
                </a:solidFill>
              </a:rPr>
              <a:t>осуществления перевода денежных </a:t>
            </a:r>
            <a:r>
              <a:rPr lang="ru-RU" sz="800" b="1" dirty="0" smtClean="0">
                <a:solidFill>
                  <a:schemeClr val="tx1"/>
                </a:solidFill>
              </a:rPr>
              <a:t>средств </a:t>
            </a:r>
            <a:br>
              <a:rPr lang="ru-RU" sz="800" b="1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(положение </a:t>
            </a:r>
            <a:r>
              <a:rPr lang="ru-RU" sz="800" dirty="0">
                <a:solidFill>
                  <a:schemeClr val="tx1"/>
                </a:solidFill>
              </a:rPr>
              <a:t>Банка России от 19.06.2012 </a:t>
            </a:r>
            <a:r>
              <a:rPr lang="ru-RU" sz="800" dirty="0" smtClean="0">
                <a:solidFill>
                  <a:schemeClr val="tx1"/>
                </a:solidFill>
              </a:rPr>
              <a:t>№ 383-П)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63174" y="2715770"/>
            <a:ext cx="5553242" cy="1932392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</a:rPr>
              <a:t>Особенности приема к исполнению распоряжений о переводе денежных средств на единый казначейский счет при использовании электронных средств платежа </a:t>
            </a:r>
            <a:br>
              <a:rPr lang="ru-RU" sz="800" b="1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>(приказ </a:t>
            </a:r>
            <a:r>
              <a:rPr lang="ru-RU" sz="800" dirty="0" smtClean="0">
                <a:solidFill>
                  <a:schemeClr val="tx1"/>
                </a:solidFill>
              </a:rPr>
              <a:t>Минфина России по согласованию с Банком </a:t>
            </a:r>
            <a:r>
              <a:rPr lang="ru-RU" sz="800" dirty="0">
                <a:solidFill>
                  <a:schemeClr val="tx1"/>
                </a:solidFill>
              </a:rPr>
              <a:t>России </a:t>
            </a:r>
            <a:r>
              <a:rPr lang="ru-RU" sz="800" dirty="0" smtClean="0">
                <a:solidFill>
                  <a:schemeClr val="tx1"/>
                </a:solidFill>
              </a:rPr>
              <a:t>от </a:t>
            </a:r>
            <a:r>
              <a:rPr lang="ru-RU" sz="800" dirty="0">
                <a:solidFill>
                  <a:schemeClr val="tx1"/>
                </a:solidFill>
              </a:rPr>
              <a:t>16.04.2020 № 72н)</a:t>
            </a:r>
            <a:endParaRPr lang="ru-RU" sz="800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54" y="1347624"/>
            <a:ext cx="360000" cy="36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90" y="1633529"/>
            <a:ext cx="360000" cy="36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04" y="1347624"/>
            <a:ext cx="360000" cy="36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19" y="1633529"/>
            <a:ext cx="360000" cy="360000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2916069" y="2859790"/>
            <a:ext cx="2623725" cy="1296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950" u="sng" dirty="0" smtClean="0">
                <a:solidFill>
                  <a:schemeClr val="tx1"/>
                </a:solidFill>
              </a:rPr>
              <a:t>1. В распоряжении содержится УИН:</a:t>
            </a:r>
          </a:p>
          <a:p>
            <a:r>
              <a:rPr lang="ru-RU" sz="950" dirty="0" smtClean="0">
                <a:solidFill>
                  <a:schemeClr val="tx1"/>
                </a:solidFill>
              </a:rPr>
              <a:t>- обязанность проверить корректность УИН (расчет контрольного разряда);</a:t>
            </a:r>
          </a:p>
          <a:p>
            <a:r>
              <a:rPr lang="ru-RU" sz="950" dirty="0" smtClean="0">
                <a:solidFill>
                  <a:schemeClr val="tx1"/>
                </a:solidFill>
              </a:rPr>
              <a:t>- право запросить реквизиты в ГИС ГМП;</a:t>
            </a:r>
          </a:p>
          <a:p>
            <a:r>
              <a:rPr lang="ru-RU" sz="950" dirty="0" smtClean="0">
                <a:solidFill>
                  <a:schemeClr val="tx1"/>
                </a:solidFill>
              </a:rPr>
              <a:t>- обязанность довести полученную из ГИС ГМП информацию до плательщика</a:t>
            </a:r>
            <a:endParaRPr lang="ru-RU" sz="95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29"/>
          <p:cNvCxnSpPr>
            <a:stCxn id="7" idx="2"/>
            <a:endCxn id="11" idx="0"/>
          </p:cNvCxnSpPr>
          <p:nvPr/>
        </p:nvCxnSpPr>
        <p:spPr>
          <a:xfrm rot="16200000" flipH="1">
            <a:off x="4213418" y="1389392"/>
            <a:ext cx="686255" cy="1966500"/>
          </a:xfrm>
          <a:prstGeom prst="bentConnector3">
            <a:avLst>
              <a:gd name="adj1" fmla="val 75624"/>
            </a:avLst>
          </a:prstGeom>
          <a:ln w="15875">
            <a:solidFill>
              <a:schemeClr val="accent5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73295" y="2175170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/>
              <a:t>Перевод на ЕКС </a:t>
            </a:r>
            <a:br>
              <a:rPr lang="ru-RU" sz="900" dirty="0" smtClean="0"/>
            </a:br>
            <a:r>
              <a:rPr lang="ru-RU" sz="900" dirty="0" smtClean="0"/>
              <a:t>при использовании ЭСП</a:t>
            </a:r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251520" y="987574"/>
            <a:ext cx="1386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Электронные средства платежа (ЭСП)</a:t>
            </a:r>
            <a:endParaRPr lang="ru-RU" sz="80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52120" y="2859790"/>
            <a:ext cx="2520040" cy="1296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950" u="sng" dirty="0">
                <a:solidFill>
                  <a:schemeClr val="tx1"/>
                </a:solidFill>
              </a:rPr>
              <a:t>2. В распоряжении </a:t>
            </a:r>
            <a:r>
              <a:rPr lang="ru-RU" sz="950" u="sng" dirty="0" smtClean="0">
                <a:solidFill>
                  <a:schemeClr val="tx1"/>
                </a:solidFill>
              </a:rPr>
              <a:t>не </a:t>
            </a:r>
            <a:r>
              <a:rPr lang="ru-RU" sz="950" u="sng" dirty="0">
                <a:solidFill>
                  <a:schemeClr val="tx1"/>
                </a:solidFill>
              </a:rPr>
              <a:t>содержится </a:t>
            </a:r>
            <a:r>
              <a:rPr lang="ru-RU" sz="950" u="sng" dirty="0" smtClean="0">
                <a:solidFill>
                  <a:schemeClr val="tx1"/>
                </a:solidFill>
              </a:rPr>
              <a:t>УИН (указан некорректный УИН):</a:t>
            </a:r>
          </a:p>
          <a:p>
            <a:r>
              <a:rPr lang="ru-RU" sz="950" dirty="0" smtClean="0">
                <a:solidFill>
                  <a:schemeClr val="tx1"/>
                </a:solidFill>
              </a:rPr>
              <a:t>- право проверить реквизиты распоряжения на соответствие Сводному реестру, ОКТМО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1637919" y="1563638"/>
            <a:ext cx="845849" cy="50938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16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7104</TotalTime>
  <Words>1683</Words>
  <Application>Microsoft Office PowerPoint</Application>
  <PresentationFormat>Экран (16:9)</PresentationFormat>
  <Paragraphs>339</Paragraphs>
  <Slides>23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Презентация_СКП_11-09-19</vt:lpstr>
      <vt:lpstr>Visio</vt:lpstr>
      <vt:lpstr>Организация и функционирование системы казначейских платежей</vt:lpstr>
      <vt:lpstr>Трансформация системы счетов</vt:lpstr>
      <vt:lpstr>Система счетов с 01.01.2021</vt:lpstr>
      <vt:lpstr>Организация системы казначейских платежей</vt:lpstr>
      <vt:lpstr>Временной регламент функционирования  системы казначейских платежей</vt:lpstr>
      <vt:lpstr>Исполнение распоряжений  в разных часовых поясах</vt:lpstr>
      <vt:lpstr>Распоряжение о совершении казначейского платежа.  Правовое регулирование</vt:lpstr>
      <vt:lpstr>Виды распоряжений, предусмотренные  Правилами организации и функционирования  системы казначейских платежей</vt:lpstr>
      <vt:lpstr>Жизненный цикл распоряжения.  Прием к исполнению и исполнение</vt:lpstr>
      <vt:lpstr>Жизненный цикл распоряжения.  Прием к исполнению и исполнение</vt:lpstr>
      <vt:lpstr>Презентация PowerPoint</vt:lpstr>
      <vt:lpstr>Презентация PowerPoint</vt:lpstr>
      <vt:lpstr>Жизненный цикл распоряжения.  Исполнение и представление распоряжения получателю</vt:lpstr>
      <vt:lpstr>Учет и распределение поступлений в 2021 году</vt:lpstr>
      <vt:lpstr>Расходы в 2021 году (между участниками СКП)</vt:lpstr>
      <vt:lpstr>Расходы в 2021 году (клиенту банка)</vt:lpstr>
      <vt:lpstr>Средства единого казначейского счета  до выяснения принадлежности</vt:lpstr>
      <vt:lpstr>Казначейский счет</vt:lpstr>
      <vt:lpstr>Соответствие банковских счетов казначейским</vt:lpstr>
      <vt:lpstr>Порядок отражения реквизитов в распоряжениях  о переводе денежных средств (1/3)</vt:lpstr>
      <vt:lpstr>Порядок отражения реквизитов в распоряжениях  о переводе денежных средств (2/3)</vt:lpstr>
      <vt:lpstr>Порядок отражения реквизитов в распоряжениях  о переводе денежных средств (3/3)</vt:lpstr>
      <vt:lpstr>Особенности приема к исполнению распоряжений о переводе денежных средств на ЕКС при использовании ЭСП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системы  казначейских платежей</dc:title>
  <dc:creator>Чернов Андрей Анатольевич</dc:creator>
  <cp:lastModifiedBy>Чернов Андрей Анатольевич</cp:lastModifiedBy>
  <cp:revision>304</cp:revision>
  <cp:lastPrinted>2020-04-28T10:38:50Z</cp:lastPrinted>
  <dcterms:created xsi:type="dcterms:W3CDTF">2019-11-05T11:34:20Z</dcterms:created>
  <dcterms:modified xsi:type="dcterms:W3CDTF">2020-07-06T20:03:26Z</dcterms:modified>
</cp:coreProperties>
</file>