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3" r:id="rId1"/>
  </p:sldMasterIdLst>
  <p:notesMasterIdLst>
    <p:notesMasterId r:id="rId16"/>
  </p:notesMasterIdLst>
  <p:handoutMasterIdLst>
    <p:handoutMasterId r:id="rId17"/>
  </p:handoutMasterIdLst>
  <p:sldIdLst>
    <p:sldId id="273" r:id="rId2"/>
    <p:sldId id="330" r:id="rId3"/>
    <p:sldId id="300" r:id="rId4"/>
    <p:sldId id="301" r:id="rId5"/>
    <p:sldId id="305" r:id="rId6"/>
    <p:sldId id="335" r:id="rId7"/>
    <p:sldId id="319" r:id="rId8"/>
    <p:sldId id="321" r:id="rId9"/>
    <p:sldId id="333" r:id="rId10"/>
    <p:sldId id="332" r:id="rId11"/>
    <p:sldId id="304" r:id="rId12"/>
    <p:sldId id="328" r:id="rId13"/>
    <p:sldId id="318" r:id="rId14"/>
    <p:sldId id="290" r:id="rId15"/>
  </p:sldIdLst>
  <p:sldSz cx="12192000" cy="6858000"/>
  <p:notesSz cx="9875838" cy="6799263"/>
  <p:defaultTextStyle>
    <a:defPPr>
      <a:defRPr lang="ru-RU"/>
    </a:defPPr>
    <a:lvl1pPr marL="0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оротынцева Оксана Викторовна" initials="ВОВ" lastIdx="0" clrIdx="0">
    <p:extLst/>
  </p:cmAuthor>
  <p:cmAuthor id="2" name="Белкин Максим Викторович" initials="БМВ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E6E6E6"/>
    <a:srgbClr val="99CCFF"/>
    <a:srgbClr val="11437F"/>
    <a:srgbClr val="FF6600"/>
    <a:srgbClr val="FF9900"/>
    <a:srgbClr val="4978B1"/>
    <a:srgbClr val="FCFCFC"/>
    <a:srgbClr val="003B59"/>
    <a:srgbClr val="ECD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92" autoAdjust="0"/>
  </p:normalViewPr>
  <p:slideViewPr>
    <p:cSldViewPr>
      <p:cViewPr varScale="1">
        <p:scale>
          <a:sx n="106" d="100"/>
          <a:sy n="106" d="100"/>
        </p:scale>
        <p:origin x="678" y="78"/>
      </p:cViewPr>
      <p:guideLst>
        <p:guide orient="horz" pos="6087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32" d="100"/>
          <a:sy n="232" d="100"/>
        </p:scale>
        <p:origin x="79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CEBBC-455D-4D08-A52A-4733D8792E42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B24CA1-3831-4609-85C3-10C28FF91913}" type="pres">
      <dgm:prSet presAssocID="{CABCEBBC-455D-4D08-A52A-4733D8792E4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157A1BB-29E0-4055-A2BD-E8A1BCD7E6AC}" type="presOf" srcId="{CABCEBBC-455D-4D08-A52A-4733D8792E42}" destId="{9EB24CA1-3831-4609-85C3-10C28FF91913}" srcOrd="0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3229" y="1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r">
              <a:defRPr sz="2200"/>
            </a:lvl1pPr>
          </a:lstStyle>
          <a:p>
            <a:fld id="{093A27F1-C971-4CDD-8729-66B2CF3E33A9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9966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3229" y="6459966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r">
              <a:defRPr sz="2200"/>
            </a:lvl1pPr>
          </a:lstStyle>
          <a:p>
            <a:fld id="{69CE94E5-F143-431D-A582-08BB021951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825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229" y="1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694" tIns="84847" rIns="169694" bIns="848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041" y="3273226"/>
            <a:ext cx="7901758" cy="2677794"/>
          </a:xfrm>
          <a:prstGeom prst="rect">
            <a:avLst/>
          </a:prstGeom>
        </p:spPr>
        <p:txBody>
          <a:bodyPr vert="horz" lIns="169694" tIns="84847" rIns="169694" bIns="8484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9966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229" y="6459966"/>
            <a:ext cx="4279893" cy="339299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5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112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98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98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60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61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684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247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66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85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98775" y="850900"/>
            <a:ext cx="4078288" cy="2293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6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0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81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2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1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96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43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29.05.2023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5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8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5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6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1.xls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2.xls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3.xls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11" Type="http://schemas.openxmlformats.org/officeDocument/2006/relationships/oleObject" Target="../embeddings/_____Microsoft_Excel_97-20034.xls"/><Relationship Id="rId5" Type="http://schemas.openxmlformats.org/officeDocument/2006/relationships/image" Target="../media/image2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.png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614920" y="2418801"/>
            <a:ext cx="7713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Практические аспекты реализации мероприятий по отзыву лимитов бюджетных обязательств</a:t>
            </a:r>
            <a:endParaRPr lang="ru-RU" sz="3000" b="1" dirty="0">
              <a:solidFill>
                <a:srgbClr val="11437F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95472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392" y="4878049"/>
            <a:ext cx="5217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Шкалева Юлия Михайловна</a:t>
            </a:r>
            <a:endParaRPr lang="ru-RU" sz="14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№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4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14300" y="6363231"/>
            <a:ext cx="11506200" cy="4571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15" name="TextBox 14"/>
          <p:cNvSpPr txBox="1"/>
          <p:nvPr/>
        </p:nvSpPr>
        <p:spPr>
          <a:xfrm>
            <a:off x="8184232" y="6402787"/>
            <a:ext cx="3624930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69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1690" dirty="0" smtClean="0">
                <a:solidFill>
                  <a:schemeClr val="bg1">
                    <a:lumMod val="65000"/>
                  </a:schemeClr>
                </a:solidFill>
              </a:rPr>
              <a:t>май 2023 </a:t>
            </a:r>
            <a:r>
              <a:rPr lang="ru-RU" sz="169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419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02727"/>
              </p:ext>
            </p:extLst>
          </p:nvPr>
        </p:nvGraphicFramePr>
        <p:xfrm>
          <a:off x="711296" y="1265825"/>
          <a:ext cx="11145351" cy="4902278"/>
        </p:xfrm>
        <a:graphic>
          <a:graphicData uri="http://schemas.openxmlformats.org/drawingml/2006/table">
            <a:tbl>
              <a:tblPr/>
              <a:tblGrid>
                <a:gridCol w="6643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512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0382"/>
                <a:gridCol w="3703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38241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382414"/>
                <a:gridCol w="382414"/>
              </a:tblGrid>
              <a:tr h="219576">
                <a:tc rowSpan="2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Мероприятие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Июнь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53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4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ПБС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Последний день представления в ТОФК: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Распоряжений о совершении казначейских платежей в целях постановки на учет и оплаты обязательств, возникших на основании документов-оснований, предусмотренных пунктом 14 графы 2 Перечня </a:t>
                      </a:r>
                    </a:p>
                    <a:p>
                      <a:pPr algn="l" rtl="0" fontAlgn="ctr"/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Сведений о БО, сформированных на основании документов-оснований, указанных в пунктах 1, 2 и 3 графы 2 Перечня;</a:t>
                      </a:r>
                    </a:p>
                    <a:p>
                      <a:pPr algn="l" rtl="0" fontAlgn="ctr"/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 Сведений о БО, сформированных на основании документов-оснований, указанных в пунктах 4 и 5 графы 2 Перечня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9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ТОФК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приостановления операций: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на л/с ГРБС/ РБС по доведению (отзыву)  ЛБО;</a:t>
                      </a: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на л/с ПБС по постановке на учет принятых после 1 июня бюджетных обязательств; </a:t>
                      </a: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на л/с ПБС по санкционированию оплаты денежных обязательств ПБС за счет дополнительных ЛБО (операции не приостанавливаются при получении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Информации не позднее 31.05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18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ТОФК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Направление соответствующим ГРБС, РБС и ПБС Уведомлений о приостановлении операций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9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ПБС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Направление в ТОФК Информации ПБС по ф. 0506115 (</a:t>
                      </a:r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доп.ЛБО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737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ТОФК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случае получения в срок до 6 июня (включительно) Информации ПБС осуществление отмены приостановления операций на лицевом счете ПБС.</a:t>
                      </a: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случае если в срок до 6 июня (включительно)  Информация ПБС получена не была, то отмена приостановления операций на лицевом счете ПБС осуществляется после отзыва ЛБО. </a:t>
                      </a:r>
                    </a:p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Направление соответствующим ПБС, РБС Уведомления об отмене приостановления операций.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9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ТОФК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Отзыв с лицевых счетов ПБС и РБС на лицевые счета РБС (первого уровня) и ГРБС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9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ТОФК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Отзыв с лицевых счетов РБС (первого уровня) на лицевые счета ГРБС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4655840" y="116632"/>
            <a:ext cx="7079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План-график реализации в 202</a:t>
            </a:r>
            <a:r>
              <a:rPr lang="en-US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году мероприятий</a:t>
            </a: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по отзыву дополнительных лимитов бюджетных обязательств 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</p:spTree>
    <p:extLst>
      <p:ext uri="{BB962C8B-B14F-4D97-AF65-F5344CB8AC3E}">
        <p14:creationId xmlns:p14="http://schemas.microsoft.com/office/powerpoint/2010/main" val="93758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7326943" y="220578"/>
            <a:ext cx="487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ормирование информации ПБС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44476668"/>
              </p:ext>
            </p:extLst>
          </p:nvPr>
        </p:nvGraphicFramePr>
        <p:xfrm flipV="1">
          <a:off x="-585276" y="6813375"/>
          <a:ext cx="13089988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4490" y="1166606"/>
            <a:ext cx="4070646" cy="338554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cs typeface="Arial" panose="020B0604020202020204" pitchFamily="34" charset="0"/>
              </a:rPr>
              <a:t>ЛИЧНЫЙ КАБИНЕТ ПБС В ПУР ЭБ</a:t>
            </a:r>
            <a:endParaRPr lang="ru-RU" sz="1600" b="1" dirty="0"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7597" y="3198047"/>
            <a:ext cx="2188782" cy="1643000"/>
          </a:xfrm>
          <a:prstGeom prst="roundRect">
            <a:avLst/>
          </a:prstGeom>
          <a:solidFill>
            <a:srgbClr val="E6E6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Информация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о ГК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(ф. 0506115)</a:t>
            </a:r>
            <a:endParaRPr lang="ru-RU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3732" y="3198047"/>
            <a:ext cx="2232248" cy="1613570"/>
          </a:xfrm>
          <a:prstGeom prst="roundRect">
            <a:avLst/>
          </a:prstGeom>
          <a:solidFill>
            <a:srgbClr val="E6E6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Информация ПБС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(ф. 0506117)</a:t>
            </a:r>
            <a:endParaRPr lang="ru-RU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9942" y="4741281"/>
            <a:ext cx="1084292" cy="443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Доп</a:t>
            </a:r>
            <a:r>
              <a:rPr lang="ru-RU" sz="1200" b="1" dirty="0">
                <a:cs typeface="Arial" panose="020B0604020202020204" pitchFamily="34" charset="0"/>
              </a:rPr>
              <a:t>.</a:t>
            </a:r>
            <a:r>
              <a:rPr lang="ru-RU" sz="1200" b="1" dirty="0" smtClean="0"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ЛБО</a:t>
            </a:r>
            <a:endParaRPr lang="ru-RU" sz="1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95406" y="4715598"/>
            <a:ext cx="1656184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Текущие</a:t>
            </a:r>
            <a:r>
              <a:rPr lang="ru-RU" sz="1200" b="1" dirty="0" smtClean="0"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ЛБО</a:t>
            </a:r>
            <a:endParaRPr lang="ru-RU" sz="1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8717" y="1630810"/>
            <a:ext cx="4102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Arial" panose="020B0604020202020204" pitchFamily="34" charset="0"/>
              </a:rPr>
              <a:t>Меню  - Формуляры – Управление расходами: СВР и доведение БД (! Не средства ФБ) – Все сервисы – Управление расходами – Приостановление операций на ЛС и отзыв ЛБО – ИНФОРМАЦИЯ ПБС</a:t>
            </a:r>
            <a:endParaRPr lang="ru-RU" sz="1600" b="1" dirty="0"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1319193"/>
            <a:ext cx="282305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ВНИМАНИЕ !!!</a:t>
            </a:r>
          </a:p>
          <a:p>
            <a:r>
              <a:rPr lang="ru-RU" sz="1600" b="1" dirty="0" smtClean="0">
                <a:cs typeface="Arial" panose="020B0604020202020204" pitchFamily="34" charset="0"/>
              </a:rPr>
              <a:t>Формирование Информации ПБС по 14 л/с осуществляется</a:t>
            </a:r>
          </a:p>
          <a:p>
            <a:r>
              <a:rPr lang="ru-RU" sz="1600" b="1" dirty="0" smtClean="0">
                <a:cs typeface="Arial" panose="020B0604020202020204" pitchFamily="34" charset="0"/>
              </a:rPr>
              <a:t>в режиме</a:t>
            </a:r>
          </a:p>
          <a:p>
            <a:r>
              <a:rPr lang="ru-RU" sz="1600" b="1" dirty="0" smtClean="0">
                <a:cs typeface="Arial" panose="020B0604020202020204" pitchFamily="34" charset="0"/>
              </a:rPr>
              <a:t>«Переданные полномочия»</a:t>
            </a:r>
          </a:p>
          <a:p>
            <a:r>
              <a:rPr 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ВАЖНО !!!</a:t>
            </a:r>
          </a:p>
          <a:p>
            <a:r>
              <a:rPr lang="ru-RU" sz="1600" b="1" dirty="0" smtClean="0">
                <a:cs typeface="Arial" panose="020B0604020202020204" pitchFamily="34" charset="0"/>
              </a:rPr>
              <a:t>Переход  в режим «Переданные полномочия» доступен с ролями:</a:t>
            </a:r>
          </a:p>
          <a:p>
            <a:r>
              <a:rPr lang="ru-RU" sz="1600" b="1" dirty="0" err="1">
                <a:cs typeface="Arial" panose="020B0604020202020204" pitchFamily="34" charset="0"/>
              </a:rPr>
              <a:t>RCA_ПУР.Переданное</a:t>
            </a:r>
            <a:r>
              <a:rPr lang="ru-RU" sz="1600" b="1" dirty="0">
                <a:cs typeface="Arial" panose="020B0604020202020204" pitchFamily="34" charset="0"/>
              </a:rPr>
              <a:t> </a:t>
            </a:r>
            <a:r>
              <a:rPr lang="ru-RU" sz="1600" b="1" dirty="0" err="1">
                <a:cs typeface="Arial" panose="020B0604020202020204" pitchFamily="34" charset="0"/>
              </a:rPr>
              <a:t>полномочие.Ввод</a:t>
            </a:r>
            <a:r>
              <a:rPr lang="ru-RU" sz="1600" b="1" dirty="0">
                <a:cs typeface="Arial" panose="020B0604020202020204" pitchFamily="34" charset="0"/>
              </a:rPr>
              <a:t> данных, </a:t>
            </a:r>
            <a:r>
              <a:rPr lang="ru-RU" sz="1600" b="1" dirty="0" err="1">
                <a:cs typeface="Arial" panose="020B0604020202020204" pitchFamily="34" charset="0"/>
              </a:rPr>
              <a:t>RCA_ПУР.Переданное</a:t>
            </a:r>
            <a:r>
              <a:rPr lang="ru-RU" sz="1600" b="1" dirty="0">
                <a:cs typeface="Arial" panose="020B0604020202020204" pitchFamily="34" charset="0"/>
              </a:rPr>
              <a:t> </a:t>
            </a:r>
            <a:r>
              <a:rPr lang="ru-RU" sz="1600" b="1" dirty="0" err="1">
                <a:cs typeface="Arial" panose="020B0604020202020204" pitchFamily="34" charset="0"/>
              </a:rPr>
              <a:t>полномочие.Согласование</a:t>
            </a:r>
            <a:r>
              <a:rPr lang="ru-RU" sz="1600" b="1" dirty="0">
                <a:cs typeface="Arial" panose="020B0604020202020204" pitchFamily="34" charset="0"/>
              </a:rPr>
              <a:t> данных, </a:t>
            </a:r>
            <a:r>
              <a:rPr lang="ru-RU" sz="1600" b="1" dirty="0" err="1">
                <a:cs typeface="Arial" panose="020B0604020202020204" pitchFamily="34" charset="0"/>
              </a:rPr>
              <a:t>RCA_ПУР.Переданное</a:t>
            </a:r>
            <a:r>
              <a:rPr lang="ru-RU" sz="1600" b="1" dirty="0">
                <a:cs typeface="Arial" panose="020B0604020202020204" pitchFamily="34" charset="0"/>
              </a:rPr>
              <a:t> </a:t>
            </a:r>
            <a:r>
              <a:rPr lang="ru-RU" sz="1600" b="1" dirty="0" err="1">
                <a:cs typeface="Arial" panose="020B0604020202020204" pitchFamily="34" charset="0"/>
              </a:rPr>
              <a:t>полномочие.Утверждение</a:t>
            </a:r>
            <a:r>
              <a:rPr lang="ru-RU" sz="1600" b="1" dirty="0"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cs typeface="Arial" panose="020B0604020202020204" pitchFamily="34" charset="0"/>
              </a:rPr>
              <a:t>данных</a:t>
            </a: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3876600"/>
            <a:ext cx="2590668" cy="285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6380" y="3688924"/>
            <a:ext cx="567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1200" b="1" dirty="0" smtClean="0">
                <a:cs typeface="Arial" panose="020B0604020202020204" pitchFamily="34" charset="0"/>
              </a:rPr>
              <a:t>(или)</a:t>
            </a:r>
            <a:endParaRPr lang="ru-RU" sz="1200" b="1" dirty="0"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7598" y="5484856"/>
            <a:ext cx="5240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cs typeface="Arial" panose="020B0604020202020204" pitchFamily="34" charset="0"/>
              </a:rPr>
              <a:t>! При необходимости внесения изменений ПБС в своем ЛК создает новую Информацию ПБС, при этом ранее созданная информация автоматически отменяется!</a:t>
            </a:r>
            <a:endParaRPr lang="ru-RU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1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4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812851" y="143163"/>
            <a:ext cx="6379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информации ПБС (ф. 0506115) (Доп. ЛБО)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428668"/>
              </p:ext>
            </p:extLst>
          </p:nvPr>
        </p:nvGraphicFramePr>
        <p:xfrm>
          <a:off x="2747076" y="927694"/>
          <a:ext cx="8867775" cy="530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3" name="Лист" r:id="rId8" imgW="8867843" imgH="5305515" progId="Excel.Sheet.8">
                  <p:embed/>
                </p:oleObj>
              </mc:Choice>
              <mc:Fallback>
                <p:oleObj name="Лист" r:id="rId8" imgW="8867843" imgH="5305515" progId="Excel.Sheet.8">
                  <p:embed/>
                  <p:pic>
                    <p:nvPicPr>
                      <p:cNvPr id="0" name="Picture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7076" y="927694"/>
                        <a:ext cx="8867775" cy="530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26066" y="1314163"/>
            <a:ext cx="3493669" cy="3987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cs typeface="Arial" panose="020B0604020202020204" pitchFamily="34" charset="0"/>
              </a:rPr>
              <a:t>Информация ПБС о ГК</a:t>
            </a:r>
          </a:p>
          <a:p>
            <a:pPr algn="just"/>
            <a:r>
              <a:rPr lang="ru-RU" sz="1200" b="1" dirty="0" smtClean="0">
                <a:cs typeface="Arial" panose="020B0604020202020204" pitchFamily="34" charset="0"/>
              </a:rPr>
              <a:t>(ф. 0506115) представляется при наличии по состоянию на 1 июня 2023 г. государственного контракта, заключенного в текущем  финансовом году в связи с расторжением ранее заключенных государственных контрактов на поставку товаров, выполнение работ, оказание услуг по соглашению сторон, решению суда или из-за одностороннего отказа стороны такого ГК от его исполнения в соответствии с гражданским законодательством Российской Федерации, в том числе в связи с введением процедур, применяемых в деле о несостоятельности (банкротстве) поставщика (подрядчика, исполнителя) в сумме </a:t>
            </a:r>
            <a:r>
              <a:rPr lang="ru-RU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не превышающей</a:t>
            </a:r>
            <a:r>
              <a:rPr lang="ru-RU" sz="1200" b="1" dirty="0" smtClean="0">
                <a:cs typeface="Arial" panose="020B0604020202020204" pitchFamily="34" charset="0"/>
              </a:rPr>
              <a:t> неоплаченный остаток дополнительных ЛБО</a:t>
            </a:r>
            <a:endParaRPr lang="ru-RU" sz="1200" b="1" dirty="0"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11707" y="5229200"/>
            <a:ext cx="4284760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cs typeface="Arial" panose="020B0604020202020204" pitchFamily="34" charset="0"/>
              </a:rPr>
              <a:t>В графах 2-4, 10 указываются реквизиты и информация, относящаяся к «старому» контракту</a:t>
            </a:r>
            <a:endParaRPr lang="ru-RU" sz="1400" b="1" dirty="0"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400257" y="5229200"/>
            <a:ext cx="321459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cs typeface="Arial" panose="020B0604020202020204" pitchFamily="34" charset="0"/>
              </a:rPr>
              <a:t>В графе «Примечание» указываются реквизиты и учетный номер бюджетного обязательства</a:t>
            </a:r>
          </a:p>
          <a:p>
            <a:pPr algn="ctr"/>
            <a:r>
              <a:rPr lang="ru-RU" sz="1400" b="1" dirty="0" smtClean="0">
                <a:cs typeface="Arial" panose="020B0604020202020204" pitchFamily="34" charset="0"/>
              </a:rPr>
              <a:t> «нового» контракта</a:t>
            </a:r>
            <a:endParaRPr lang="ru-RU" sz="1400" b="1" dirty="0">
              <a:cs typeface="Arial" panose="020B0604020202020204" pitchFamily="34" charset="0"/>
            </a:endParaRPr>
          </a:p>
        </p:txBody>
      </p:sp>
      <p:cxnSp>
        <p:nvCxnSpPr>
          <p:cNvPr id="13" name="Прямая со стрелкой 12"/>
          <p:cNvCxnSpPr>
            <a:stCxn id="7" idx="0"/>
          </p:cNvCxnSpPr>
          <p:nvPr/>
        </p:nvCxnSpPr>
        <p:spPr>
          <a:xfrm flipV="1">
            <a:off x="10007554" y="4725144"/>
            <a:ext cx="98499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647728" y="4725144"/>
            <a:ext cx="223224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0"/>
          </p:cNvCxnSpPr>
          <p:nvPr/>
        </p:nvCxnSpPr>
        <p:spPr>
          <a:xfrm flipH="1" flipV="1">
            <a:off x="4223792" y="4725144"/>
            <a:ext cx="1630295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5094349" y="4725144"/>
            <a:ext cx="785627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0"/>
          </p:cNvCxnSpPr>
          <p:nvPr/>
        </p:nvCxnSpPr>
        <p:spPr>
          <a:xfrm flipV="1">
            <a:off x="5854087" y="4725144"/>
            <a:ext cx="292847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16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741545" y="101795"/>
            <a:ext cx="6447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Осуществление кассового расхода за счет </a:t>
            </a:r>
            <a:r>
              <a:rPr lang="ru-RU" sz="2000" b="1" dirty="0" err="1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Доп.ЛБО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в период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приостановления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операций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pSp>
        <p:nvGrpSpPr>
          <p:cNvPr id="84" name="Группа 83"/>
          <p:cNvGrpSpPr/>
          <p:nvPr/>
        </p:nvGrpSpPr>
        <p:grpSpPr>
          <a:xfrm>
            <a:off x="1599772" y="869259"/>
            <a:ext cx="8067366" cy="5734689"/>
            <a:chOff x="1599772" y="869259"/>
            <a:chExt cx="8067366" cy="5734689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5617672" y="1706182"/>
              <a:ext cx="4049466" cy="4897766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599772" y="1706181"/>
              <a:ext cx="4049466" cy="4897767"/>
            </a:xfrm>
            <a:prstGeom prst="rect">
              <a:avLst/>
            </a:prstGeom>
            <a:solidFill>
              <a:schemeClr val="accent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" name="Прямая соединительная линия 2"/>
            <p:cNvCxnSpPr/>
            <p:nvPr/>
          </p:nvCxnSpPr>
          <p:spPr>
            <a:xfrm>
              <a:off x="4664924" y="1217449"/>
              <a:ext cx="17949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/>
            <p:cNvSpPr/>
            <p:nvPr/>
          </p:nvSpPr>
          <p:spPr>
            <a:xfrm>
              <a:off x="4655198" y="869259"/>
              <a:ext cx="1981200" cy="4051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С 01.06.202</a:t>
              </a:r>
              <a:r>
                <a:rPr lang="ru-RU" sz="18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6340374" y="5430664"/>
              <a:ext cx="2498930" cy="65348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Уведомление о приостановлении операций по п.9 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+ </a:t>
              </a:r>
              <a:r>
                <a:rPr lang="ru-RU" sz="1100" b="1" dirty="0">
                  <a:solidFill>
                    <a:srgbClr val="92D050"/>
                  </a:solidFill>
                  <a:cs typeface="Times New Roman" panose="02020603050405020304" pitchFamily="18" charset="0"/>
                </a:rPr>
                <a:t>Уведомление об отмене приостановления операций</a:t>
              </a: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2843128" y="143278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5" name="Стрелка вниз 64"/>
            <p:cNvSpPr/>
            <p:nvPr/>
          </p:nvSpPr>
          <p:spPr>
            <a:xfrm rot="16200000">
              <a:off x="5544181" y="2950043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1" name="Стрелка вниз 70"/>
            <p:cNvSpPr/>
            <p:nvPr/>
          </p:nvSpPr>
          <p:spPr>
            <a:xfrm rot="16200000">
              <a:off x="5512561" y="4885803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6303087" y="3212160"/>
              <a:ext cx="2487366" cy="45027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Уведомление о приостановлении операций по п.9</a:t>
              </a:r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2064492" y="2203312"/>
              <a:ext cx="7184108" cy="1908296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2688568" y="5347130"/>
              <a:ext cx="2209030" cy="28232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За счет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дополнительных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ЛБО</a:t>
              </a:r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2519399" y="4733854"/>
              <a:ext cx="2588741" cy="658765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Распоряжение о совершении казначейских платежей</a:t>
              </a: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708528" y="3445395"/>
              <a:ext cx="2209030" cy="28232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За счет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дополнительных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ЛБО</a:t>
              </a:r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2539359" y="2832119"/>
              <a:ext cx="2588741" cy="65876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Распоряжение о совершении казначейских 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платежей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70" name="Рисунок 6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3235" y="4413474"/>
              <a:ext cx="639933" cy="663083"/>
            </a:xfrm>
            <a:prstGeom prst="rect">
              <a:avLst/>
            </a:prstGeom>
          </p:spPr>
        </p:pic>
        <p:pic>
          <p:nvPicPr>
            <p:cNvPr id="64" name="Рисунок 6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0697" y="2449491"/>
              <a:ext cx="611791" cy="603379"/>
            </a:xfrm>
            <a:prstGeom prst="rect">
              <a:avLst/>
            </a:prstGeom>
          </p:spPr>
        </p:pic>
        <p:sp>
          <p:nvSpPr>
            <p:cNvPr id="85" name="Прямоугольник 84"/>
            <p:cNvSpPr/>
            <p:nvPr/>
          </p:nvSpPr>
          <p:spPr>
            <a:xfrm>
              <a:off x="2843128" y="2273781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ЛК ПБС</a:t>
              </a: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6425491" y="224130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ЛС ПБС</a:t>
              </a: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6391622" y="1428408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6172570" y="2586123"/>
              <a:ext cx="2731694" cy="65876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Блокирующий контроль с формированием 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Уведомления (Протокола)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2050470" y="4217974"/>
              <a:ext cx="7184108" cy="1908296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786457" y="4243603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ЛК ПБС</a:t>
              </a: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6440193" y="426326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ЛС ПБС</a:t>
              </a:r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6021889" y="4681305"/>
              <a:ext cx="3130705" cy="828737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Распоряжение принимается к учету в пределах объемов ЛБО, разрешенных после приостановления операций</a:t>
              </a:r>
            </a:p>
          </p:txBody>
        </p:sp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9808" y="2476652"/>
              <a:ext cx="380146" cy="380146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377" y="4574939"/>
              <a:ext cx="402997" cy="402997"/>
            </a:xfrm>
            <a:prstGeom prst="rect">
              <a:avLst/>
            </a:prstGeom>
          </p:spPr>
        </p:pic>
      </p:grpSp>
      <p:sp>
        <p:nvSpPr>
          <p:cNvPr id="97" name="TextBox 96"/>
          <p:cNvSpPr txBox="1"/>
          <p:nvPr/>
        </p:nvSpPr>
        <p:spPr>
          <a:xfrm>
            <a:off x="9968674" y="2625972"/>
            <a:ext cx="1904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</a:rPr>
              <a:t>ВНИМАНИЕ</a:t>
            </a:r>
            <a:r>
              <a:rPr lang="ru-RU" sz="1800" b="1" dirty="0" smtClean="0">
                <a:solidFill>
                  <a:srgbClr val="FF0000"/>
                </a:solidFill>
              </a:rPr>
              <a:t>!</a:t>
            </a:r>
          </a:p>
          <a:p>
            <a:pPr algn="ctr"/>
            <a:r>
              <a:rPr lang="ru-RU" sz="1600" dirty="0" smtClean="0"/>
              <a:t>В </a:t>
            </a:r>
            <a:r>
              <a:rPr lang="ru-RU" sz="1600" dirty="0"/>
              <a:t>период приостановления документ «Уведомление об уточнении вида и принадлежности платежа</a:t>
            </a:r>
            <a:r>
              <a:rPr lang="ru-RU" sz="1600" dirty="0" smtClean="0"/>
              <a:t>»</a:t>
            </a:r>
          </a:p>
          <a:p>
            <a:pPr algn="ctr"/>
            <a:r>
              <a:rPr lang="ru-RU" sz="1600" dirty="0" smtClean="0"/>
              <a:t>(</a:t>
            </a:r>
            <a:r>
              <a:rPr lang="ru-RU" sz="1600" dirty="0"/>
              <a:t>ф. 0531809) </a:t>
            </a:r>
            <a:r>
              <a:rPr lang="ru-RU" sz="1600" dirty="0" smtClean="0"/>
              <a:t>обработке</a:t>
            </a:r>
          </a:p>
          <a:p>
            <a:pPr algn="ctr"/>
            <a:r>
              <a:rPr lang="ru-RU" sz="1800" b="1" dirty="0" smtClean="0">
                <a:solidFill>
                  <a:srgbClr val="FF0000"/>
                </a:solidFill>
              </a:rPr>
              <a:t>не </a:t>
            </a:r>
            <a:r>
              <a:rPr lang="ru-RU" sz="1800" b="1" dirty="0">
                <a:solidFill>
                  <a:srgbClr val="FF0000"/>
                </a:solidFill>
              </a:rPr>
              <a:t>подлежит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</p:spTree>
    <p:extLst>
      <p:ext uri="{BB962C8B-B14F-4D97-AF65-F5344CB8AC3E}">
        <p14:creationId xmlns:p14="http://schemas.microsoft.com/office/powerpoint/2010/main" val="20477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659052" y="102326"/>
            <a:ext cx="6532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РР по доведению/отзыву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ЛБО</a:t>
            </a: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приостановления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операций</a:t>
            </a:r>
            <a:r>
              <a:rPr lang="en-US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Доп. ЛБО</a:t>
            </a:r>
            <a:r>
              <a:rPr lang="en-US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b="1" dirty="0">
              <a:solidFill>
                <a:srgbClr val="11437F"/>
              </a:solidFill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pSp>
        <p:nvGrpSpPr>
          <p:cNvPr id="13" name="Группа 83"/>
          <p:cNvGrpSpPr/>
          <p:nvPr/>
        </p:nvGrpSpPr>
        <p:grpSpPr>
          <a:xfrm>
            <a:off x="671138" y="975866"/>
            <a:ext cx="9795485" cy="5649092"/>
            <a:chOff x="1538721" y="869259"/>
            <a:chExt cx="8089706" cy="5354041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5617672" y="1241949"/>
              <a:ext cx="4010755" cy="4981351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538721" y="1218760"/>
              <a:ext cx="4032921" cy="4981351"/>
            </a:xfrm>
            <a:prstGeom prst="rect">
              <a:avLst/>
            </a:prstGeom>
            <a:solidFill>
              <a:schemeClr val="accent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" name="Прямая соединительная линия 2"/>
            <p:cNvCxnSpPr/>
            <p:nvPr/>
          </p:nvCxnSpPr>
          <p:spPr>
            <a:xfrm>
              <a:off x="4664924" y="1217449"/>
              <a:ext cx="17949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/>
            <p:cNvSpPr/>
            <p:nvPr/>
          </p:nvSpPr>
          <p:spPr>
            <a:xfrm>
              <a:off x="4655198" y="869259"/>
              <a:ext cx="1981200" cy="4051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С 0</a:t>
              </a:r>
              <a:r>
                <a:rPr lang="en-US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1</a:t>
              </a:r>
              <a:r>
                <a:rPr lang="ru-RU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.</a:t>
              </a:r>
              <a:r>
                <a:rPr lang="en-US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06</a:t>
              </a:r>
              <a:r>
                <a:rPr lang="ru-RU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.202</a:t>
              </a:r>
              <a:r>
                <a:rPr lang="en-US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3</a:t>
              </a:r>
              <a:endParaRPr lang="ru-RU" sz="18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6295180" y="4061255"/>
              <a:ext cx="2498930" cy="65348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Уведомление о приостановлении операций по п.9 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+ </a:t>
              </a:r>
              <a:r>
                <a:rPr lang="ru-RU" sz="1100" b="1" dirty="0">
                  <a:solidFill>
                    <a:srgbClr val="92D050"/>
                  </a:solidFill>
                  <a:cs typeface="Times New Roman" panose="02020603050405020304" pitchFamily="18" charset="0"/>
                </a:rPr>
                <a:t>Уведомление об отмене приостановления операций</a:t>
              </a: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2843128" y="143278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5" name="Стрелка вниз 64"/>
            <p:cNvSpPr/>
            <p:nvPr/>
          </p:nvSpPr>
          <p:spPr>
            <a:xfrm rot="16200000">
              <a:off x="5488287" y="2313121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1" name="Стрелка вниз 70"/>
            <p:cNvSpPr/>
            <p:nvPr/>
          </p:nvSpPr>
          <p:spPr>
            <a:xfrm rot="16200000">
              <a:off x="5415900" y="4400001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6306743" y="2640411"/>
              <a:ext cx="2487366" cy="45027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Уведомление о приостановлении операций по </a:t>
              </a:r>
              <a:r>
                <a:rPr lang="ru-RU" sz="11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п.9 (Доп. ЛБО) </a:t>
              </a:r>
              <a:endParaRPr lang="ru-RU" sz="11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2059460" y="1639239"/>
              <a:ext cx="7184108" cy="1908296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2362355" y="4216696"/>
              <a:ext cx="2965932" cy="658765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Расходное расписание для распределения/отзыва бюджетных данных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>
              <a:off x="2369965" y="2114389"/>
              <a:ext cx="2998217" cy="751158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</a:t>
              </a:r>
              <a:r>
                <a:rPr lang="en-US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c</a:t>
              </a:r>
              <a:r>
                <a:rPr lang="ru-RU" sz="1200" b="1" dirty="0" err="1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ходное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 расписание</a:t>
              </a:r>
            </a:p>
            <a:p>
              <a:pPr algn="ctr"/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для распределения/ отзыва бюджетных данных 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2800854" y="1234091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ЛК </a:t>
              </a:r>
              <a:r>
                <a:rPr lang="ru-RU" sz="1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РБС</a:t>
              </a:r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6508145" y="1283444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ЛС </a:t>
              </a:r>
              <a:r>
                <a:rPr lang="ru-RU" sz="1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РБС</a:t>
              </a:r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6391622" y="1428408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6140936" y="2048988"/>
              <a:ext cx="2731694" cy="65876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Блокирующий контроль с формированием 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Уведомления (Протокола)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2050470" y="3662034"/>
              <a:ext cx="7184108" cy="2464237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786457" y="4243603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6440193" y="426326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5979291" y="3643008"/>
              <a:ext cx="3130705" cy="483273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Расходное расписание принимается к исполнению 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5844" y="1833523"/>
              <a:ext cx="426579" cy="414494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7793" y="3464358"/>
              <a:ext cx="402997" cy="465895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475" y="2184498"/>
              <a:ext cx="611791" cy="606995"/>
            </a:xfrm>
            <a:prstGeom prst="rect">
              <a:avLst/>
            </a:prstGeom>
          </p:spPr>
        </p:pic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59191" y="3123534"/>
            <a:ext cx="1152128" cy="324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Arial Black" panose="020B0A04020102020204" pitchFamily="34" charset="0"/>
              </a:rPr>
              <a:t>Доп. ЛБО</a:t>
            </a:r>
            <a:endParaRPr lang="ru-RU" sz="900" dirty="0"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06907" y="5233174"/>
            <a:ext cx="1149075" cy="308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Arial Black" panose="020B0A04020102020204" pitchFamily="34" charset="0"/>
              </a:rPr>
              <a:t>Доп. ЛБО</a:t>
            </a:r>
            <a:endParaRPr lang="ru-RU" sz="900" dirty="0">
              <a:latin typeface="Arial Black" panose="020B0A040201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12" y="4550531"/>
            <a:ext cx="774868" cy="69962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55080" y="5132624"/>
            <a:ext cx="3011847" cy="600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В случае если распределение /отзыв ЛБО осуществляется по тем КБК, по которым операции не приостанавливались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4957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4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812851" y="200834"/>
            <a:ext cx="6379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информации ПБС (ф. 0506117) (текущие ЛБО)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529071"/>
              </p:ext>
            </p:extLst>
          </p:nvPr>
        </p:nvGraphicFramePr>
        <p:xfrm>
          <a:off x="3387725" y="911225"/>
          <a:ext cx="8713788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0" name="Лист" r:id="rId8" imgW="8924922" imgH="4838670" progId="Excel.Sheet.8">
                  <p:embed/>
                </p:oleObj>
              </mc:Choice>
              <mc:Fallback>
                <p:oleObj name="Лист" r:id="rId8" imgW="8924922" imgH="4838670" progId="Excel.Sheet.8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911225"/>
                        <a:ext cx="8713788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76340" y="3819714"/>
            <a:ext cx="777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а(1))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3573" y="3991327"/>
            <a:ext cx="639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ж)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2489" y="4217771"/>
            <a:ext cx="71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з</a:t>
            </a:r>
            <a:r>
              <a:rPr lang="ru-RU" sz="2000" b="1" dirty="0" smtClean="0">
                <a:solidFill>
                  <a:srgbClr val="FF0000"/>
                </a:solidFill>
              </a:rPr>
              <a:t>(1))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6485" y="4387330"/>
            <a:ext cx="783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</a:rPr>
              <a:t>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298" y="943798"/>
            <a:ext cx="3243348" cy="13809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900000" algn="just"/>
            <a:r>
              <a:rPr lang="ru-RU" sz="1100" b="1" dirty="0" smtClean="0"/>
              <a:t>Указываются сведения о принятом до 1 июля 2023 г. решении Правительственной комиссии о возможности принятия таких обязательств до 1 декабря 2023 г. со ссылкой на </a:t>
            </a:r>
            <a:r>
              <a:rPr lang="ru-RU" sz="1100" b="1" dirty="0" err="1" smtClean="0"/>
              <a:t>пп</a:t>
            </a:r>
            <a:r>
              <a:rPr lang="ru-RU" sz="1100" b="1" dirty="0" smtClean="0"/>
              <a:t>. а(1)) п.11 Положения 1496 с указанием в графе «Примечание» реквизитов документа о принятии решения Правительственной комиссии</a:t>
            </a:r>
            <a:endParaRPr lang="ru-RU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92155" y="831044"/>
            <a:ext cx="726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а</a:t>
            </a:r>
            <a:r>
              <a:rPr lang="ru-RU" sz="2000" b="1" dirty="0" smtClean="0">
                <a:solidFill>
                  <a:srgbClr val="FF0000"/>
                </a:solidFill>
              </a:rPr>
              <a:t>(1))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7067" y="2407362"/>
            <a:ext cx="3223025" cy="1656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0000" algn="just"/>
            <a:r>
              <a:rPr lang="ru-RU" sz="1100" b="1" dirty="0" smtClean="0"/>
              <a:t>Если по состоянию на 1 июля 2023 г. принимаемые бюджетные обязательства по таким документам-основаниям как извещение об осуществлении закупки, приглашение принять участие в определении поставщика (подрядчика, исполнителя), проект ГК в установленном порядке учтены на лицевом счете ПБС, то отражение информации со ссылкой на </a:t>
            </a:r>
            <a:r>
              <a:rPr lang="ru-RU" sz="1100" b="1" dirty="0" err="1" smtClean="0"/>
              <a:t>пп</a:t>
            </a:r>
            <a:r>
              <a:rPr lang="ru-RU" sz="1100" b="1" dirty="0" smtClean="0"/>
              <a:t>. ж) п. 11 Положения 1496 не требуется</a:t>
            </a:r>
            <a:endParaRPr lang="ru-RU" sz="11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4300" y="4144585"/>
            <a:ext cx="3205638" cy="14902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0000" algn="just"/>
            <a:r>
              <a:rPr lang="ru-RU" sz="1100" b="1" dirty="0" smtClean="0"/>
              <a:t>При заполнении информации со ссылкой на </a:t>
            </a:r>
            <a:r>
              <a:rPr lang="ru-RU" sz="1100" b="1" dirty="0" err="1" smtClean="0"/>
              <a:t>пп</a:t>
            </a:r>
            <a:r>
              <a:rPr lang="ru-RU" sz="1100" b="1" dirty="0" smtClean="0"/>
              <a:t>. м) п.11 Положения 1496 в соответствующей строке  указывается сумма ЛБО, не превышающая 10 % общей суммы ЛБО, связанных с поставкой ТРУ, </a:t>
            </a:r>
            <a:r>
              <a:rPr lang="ru-RU" sz="1100" b="1" dirty="0" smtClean="0">
                <a:solidFill>
                  <a:srgbClr val="FF0000"/>
                </a:solidFill>
              </a:rPr>
              <a:t>не использованных </a:t>
            </a:r>
            <a:r>
              <a:rPr lang="ru-RU" sz="1100" b="1" dirty="0" smtClean="0"/>
              <a:t>по состоянию на 1 июля 2023 г. и при этом не превышающая остаток ЛБО по соответствующему КБК </a:t>
            </a:r>
            <a:endParaRPr lang="ru-RU" sz="11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760296" y="5725266"/>
            <a:ext cx="2330515" cy="1016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Информация ПБС (ф. 0506117)</a:t>
            </a:r>
          </a:p>
          <a:p>
            <a:pPr algn="ctr"/>
            <a:r>
              <a:rPr lang="ru-RU" sz="1100" b="1" dirty="0" smtClean="0"/>
              <a:t>представляется в сумме, </a:t>
            </a:r>
          </a:p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не превышающей</a:t>
            </a:r>
          </a:p>
          <a:p>
            <a:pPr algn="ctr"/>
            <a:r>
              <a:rPr lang="ru-RU" sz="1100" b="1" dirty="0" err="1" smtClean="0"/>
              <a:t>незаконтрактованный</a:t>
            </a:r>
            <a:r>
              <a:rPr lang="ru-RU" sz="1100" b="1" dirty="0" smtClean="0"/>
              <a:t> остаток</a:t>
            </a:r>
          </a:p>
          <a:p>
            <a:pPr algn="ctr"/>
            <a:r>
              <a:rPr lang="ru-RU" sz="1100" b="1" dirty="0" smtClean="0"/>
              <a:t>доведенных ЛБО на текущий финансовый год</a:t>
            </a:r>
            <a:endParaRPr lang="ru-RU" sz="11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41628" y="2286095"/>
            <a:ext cx="1084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ж)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9711" y="4075678"/>
            <a:ext cx="1048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м</a:t>
            </a:r>
            <a:r>
              <a:rPr lang="ru-RU" sz="2000" b="1" dirty="0" smtClean="0">
                <a:solidFill>
                  <a:srgbClr val="FF0000"/>
                </a:solidFill>
              </a:rPr>
              <a:t>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>
            <a:stCxn id="16" idx="0"/>
          </p:cNvCxnSpPr>
          <p:nvPr/>
        </p:nvCxnSpPr>
        <p:spPr>
          <a:xfrm flipV="1">
            <a:off x="9925554" y="5085186"/>
            <a:ext cx="231680" cy="64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67707" y="4568597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2024" y="4745757"/>
            <a:ext cx="683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л)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87725" y="4940332"/>
            <a:ext cx="9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н)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+з(2)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14300" y="5725266"/>
            <a:ext cx="3791744" cy="10113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260000" algn="just"/>
            <a:r>
              <a:rPr lang="ru-RU" sz="1100" b="1" dirty="0" smtClean="0"/>
              <a:t>Заполняется в случае необходимости по КБК, не указанным в письмах Минфина России от 31.01.2023 № 02-11-09/7725, от 01.04.2023 № 02-01-09/28913</a:t>
            </a:r>
            <a:endParaRPr lang="ru-RU" sz="11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23532" y="5724479"/>
            <a:ext cx="124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к), л), н)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4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931780" y="142920"/>
            <a:ext cx="6271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информации ПБС (ф. 0506117) (текущие ЛБО) (продолжение)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809932"/>
              </p:ext>
            </p:extLst>
          </p:nvPr>
        </p:nvGraphicFramePr>
        <p:xfrm>
          <a:off x="1952625" y="892804"/>
          <a:ext cx="102393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8" name="Лист" r:id="rId8" imgW="10239443" imgH="2286000" progId="Excel.Sheet.8">
                  <p:embed/>
                </p:oleObj>
              </mc:Choice>
              <mc:Fallback>
                <p:oleObj name="Лист" r:id="rId8" imgW="10239443" imgH="2286000" progId="Excel.Sheet.8">
                  <p:embed/>
                  <p:pic>
                    <p:nvPicPr>
                      <p:cNvPr id="0" name="Picture 3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892804"/>
                        <a:ext cx="10239375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56623" y="1425590"/>
            <a:ext cx="21385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графе 2 раздела 2 указывается номер Плана-графика закупок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cxnSp>
        <p:nvCxnSpPr>
          <p:cNvPr id="6" name="Прямая со стрелкой 5"/>
          <p:cNvCxnSpPr>
            <a:stCxn id="3" idx="2"/>
          </p:cNvCxnSpPr>
          <p:nvPr/>
        </p:nvCxnSpPr>
        <p:spPr>
          <a:xfrm>
            <a:off x="1225891" y="2073662"/>
            <a:ext cx="2781877" cy="491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3"/>
          </p:cNvCxnSpPr>
          <p:nvPr/>
        </p:nvCxnSpPr>
        <p:spPr>
          <a:xfrm flipV="1">
            <a:off x="2837891" y="2547929"/>
            <a:ext cx="1962787" cy="341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836997"/>
              </p:ext>
            </p:extLst>
          </p:nvPr>
        </p:nvGraphicFramePr>
        <p:xfrm>
          <a:off x="1927740" y="3178807"/>
          <a:ext cx="10239375" cy="303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9" name="Лист" r:id="rId11" imgW="10239443" imgH="3038385" progId="Excel.Sheet.8">
                  <p:embed/>
                </p:oleObj>
              </mc:Choice>
              <mc:Fallback>
                <p:oleObj name="Лист" r:id="rId11" imgW="10239443" imgH="3038385" progId="Excel.Sheet.8">
                  <p:embed/>
                  <p:pic>
                    <p:nvPicPr>
                      <p:cNvPr id="0" name="Picture 3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740" y="3178807"/>
                        <a:ext cx="10239375" cy="303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56623" y="2564905"/>
            <a:ext cx="268126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графе 3 раздела 2 указывается номер позиции </a:t>
            </a:r>
            <a:r>
              <a:rPr lang="ru-RU" sz="1000" dirty="0">
                <a:latin typeface="Arial Black" panose="020B0A04020102020204" pitchFamily="34" charset="0"/>
              </a:rPr>
              <a:t>П</a:t>
            </a:r>
            <a:r>
              <a:rPr lang="ru-RU" sz="1000" dirty="0" smtClean="0">
                <a:latin typeface="Arial Black" panose="020B0A04020102020204" pitchFamily="34" charset="0"/>
              </a:rPr>
              <a:t>лана-графика закупок  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19363" y="5313094"/>
            <a:ext cx="7047055" cy="1374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Раздел 3 не заполняется в случае, если по состоянию на 1 июля 2023 года на лицевом счете ПБС в установленном порядке учтены принимаемые или принятые бюджетные обязательства, возникшие в связи с расторжением ранее заключенных ГК по соглашению сторон, решению суда или одностороннему отказу стороны ГК на поставку товаров, выполнение работ, оказание услуг от его исполнения в соответствии с гражданским законодательством Российской Федерации, в том числе в связи с введением  процедур, применяемых в деле о несостоятельности (банкротстве) поставщика (подрядчика, исполнителя)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2032" y="5783654"/>
            <a:ext cx="4251718" cy="904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соответствии с </a:t>
            </a:r>
            <a:r>
              <a:rPr lang="ru-RU" sz="1000" dirty="0" err="1" smtClean="0">
                <a:latin typeface="Arial Black" panose="020B0A04020102020204" pitchFamily="34" charset="0"/>
              </a:rPr>
              <a:t>пп</a:t>
            </a:r>
            <a:r>
              <a:rPr lang="ru-RU" sz="1000" dirty="0" smtClean="0">
                <a:latin typeface="Arial Black" panose="020B0A04020102020204" pitchFamily="34" charset="0"/>
              </a:rPr>
              <a:t>. и) п. 11 Положения 1496 в </a:t>
            </a:r>
          </a:p>
          <a:p>
            <a:pPr algn="ctr"/>
            <a:endParaRPr lang="ru-RU" sz="1000" dirty="0">
              <a:latin typeface="Arial Black" panose="020B0A04020102020204" pitchFamily="34" charset="0"/>
            </a:endParaRPr>
          </a:p>
          <a:p>
            <a:pPr algn="ctr"/>
            <a:endParaRPr lang="ru-RU" sz="1000" dirty="0" smtClean="0">
              <a:latin typeface="Arial Black" panose="020B0A04020102020204" pitchFamily="34" charset="0"/>
            </a:endParaRPr>
          </a:p>
          <a:p>
            <a:pPr algn="ctr"/>
            <a:endParaRPr lang="ru-RU" sz="1000" dirty="0">
              <a:latin typeface="Arial Black" panose="020B0A04020102020204" pitchFamily="34" charset="0"/>
            </a:endParaRPr>
          </a:p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разделе 3 также отражается информация , если бюджетные обязательства возникают из государственных контрактов на оказание услуг по привлечению экспертов, специалистов и переводчиков </a:t>
            </a:r>
          </a:p>
          <a:p>
            <a:pPr algn="ctr"/>
            <a:endParaRPr lang="ru-RU" sz="1000" dirty="0">
              <a:latin typeface="Arial Black" panose="020B0A04020102020204" pitchFamily="34" charset="0"/>
            </a:endParaRPr>
          </a:p>
          <a:p>
            <a:pPr algn="ctr"/>
            <a:endParaRPr lang="ru-RU" sz="1000" dirty="0" smtClean="0">
              <a:latin typeface="Arial Black" panose="020B0A04020102020204" pitchFamily="34" charset="0"/>
            </a:endParaRPr>
          </a:p>
          <a:p>
            <a:pPr algn="ctr"/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20060" y="5313094"/>
            <a:ext cx="7047055" cy="1374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Раздел 3 не заполняется в случае, если по состоянию на 1 июля 2023 года на лицевом счете ПБС в установленном порядке учтены принимаемые или принятые бюджетные обязательства, возникшие в связи с расторжением ранее заключенных ГК по соглашению сторон, решению суда или одностороннему отказу стороны ГК на поставку товаров, выполнение работ, оказание услуг от его исполнения в соответствии с гражданским законодательством Российской Федерации, в том числе в связи с введением  процедур, применяемых в деле о несостоятельности (банкротстве) поставщика (подрядчика, исполнителя)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19363" y="5313094"/>
            <a:ext cx="7047055" cy="1374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Раздел 3 не заполняется в случае, если по состоянию на 1 июля 2023 года на лицевом счете ПБС в установленном порядке учтены принимаемые или принятые бюджетные обязательства, возникшие в связи с расторжением ранее заключенных ГК по соглашению сторон, решению суда или одностороннему отказу стороны ГК на поставку товаров, выполнение работ, оказание услуг от его исполнения в соответствии с гражданским законодательством Российской Федерации, в том числе в связи с введением  процедур, применяемых в деле о несостоятельности (банкротстве) поставщика (подрядчика, исполнителя)</a:t>
            </a:r>
            <a:endParaRPr lang="ru-RU" sz="1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7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952" y="851049"/>
            <a:ext cx="9201430" cy="504056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19336" y="1340768"/>
            <a:ext cx="3493669" cy="3987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cs typeface="Arial" panose="020B0604020202020204" pitchFamily="34" charset="0"/>
              </a:rPr>
              <a:t>Информация ПБС о ГК</a:t>
            </a:r>
          </a:p>
          <a:p>
            <a:pPr algn="just"/>
            <a:r>
              <a:rPr lang="ru-RU" sz="1200" b="1" dirty="0" smtClean="0">
                <a:cs typeface="Arial" panose="020B0604020202020204" pitchFamily="34" charset="0"/>
              </a:rPr>
              <a:t> представляется при наличии по состоянию на 1 июня 2023 г. государственного контракта, заключенного в текущем  финансовом году в связи с расторжением ранее заключенных государственных контрактов на поставку товаров, выполнение работ, оказание услуг по соглашению сторон, решению суда или из-за одностороннего отказа стороны такого ГК от его исполнения в соответствии с гражданским законодательством Российской Федерации, в том числе в связи с введением процедур, применяемых в деле о несостоятельности (банкротстве) поставщика (подрядчика, исполнителя) в сумме </a:t>
            </a:r>
            <a:r>
              <a:rPr lang="ru-RU" sz="1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не превышающей</a:t>
            </a:r>
            <a:r>
              <a:rPr lang="ru-RU" sz="1200" b="1" dirty="0" smtClean="0">
                <a:cs typeface="Arial" panose="020B0604020202020204" pitchFamily="34" charset="0"/>
              </a:rPr>
              <a:t> неоплаченный остаток дополнительных ЛБО</a:t>
            </a:r>
            <a:endParaRPr lang="ru-RU" sz="1200" b="1" dirty="0"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12851" y="143163"/>
            <a:ext cx="6379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к проекту Порядка*</a:t>
            </a:r>
          </a:p>
          <a:p>
            <a:pPr algn="ct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(Информация по тек. и доп. ЛБО)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5400" y="6051945"/>
            <a:ext cx="11305256" cy="65876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*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Порядку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приостановления (отмены приостановления) осуществления операций на лицевых счетах, открытых в территориальных органах Федерального казначейства главным распорядителям, распорядителям и получателям средств федерального бюджета, отзыва лимитов бюджетных обязательств с указанных лицевых счетов и направления информации в соответствии с пунктами 9 и 12 Положения о мерах по обеспечению исполнения федерального бюджета, утвержденного постановлением Правительства Российской Федерации от 9 декабря 2017 г. № 1496 «О мерах по обеспечению исполнения федерального бюджета»</a:t>
            </a:r>
          </a:p>
        </p:txBody>
      </p:sp>
    </p:spTree>
    <p:extLst>
      <p:ext uri="{BB962C8B-B14F-4D97-AF65-F5344CB8AC3E}">
        <p14:creationId xmlns:p14="http://schemas.microsoft.com/office/powerpoint/2010/main" val="71326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1124744"/>
            <a:ext cx="9865096" cy="54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12851" y="143163"/>
            <a:ext cx="6379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к проекту Порядка             (Информация по тек. и доп. ЛБО) (продолжение)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2144" y="5445223"/>
            <a:ext cx="4799856" cy="1353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Arial Black" panose="020B0A04020102020204" pitchFamily="34" charset="0"/>
              </a:rPr>
              <a:t>Раздел 4 не заполняется в случае, если по состоянию на 1 июля 2023 года на лицевом счете ПБС в установленном порядке учтены принимаемые или принятые бюджетные обязательства, возникшие в связи с расторжением ранее заключенных ГК по соглашению сторон, решению суда или одностороннему отказу стороны ГК на поставку товаров, выполнение работ, оказание услуг от его исполнения в соответствии с гражданским законодательством Российской Федерации, в том числе в связи с введением  процедур, применяемых в деле о несостоятельности (банкротстве) поставщика (подрядчика, исполнителя)</a:t>
            </a:r>
            <a:endParaRPr lang="ru-RU" sz="800" dirty="0"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032" y="2708920"/>
            <a:ext cx="21385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графе 2 раздела 2 указывается номер Плана-графика закупок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032" y="3485514"/>
            <a:ext cx="2140151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Arial Black" panose="020B0A04020102020204" pitchFamily="34" charset="0"/>
              </a:rPr>
              <a:t>В графе 3 раздела 2 указывается номер позиции </a:t>
            </a:r>
            <a:r>
              <a:rPr lang="ru-RU" sz="1000" dirty="0">
                <a:latin typeface="Arial Black" panose="020B0A04020102020204" pitchFamily="34" charset="0"/>
              </a:rPr>
              <a:t>П</a:t>
            </a:r>
            <a:r>
              <a:rPr lang="ru-RU" sz="1000" dirty="0" smtClean="0">
                <a:latin typeface="Arial Black" panose="020B0A04020102020204" pitchFamily="34" charset="0"/>
              </a:rPr>
              <a:t>лана-графика закупок  </a:t>
            </a:r>
            <a:endParaRPr lang="ru-RU" sz="1000" dirty="0">
              <a:latin typeface="Arial Black" panose="020B0A04020102020204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2221674" y="3485514"/>
            <a:ext cx="2650190" cy="396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221674" y="3223176"/>
            <a:ext cx="2002118" cy="262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69032" y="143964"/>
            <a:ext cx="3791744" cy="10113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260000" algn="just"/>
            <a:r>
              <a:rPr lang="ru-RU" sz="1200" b="1" dirty="0"/>
              <a:t>з</a:t>
            </a:r>
            <a:r>
              <a:rPr lang="ru-RU" sz="1200" b="1" dirty="0" smtClean="0"/>
              <a:t>аполняется в случае необходимости по КБК, не указанным в письмах Минфина России от 31.01.2023 № 02-11-09/7725, от 01.04.2023 № 02-01-09/28913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1344" y="143163"/>
            <a:ext cx="124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к), л), н)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5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009571" y="121609"/>
            <a:ext cx="7185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Постановка на учет бюджетного обязательства</a:t>
            </a:r>
            <a:b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в период приостановления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операций (текущие ЛБО)*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pSp>
        <p:nvGrpSpPr>
          <p:cNvPr id="60" name="Группа 59"/>
          <p:cNvGrpSpPr/>
          <p:nvPr/>
        </p:nvGrpSpPr>
        <p:grpSpPr>
          <a:xfrm>
            <a:off x="432021" y="1230279"/>
            <a:ext cx="10907790" cy="5209512"/>
            <a:chOff x="432021" y="1230279"/>
            <a:chExt cx="10907790" cy="520951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581400" y="1230279"/>
              <a:ext cx="2588741" cy="65876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44450" cmpd="dbl">
              <a:solidFill>
                <a:schemeClr val="tx2">
                  <a:lumMod val="60000"/>
                  <a:lumOff val="40000"/>
                  <a:alpha val="49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Бюджетное обязательство</a:t>
              </a:r>
            </a:p>
          </p:txBody>
        </p:sp>
        <p:cxnSp>
          <p:nvCxnSpPr>
            <p:cNvPr id="9" name="Прямая со стрелкой 8"/>
            <p:cNvCxnSpPr>
              <a:stCxn id="8" idx="1"/>
            </p:cNvCxnSpPr>
            <p:nvPr/>
          </p:nvCxnSpPr>
          <p:spPr>
            <a:xfrm flipH="1">
              <a:off x="2890227" y="1559662"/>
              <a:ext cx="691173" cy="51760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8" idx="3"/>
            </p:cNvCxnSpPr>
            <p:nvPr/>
          </p:nvCxnSpPr>
          <p:spPr>
            <a:xfrm>
              <a:off x="6170140" y="1559662"/>
              <a:ext cx="606494" cy="51760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Скругленный прямоугольник 11"/>
            <p:cNvSpPr/>
            <p:nvPr/>
          </p:nvSpPr>
          <p:spPr>
            <a:xfrm>
              <a:off x="1183219" y="2117115"/>
              <a:ext cx="3240455" cy="52480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44450" cmpd="dbl">
              <a:solidFill>
                <a:schemeClr val="accent3">
                  <a:lumMod val="75000"/>
                  <a:alpha val="32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Принимаемое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172999" y="2117115"/>
              <a:ext cx="3240455" cy="524804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44450" cmpd="dbl">
              <a:solidFill>
                <a:schemeClr val="accent3">
                  <a:lumMod val="75000"/>
                  <a:alpha val="32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Принятое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183219" y="2641918"/>
              <a:ext cx="3150025" cy="56465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постановка на учет 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с 3 июля</a:t>
              </a:r>
              <a:r>
                <a:rPr lang="en-US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 202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3 года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до возобновления операций не производится</a:t>
              </a:r>
            </a:p>
          </p:txBody>
        </p:sp>
        <p:cxnSp>
          <p:nvCxnSpPr>
            <p:cNvPr id="15" name="Прямая со стрелкой 14"/>
            <p:cNvCxnSpPr>
              <a:stCxn id="13" idx="2"/>
            </p:cNvCxnSpPr>
            <p:nvPr/>
          </p:nvCxnSpPr>
          <p:spPr>
            <a:xfrm flipH="1">
              <a:off x="5172999" y="2641918"/>
              <a:ext cx="1620227" cy="84698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6801643" y="2641918"/>
              <a:ext cx="1611811" cy="84698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Прямоугольник 17"/>
            <p:cNvSpPr/>
            <p:nvPr/>
          </p:nvSpPr>
          <p:spPr>
            <a:xfrm>
              <a:off x="3429282" y="3488902"/>
              <a:ext cx="3234331" cy="37643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6000"/>
              </a:schemeClr>
            </a:solidFill>
            <a:ln w="3175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Aft>
                  <a:spcPts val="600"/>
                </a:spcAft>
              </a:pP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Первичное</a:t>
              </a:r>
              <a:endParaRPr lang="ru-RU" sz="105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022983" y="3488902"/>
              <a:ext cx="3378754" cy="37643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6000"/>
              </a:schemeClr>
            </a:solidFill>
            <a:ln w="3175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Aft>
                  <a:spcPts val="600"/>
                </a:spcAft>
              </a:pP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Изменения в ранее учтенное </a:t>
              </a:r>
              <a:b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</a:b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бюджетное обязательство</a:t>
              </a:r>
              <a:r>
                <a:rPr lang="en-US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(</a:t>
              </a:r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до </a:t>
              </a:r>
              <a:r>
                <a:rPr lang="ru-RU" sz="11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01.07.2023</a:t>
              </a:r>
              <a:r>
                <a:rPr lang="en-US" sz="11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)</a:t>
              </a:r>
              <a:endParaRPr lang="ru-RU" sz="105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429282" y="4147669"/>
              <a:ext cx="1527323" cy="37643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6000"/>
              </a:schemeClr>
            </a:solidFill>
            <a:ln w="22225" cmpd="dbl">
              <a:solidFill>
                <a:schemeClr val="accent1">
                  <a:lumMod val="75000"/>
                  <a:alpha val="59000"/>
                </a:schemeClr>
              </a:solidFill>
              <a:prstDash val="dash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Bef>
                  <a:spcPts val="600"/>
                </a:spcBef>
              </a:pPr>
              <a:r>
                <a:rPr lang="ru-RU" sz="1000" b="1" dirty="0">
                  <a:solidFill>
                    <a:srgbClr val="002060"/>
                  </a:solidFill>
                  <a:cs typeface="Times New Roman" pitchFamily="18" charset="0"/>
                </a:rPr>
                <a:t>дата документа- основания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429282" y="4524104"/>
              <a:ext cx="1527323" cy="28232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&lt;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1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 июля 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07392" y="4530555"/>
              <a:ext cx="263369" cy="275877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>
              <a:off x="5136290" y="4147667"/>
              <a:ext cx="1527323" cy="37643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6000"/>
              </a:schemeClr>
            </a:solidFill>
            <a:ln w="22225" cmpd="dbl">
              <a:solidFill>
                <a:schemeClr val="accent1">
                  <a:lumMod val="75000"/>
                  <a:alpha val="59000"/>
                </a:schemeClr>
              </a:solidFill>
              <a:prstDash val="dash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Bef>
                  <a:spcPts val="600"/>
                </a:spcBef>
              </a:pPr>
              <a:r>
                <a:rPr lang="ru-RU" sz="1000" b="1" dirty="0">
                  <a:solidFill>
                    <a:srgbClr val="002060"/>
                  </a:solidFill>
                  <a:cs typeface="Times New Roman" pitchFamily="18" charset="0"/>
                </a:rPr>
                <a:t>дата документа- основания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136290" y="4544943"/>
              <a:ext cx="1518629" cy="28232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&gt; 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30 июня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91550" y="4550597"/>
              <a:ext cx="263369" cy="278044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61258" y="2660364"/>
              <a:ext cx="263369" cy="278044"/>
            </a:xfrm>
            <a:prstGeom prst="rect">
              <a:avLst/>
            </a:prstGeom>
          </p:spPr>
        </p:pic>
        <p:cxnSp>
          <p:nvCxnSpPr>
            <p:cNvPr id="34" name="Прямая со стрелкой 33"/>
            <p:cNvCxnSpPr>
              <a:stCxn id="18" idx="2"/>
            </p:cNvCxnSpPr>
            <p:nvPr/>
          </p:nvCxnSpPr>
          <p:spPr>
            <a:xfrm flipH="1">
              <a:off x="4770762" y="3865338"/>
              <a:ext cx="275686" cy="2753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>
              <a:stCxn id="18" idx="2"/>
            </p:cNvCxnSpPr>
            <p:nvPr/>
          </p:nvCxnSpPr>
          <p:spPr>
            <a:xfrm>
              <a:off x="5046448" y="3865338"/>
              <a:ext cx="269528" cy="2753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 flipH="1">
              <a:off x="8280779" y="3879261"/>
              <a:ext cx="269528" cy="24756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9507934" y="3900101"/>
              <a:ext cx="269528" cy="24756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Скругленный прямоугольник 40"/>
            <p:cNvSpPr/>
            <p:nvPr/>
          </p:nvSpPr>
          <p:spPr>
            <a:xfrm>
              <a:off x="6929396" y="4185746"/>
              <a:ext cx="1896470" cy="946587"/>
            </a:xfrm>
            <a:prstGeom prst="round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если приводит к 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изменению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суммы учтенного бюджетного обязательства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текущего года </a:t>
              </a:r>
            </a:p>
          </p:txBody>
        </p:sp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89092" y="4798039"/>
              <a:ext cx="285552" cy="301463"/>
            </a:xfrm>
            <a:prstGeom prst="rect">
              <a:avLst/>
            </a:prstGeom>
          </p:spPr>
        </p:pic>
        <p:sp>
          <p:nvSpPr>
            <p:cNvPr id="46" name="Скругленный прямоугольник 45"/>
            <p:cNvSpPr/>
            <p:nvPr/>
          </p:nvSpPr>
          <p:spPr>
            <a:xfrm>
              <a:off x="9384370" y="4193629"/>
              <a:ext cx="1955441" cy="946587"/>
            </a:xfrm>
            <a:prstGeom prst="round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если приводит </a:t>
              </a:r>
              <a:b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</a:b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к изменению суммы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планового периода 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учтенного бюджетного обязательства</a:t>
              </a:r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009357" y="4836886"/>
              <a:ext cx="301538" cy="262616"/>
            </a:xfrm>
            <a:prstGeom prst="rect">
              <a:avLst/>
            </a:prstGeom>
          </p:spPr>
        </p:pic>
        <p:sp>
          <p:nvSpPr>
            <p:cNvPr id="49" name="Прямоугольник 48"/>
            <p:cNvSpPr/>
            <p:nvPr/>
          </p:nvSpPr>
          <p:spPr>
            <a:xfrm>
              <a:off x="633303" y="4882141"/>
              <a:ext cx="2788180" cy="2823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СБО учитывается</a:t>
              </a:r>
              <a:r>
                <a:rPr lang="ru-RU" sz="9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на л/с</a:t>
              </a: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633303" y="5173343"/>
              <a:ext cx="3144489" cy="2823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СБО возвращается без исполнения</a:t>
              </a: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021" y="4882141"/>
              <a:ext cx="221295" cy="231805"/>
            </a:xfrm>
            <a:prstGeom prst="rect">
              <a:avLst/>
            </a:prstGeom>
          </p:spPr>
        </p:pic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021" y="5208886"/>
              <a:ext cx="221295" cy="233625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588457" y="5697935"/>
              <a:ext cx="4205947" cy="7418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*Рассмотрен вариант при котором БО принимается или уже принято на учет по КБК, ЛБО по которому в соответствии с законодательством РФ подлежат отзыву и на лицевом счете ПБС не зарегистрировано «Уведомление об отмене приостановления операций на лицевом счете»</a:t>
              </a:r>
            </a:p>
          </p:txBody>
        </p:sp>
        <p:cxnSp>
          <p:nvCxnSpPr>
            <p:cNvPr id="55" name="Прямая со стрелкой 54"/>
            <p:cNvCxnSpPr/>
            <p:nvPr/>
          </p:nvCxnSpPr>
          <p:spPr>
            <a:xfrm>
              <a:off x="9064134" y="3898414"/>
              <a:ext cx="27515" cy="131047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Скругленный прямоугольник 55"/>
            <p:cNvSpPr/>
            <p:nvPr/>
          </p:nvSpPr>
          <p:spPr>
            <a:xfrm>
              <a:off x="8113928" y="5389140"/>
              <a:ext cx="2173072" cy="946587"/>
            </a:xfrm>
            <a:prstGeom prst="round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если </a:t>
              </a:r>
              <a:r>
                <a:rPr lang="ru-RU" sz="1100" b="1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не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приводит </a:t>
              </a:r>
              <a:b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</a:b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к изменению суммовых показателей  учтенного бюджетного обязательства</a:t>
              </a: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06000" y="6002507"/>
              <a:ext cx="301538" cy="262616"/>
            </a:xfrm>
            <a:prstGeom prst="rect">
              <a:avLst/>
            </a:prstGeom>
          </p:spPr>
        </p:pic>
      </p:grpSp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5" cstate="print">
            <a:alphaModFix amt="17535"/>
          </a:blip>
          <a:srcRect r="50000"/>
          <a:stretch/>
        </p:blipFill>
        <p:spPr>
          <a:xfrm>
            <a:off x="9344962" y="228600"/>
            <a:ext cx="2832290" cy="63669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</p:spTree>
    <p:extLst>
      <p:ext uri="{BB962C8B-B14F-4D97-AF65-F5344CB8AC3E}">
        <p14:creationId xmlns:p14="http://schemas.microsoft.com/office/powerpoint/2010/main" val="2994086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59710" y="224488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006450" y="97392"/>
            <a:ext cx="7185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Постановка на учет бюджетного обязательства</a:t>
            </a:r>
            <a:b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 основании Распоряжения (</a:t>
            </a:r>
            <a:r>
              <a:rPr lang="ru-RU" sz="2000" b="1" dirty="0" err="1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АвтоБО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 за счет текущих ЛБО в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период приостановления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операций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pSp>
        <p:nvGrpSpPr>
          <p:cNvPr id="60" name="Группа 59"/>
          <p:cNvGrpSpPr/>
          <p:nvPr/>
        </p:nvGrpSpPr>
        <p:grpSpPr>
          <a:xfrm>
            <a:off x="432021" y="1477196"/>
            <a:ext cx="8184620" cy="4684449"/>
            <a:chOff x="371783" y="1468321"/>
            <a:chExt cx="6812638" cy="468444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690914" y="5076210"/>
              <a:ext cx="1527323" cy="28232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&lt;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 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1 июля 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382434" y="1468321"/>
              <a:ext cx="3801987" cy="173347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44450" cmpd="dbl">
              <a:solidFill>
                <a:schemeClr val="tx2">
                  <a:lumMod val="60000"/>
                  <a:lumOff val="40000"/>
                  <a:alpha val="49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Распоряжение о совершении</a:t>
              </a:r>
            </a:p>
            <a:p>
              <a:pPr algn="ctr"/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казначейского платежа</a:t>
              </a:r>
            </a:p>
            <a:p>
              <a:pPr algn="ctr"/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в форме Заявки на кассовый расход, Заявки на кассовый расход (сокращенной), Заявки на получение наличных денег, Заявки на получение наличных денег, перечисляемых на карту </a:t>
              </a:r>
              <a:endParaRPr lang="ru-RU" sz="1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691029" y="3263010"/>
              <a:ext cx="3234331" cy="1109662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6000"/>
              </a:schemeClr>
            </a:solidFill>
            <a:ln w="3175">
              <a:solidFill>
                <a:schemeClr val="accent6">
                  <a:lumMod val="60000"/>
                  <a:lumOff val="40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Aft>
                  <a:spcPts val="600"/>
                </a:spcAft>
              </a:pPr>
              <a:endParaRPr lang="ru-RU" sz="1400" b="1" dirty="0" smtClean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  <a:p>
              <a:pPr algn="ctr">
                <a:spcAft>
                  <a:spcPts val="600"/>
                </a:spcAft>
              </a:pPr>
              <a:r>
                <a:rPr lang="ru-RU" sz="14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Документ-основание, на основании которого возникают бюджетные и денежные обязательства согласно п.14 Перечня</a:t>
              </a:r>
            </a:p>
            <a:p>
              <a:pPr algn="ctr">
                <a:spcAft>
                  <a:spcPts val="600"/>
                </a:spcAft>
              </a:pPr>
              <a:r>
                <a:rPr lang="ru-RU" sz="1400" b="1" dirty="0" err="1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АвтоБО</a:t>
              </a:r>
              <a:r>
                <a:rPr lang="ru-RU" sz="14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 (</a:t>
              </a:r>
              <a:r>
                <a:rPr lang="ru-RU" sz="1400" b="1" dirty="0" err="1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АвтоДО</a:t>
              </a:r>
              <a:r>
                <a:rPr lang="ru-RU" sz="14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)</a:t>
              </a:r>
            </a:p>
            <a:p>
              <a:pPr algn="ctr">
                <a:spcAft>
                  <a:spcPts val="600"/>
                </a:spcAft>
              </a:pPr>
              <a:endParaRPr lang="ru-RU" sz="1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707606" y="4712069"/>
              <a:ext cx="1527323" cy="37643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6000"/>
              </a:schemeClr>
            </a:solidFill>
            <a:ln w="22225" cmpd="dbl">
              <a:solidFill>
                <a:schemeClr val="accent1">
                  <a:lumMod val="75000"/>
                  <a:alpha val="59000"/>
                </a:schemeClr>
              </a:solidFill>
              <a:prstDash val="dash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Bef>
                  <a:spcPts val="600"/>
                </a:spcBef>
              </a:pPr>
              <a:r>
                <a:rPr lang="ru-RU" sz="1000" b="1" dirty="0">
                  <a:solidFill>
                    <a:srgbClr val="002060"/>
                  </a:solidFill>
                  <a:cs typeface="Times New Roman" pitchFamily="18" charset="0"/>
                </a:rPr>
                <a:t>дата документа- </a:t>
              </a:r>
              <a:r>
                <a:rPr lang="ru-RU" sz="1000" b="1" dirty="0" smtClean="0">
                  <a:solidFill>
                    <a:srgbClr val="002060"/>
                  </a:solidFill>
                  <a:cs typeface="Times New Roman" pitchFamily="18" charset="0"/>
                </a:rPr>
                <a:t>основания*</a:t>
              </a:r>
              <a:endParaRPr lang="ru-RU" sz="1000" b="1" dirty="0"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73647" y="5076210"/>
              <a:ext cx="263369" cy="275877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>
              <a:off x="5385999" y="4712069"/>
              <a:ext cx="1539361" cy="361204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6000"/>
              </a:schemeClr>
            </a:solidFill>
            <a:ln w="22225" cmpd="dbl">
              <a:solidFill>
                <a:schemeClr val="accent1">
                  <a:lumMod val="75000"/>
                  <a:alpha val="59000"/>
                </a:schemeClr>
              </a:solidFill>
              <a:prstDash val="dash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>
                <a:spcBef>
                  <a:spcPts val="600"/>
                </a:spcBef>
              </a:pPr>
              <a:r>
                <a:rPr lang="ru-RU" sz="1000" b="1" dirty="0">
                  <a:solidFill>
                    <a:srgbClr val="002060"/>
                  </a:solidFill>
                  <a:cs typeface="Times New Roman" pitchFamily="18" charset="0"/>
                </a:rPr>
                <a:t>дата </a:t>
              </a:r>
              <a:r>
                <a:rPr lang="ru-RU" sz="1000" b="1" dirty="0" smtClean="0">
                  <a:solidFill>
                    <a:srgbClr val="002060"/>
                  </a:solidFill>
                  <a:cs typeface="Times New Roman" pitchFamily="18" charset="0"/>
                </a:rPr>
                <a:t>документа- основания*</a:t>
              </a:r>
              <a:endParaRPr lang="ru-RU" sz="1000" b="1" dirty="0"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445937" y="5116706"/>
              <a:ext cx="1479422" cy="249121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&gt;</a:t>
              </a:r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 30 июня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61991" y="5113946"/>
              <a:ext cx="263369" cy="278044"/>
            </a:xfrm>
            <a:prstGeom prst="rect">
              <a:avLst/>
            </a:prstGeom>
          </p:spPr>
        </p:pic>
        <p:cxnSp>
          <p:nvCxnSpPr>
            <p:cNvPr id="34" name="Прямая со стрелкой 33"/>
            <p:cNvCxnSpPr>
              <a:stCxn id="18" idx="2"/>
              <a:endCxn id="20" idx="0"/>
            </p:cNvCxnSpPr>
            <p:nvPr/>
          </p:nvCxnSpPr>
          <p:spPr>
            <a:xfrm flipH="1">
              <a:off x="4471268" y="4372672"/>
              <a:ext cx="836927" cy="3393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>
              <a:stCxn id="18" idx="2"/>
              <a:endCxn id="24" idx="0"/>
            </p:cNvCxnSpPr>
            <p:nvPr/>
          </p:nvCxnSpPr>
          <p:spPr>
            <a:xfrm>
              <a:off x="5308195" y="4372672"/>
              <a:ext cx="847485" cy="3393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Прямоугольник 48"/>
            <p:cNvSpPr/>
            <p:nvPr/>
          </p:nvSpPr>
          <p:spPr>
            <a:xfrm>
              <a:off x="633303" y="4882141"/>
              <a:ext cx="2788180" cy="2823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Распоряжение принимается к исполнению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663690" y="5208885"/>
              <a:ext cx="2924190" cy="2467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Распоряжение </a:t>
              </a:r>
              <a:r>
                <a:rPr lang="ru-RU" sz="11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возвращается без исполнения</a:t>
              </a: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021" y="4882141"/>
              <a:ext cx="221295" cy="231805"/>
            </a:xfrm>
            <a:prstGeom prst="rect">
              <a:avLst/>
            </a:prstGeom>
          </p:spPr>
        </p:pic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021" y="5208886"/>
              <a:ext cx="221295" cy="233625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371783" y="5697935"/>
              <a:ext cx="4205947" cy="4548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1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*Дата документа-основания, указанная в разделе 2 Распоряжения</a:t>
              </a:r>
              <a:endParaRPr lang="ru-RU" sz="11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45224" y="2843085"/>
            <a:ext cx="19625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</a:rPr>
              <a:t>Внимание!!</a:t>
            </a:r>
          </a:p>
          <a:p>
            <a:pPr algn="ctr"/>
            <a:r>
              <a:rPr lang="ru-RU" sz="1800" dirty="0"/>
              <a:t>В период приостановления документ «Уведомление об уточнении вида и принадлежности платежа»</a:t>
            </a:r>
          </a:p>
          <a:p>
            <a:pPr algn="ctr"/>
            <a:r>
              <a:rPr lang="ru-RU" sz="1800" dirty="0"/>
              <a:t>(ф. 0531809) </a:t>
            </a:r>
            <a:r>
              <a:rPr lang="ru-RU" sz="1800" dirty="0" smtClean="0"/>
              <a:t>обработке</a:t>
            </a:r>
          </a:p>
          <a:p>
            <a:pPr algn="ctr"/>
            <a:r>
              <a:rPr lang="ru-RU" sz="1800" b="1" dirty="0">
                <a:solidFill>
                  <a:srgbClr val="FF0000"/>
                </a:solidFill>
              </a:rPr>
              <a:t>н</a:t>
            </a:r>
            <a:r>
              <a:rPr lang="ru-RU" sz="1800" b="1" dirty="0" smtClean="0">
                <a:solidFill>
                  <a:srgbClr val="FF0000"/>
                </a:solidFill>
              </a:rPr>
              <a:t>е подлежит</a:t>
            </a:r>
            <a:endParaRPr lang="ru-RU" sz="1800" b="1" dirty="0">
              <a:solidFill>
                <a:srgbClr val="FF0000"/>
              </a:solidFill>
            </a:endParaRPr>
          </a:p>
          <a:p>
            <a:endParaRPr lang="ru-RU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13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5659052" y="102326"/>
            <a:ext cx="6532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РР по доведению/отзыву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ЛБО</a:t>
            </a: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приостановления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операций(Тек. ЛБО)</a:t>
            </a:r>
            <a:endParaRPr lang="ru-RU" sz="2000" b="1" dirty="0">
              <a:solidFill>
                <a:srgbClr val="11437F"/>
              </a:solidFill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grpSp>
        <p:nvGrpSpPr>
          <p:cNvPr id="84" name="Группа 83"/>
          <p:cNvGrpSpPr/>
          <p:nvPr/>
        </p:nvGrpSpPr>
        <p:grpSpPr>
          <a:xfrm>
            <a:off x="763778" y="967463"/>
            <a:ext cx="9795485" cy="5649092"/>
            <a:chOff x="1538721" y="869259"/>
            <a:chExt cx="8089706" cy="5354041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5617672" y="1241949"/>
              <a:ext cx="4010755" cy="4981351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538721" y="1218760"/>
              <a:ext cx="4032921" cy="4981351"/>
            </a:xfrm>
            <a:prstGeom prst="rect">
              <a:avLst/>
            </a:prstGeom>
            <a:solidFill>
              <a:schemeClr val="accent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" name="Прямая соединительная линия 2"/>
            <p:cNvCxnSpPr/>
            <p:nvPr/>
          </p:nvCxnSpPr>
          <p:spPr>
            <a:xfrm>
              <a:off x="4664924" y="1217449"/>
              <a:ext cx="17949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/>
            <p:cNvSpPr/>
            <p:nvPr/>
          </p:nvSpPr>
          <p:spPr>
            <a:xfrm>
              <a:off x="4655198" y="869259"/>
              <a:ext cx="1981200" cy="4051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b="1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С 03.07.2023</a:t>
              </a:r>
              <a:endParaRPr lang="ru-RU" sz="18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2843128" y="143278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5" name="Стрелка вниз 64"/>
            <p:cNvSpPr/>
            <p:nvPr/>
          </p:nvSpPr>
          <p:spPr>
            <a:xfrm rot="16200000">
              <a:off x="5488287" y="2313121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1" name="Стрелка вниз 70"/>
            <p:cNvSpPr/>
            <p:nvPr/>
          </p:nvSpPr>
          <p:spPr>
            <a:xfrm rot="16200000">
              <a:off x="5415900" y="4400001"/>
              <a:ext cx="271698" cy="35486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76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6306743" y="2640411"/>
              <a:ext cx="2487366" cy="45027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Уведомление о приостановлении операций </a:t>
              </a:r>
              <a:r>
                <a:rPr lang="ru-RU" sz="1100" b="1" dirty="0" smtClean="0">
                  <a:solidFill>
                    <a:srgbClr val="FF0000"/>
                  </a:solidFill>
                  <a:cs typeface="Times New Roman" panose="02020603050405020304" pitchFamily="18" charset="0"/>
                </a:rPr>
                <a:t>по п. 12 (текущие ЛБО)</a:t>
              </a:r>
              <a:endParaRPr lang="ru-RU" sz="1100" b="1" dirty="0"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2059460" y="1639239"/>
              <a:ext cx="7184108" cy="1908296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2800854" y="1234091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ЛК </a:t>
              </a:r>
              <a:r>
                <a:rPr lang="ru-RU" sz="1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РБС</a:t>
              </a:r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6508145" y="1283444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ЛС </a:t>
              </a:r>
              <a:r>
                <a:rPr lang="ru-RU" sz="1800" dirty="0" smtClean="0">
                  <a:solidFill>
                    <a:srgbClr val="002060"/>
                  </a:solidFill>
                  <a:cs typeface="Times New Roman" panose="02020603050405020304" pitchFamily="18" charset="0"/>
                </a:rPr>
                <a:t>РБС</a:t>
              </a:r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6391622" y="1428408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6140936" y="2048988"/>
              <a:ext cx="2731694" cy="658765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Блокирующий контроль с формированием 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Уведомления (Протокола)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2050470" y="3662034"/>
              <a:ext cx="7184108" cy="2464237"/>
            </a:xfrm>
            <a:prstGeom prst="round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786457" y="4243603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6440193" y="4263267"/>
              <a:ext cx="1981200" cy="3973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800" dirty="0">
                <a:solidFill>
                  <a:srgbClr val="00206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5979291" y="3643008"/>
              <a:ext cx="3130705" cy="483273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cs typeface="Times New Roman" panose="02020603050405020304" pitchFamily="18" charset="0"/>
                </a:rPr>
                <a:t>Расходное расписание принимается к исполнению 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5844" y="1833523"/>
              <a:ext cx="426579" cy="414494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7793" y="3464358"/>
              <a:ext cx="402997" cy="465895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947" y="2326345"/>
              <a:ext cx="611791" cy="606995"/>
            </a:xfrm>
            <a:prstGeom prst="rect">
              <a:avLst/>
            </a:prstGeom>
          </p:spPr>
        </p:pic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7753" y="2415263"/>
            <a:ext cx="3609162" cy="7300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Расходное расписание</a:t>
            </a:r>
          </a:p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для распределения/отзыва бюджетных данных 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21817" y="3220951"/>
            <a:ext cx="1574189" cy="326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Arial Black" panose="020B0A04020102020204" pitchFamily="34" charset="0"/>
              </a:rPr>
              <a:t>Текущие ЛБО</a:t>
            </a:r>
            <a:endParaRPr lang="ru-RU" sz="900" dirty="0"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41837" y="4542435"/>
            <a:ext cx="3591322" cy="6649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Расходное расписание для распределения/отзыва бюджетных данных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99197" y="5306655"/>
            <a:ext cx="1574189" cy="327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latin typeface="Arial Black" panose="020B0A04020102020204" pitchFamily="34" charset="0"/>
              </a:rPr>
              <a:t>Текущие ЛБО</a:t>
            </a:r>
            <a:endParaRPr lang="ru-RU" sz="900" b="1" dirty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2339" y="4574569"/>
            <a:ext cx="2995801" cy="526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rgbClr val="FF0000"/>
                </a:solidFill>
                <a:cs typeface="Times New Roman" panose="02020603050405020304" pitchFamily="18" charset="0"/>
              </a:rPr>
              <a:t>Уведомление о приостановлении операций по </a:t>
            </a:r>
            <a:r>
              <a:rPr lang="ru-RU" sz="1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п.12 </a:t>
            </a:r>
            <a:r>
              <a:rPr lang="ru-RU" sz="1000" dirty="0">
                <a:solidFill>
                  <a:srgbClr val="002060"/>
                </a:solidFill>
                <a:cs typeface="Times New Roman" panose="02020603050405020304" pitchFamily="18" charset="0"/>
              </a:rPr>
              <a:t>+ </a:t>
            </a:r>
            <a:r>
              <a:rPr lang="ru-RU" sz="1000" b="1" dirty="0">
                <a:solidFill>
                  <a:srgbClr val="92D050"/>
                </a:solidFill>
                <a:cs typeface="Times New Roman" panose="02020603050405020304" pitchFamily="18" charset="0"/>
              </a:rPr>
              <a:t>Уведомление об отмене приостановления операций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70" y="4578789"/>
            <a:ext cx="774868" cy="69962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46173" y="5211239"/>
            <a:ext cx="3011847" cy="600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</a:rPr>
              <a:t>В случае если распределение /отзыв ЛБО осуществляется по тем КБК, по которым операции не приостанавливались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49570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7120054" y="1030342"/>
            <a:ext cx="1981200" cy="654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2714" y="3372561"/>
            <a:ext cx="6001945" cy="58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72" dirty="0">
                <a:solidFill>
                  <a:srgbClr val="11437F"/>
                </a:solidFill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651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27659</TotalTime>
  <Words>2003</Words>
  <Application>Microsoft Office PowerPoint</Application>
  <PresentationFormat>Широкоэкранный</PresentationFormat>
  <Paragraphs>301</Paragraphs>
  <Slides>14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Шкалева Юлия Михайловна</cp:lastModifiedBy>
  <cp:revision>825</cp:revision>
  <cp:lastPrinted>2023-05-25T14:56:54Z</cp:lastPrinted>
  <dcterms:created xsi:type="dcterms:W3CDTF">2019-07-31T16:47:50Z</dcterms:created>
  <dcterms:modified xsi:type="dcterms:W3CDTF">2023-05-29T09:31:40Z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