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45" r:id="rId2"/>
    <p:sldId id="342" r:id="rId3"/>
    <p:sldId id="353" r:id="rId4"/>
    <p:sldId id="352" r:id="rId5"/>
    <p:sldId id="354" r:id="rId6"/>
    <p:sldId id="351" r:id="rId7"/>
  </p:sldIdLst>
  <p:sldSz cx="12192000" cy="6858000"/>
  <p:notesSz cx="9926638" cy="14301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9FE2948-87F5-4605-9F3C-15BA98DD4AB2}">
          <p14:sldIdLst>
            <p14:sldId id="345"/>
            <p14:sldId id="342"/>
            <p14:sldId id="353"/>
            <p14:sldId id="352"/>
            <p14:sldId id="354"/>
            <p14:sldId id="351"/>
          </p14:sldIdLst>
        </p14:section>
        <p14:section name="Раздел без заголовка" id="{96EFBFE2-9C01-4512-B7F5-F3EF2695CD1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скалев Дмитрий Александрович" initials="МДА" lastIdx="1" clrIdx="0">
    <p:extLst>
      <p:ext uri="{19B8F6BF-5375-455C-9EA6-DF929625EA0E}">
        <p15:presenceInfo xmlns:p15="http://schemas.microsoft.com/office/powerpoint/2012/main" userId="S-1-5-21-1908438591-1278307452-1436800534-2828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0D9"/>
    <a:srgbClr val="009900"/>
    <a:srgbClr val="66CCFF"/>
    <a:srgbClr val="D2DEEF"/>
    <a:srgbClr val="BDD7EE"/>
    <a:srgbClr val="FFFFFF"/>
    <a:srgbClr val="9DC3E6"/>
    <a:srgbClr val="F8CBAD"/>
    <a:srgbClr val="FBE5D6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4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3" cy="717574"/>
          </a:xfrm>
          <a:prstGeom prst="rect">
            <a:avLst/>
          </a:prstGeom>
        </p:spPr>
        <p:txBody>
          <a:bodyPr vert="horz" lIns="138409" tIns="69206" rIns="138409" bIns="69206" rtlCol="0"/>
          <a:lstStyle>
            <a:lvl1pPr algn="l">
              <a:defRPr sz="17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717574"/>
          </a:xfrm>
          <a:prstGeom prst="rect">
            <a:avLst/>
          </a:prstGeom>
        </p:spPr>
        <p:txBody>
          <a:bodyPr vert="horz" lIns="138409" tIns="69206" rIns="138409" bIns="69206" rtlCol="0"/>
          <a:lstStyle>
            <a:lvl1pPr algn="r">
              <a:defRPr sz="1700"/>
            </a:lvl1pPr>
          </a:lstStyle>
          <a:p>
            <a:fld id="{BAA49D36-50F6-46F1-9D8B-712E581CC0E4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73100" y="1787525"/>
            <a:ext cx="8585200" cy="4829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409" tIns="69206" rIns="138409" bIns="6920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5" y="6882739"/>
            <a:ext cx="7941310" cy="5631329"/>
          </a:xfrm>
          <a:prstGeom prst="rect">
            <a:avLst/>
          </a:prstGeom>
        </p:spPr>
        <p:txBody>
          <a:bodyPr vert="horz" lIns="138409" tIns="69206" rIns="138409" bIns="6920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13584221"/>
            <a:ext cx="4301543" cy="717572"/>
          </a:xfrm>
          <a:prstGeom prst="rect">
            <a:avLst/>
          </a:prstGeom>
        </p:spPr>
        <p:txBody>
          <a:bodyPr vert="horz" lIns="138409" tIns="69206" rIns="138409" bIns="69206" rtlCol="0" anchor="b"/>
          <a:lstStyle>
            <a:lvl1pPr algn="l">
              <a:defRPr sz="17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800" y="13584221"/>
            <a:ext cx="4301543" cy="717572"/>
          </a:xfrm>
          <a:prstGeom prst="rect">
            <a:avLst/>
          </a:prstGeom>
        </p:spPr>
        <p:txBody>
          <a:bodyPr vert="horz" lIns="138409" tIns="69206" rIns="138409" bIns="69206" rtlCol="0" anchor="b"/>
          <a:lstStyle>
            <a:lvl1pPr algn="r">
              <a:defRPr sz="1700"/>
            </a:lvl1pPr>
          </a:lstStyle>
          <a:p>
            <a:fld id="{3D3A828D-76AD-41DF-B32C-6873F1C16FC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65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20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303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037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869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851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1339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09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598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356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3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7520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AC04-0C71-4FDD-B2AE-46A311667590}" type="datetimeFigureOut">
              <a:rPr lang="ru-RU" smtClean="0"/>
              <a:t>18.08.2022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ECE16-3E40-40AE-BE1B-1F279588D50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87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0" Type="http://schemas.openxmlformats.org/officeDocument/2006/relationships/image" Target="../media/image12.jpeg"/><Relationship Id="rId4" Type="http://schemas.openxmlformats.org/officeDocument/2006/relationships/image" Target="../media/image3.jpeg"/><Relationship Id="rId9" Type="http://schemas.openxmlformats.org/officeDocument/2006/relationships/image" Target="../media/image11.jpeg"/><Relationship Id="rId1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Microsoft_Word1.docx"/><Relationship Id="rId13" Type="http://schemas.openxmlformats.org/officeDocument/2006/relationships/oleObject" Target="../embeddings/oleObject3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7.emf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11" Type="http://schemas.openxmlformats.org/officeDocument/2006/relationships/package" Target="../embeddings/_________Microsoft_Word2.docx"/><Relationship Id="rId5" Type="http://schemas.openxmlformats.org/officeDocument/2006/relationships/image" Target="../media/image3.jpeg"/><Relationship Id="rId15" Type="http://schemas.openxmlformats.org/officeDocument/2006/relationships/image" Target="../media/image18.emf"/><Relationship Id="rId10" Type="http://schemas.openxmlformats.org/officeDocument/2006/relationships/oleObject" Target="../embeddings/oleObject2.bin"/><Relationship Id="rId4" Type="http://schemas.openxmlformats.org/officeDocument/2006/relationships/image" Target="../media/image2.png"/><Relationship Id="rId9" Type="http://schemas.openxmlformats.org/officeDocument/2006/relationships/image" Target="../media/image16.emf"/><Relationship Id="rId14" Type="http://schemas.openxmlformats.org/officeDocument/2006/relationships/package" Target="../embeddings/_________Microsoft_Word3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75911" y="622720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449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" name="Рисунок 8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2067153"/>
            <a:ext cx="6383867" cy="988324"/>
          </a:xfrm>
          <a:prstGeom prst="rect">
            <a:avLst/>
          </a:prstGeom>
          <a:noFill/>
        </p:spPr>
        <p:txBody>
          <a:bodyPr wrap="square" lIns="94867" tIns="47423" rIns="94867" bIns="47423" rtlCol="0">
            <a:spAutoFit/>
          </a:bodyPr>
          <a:lstStyle/>
          <a:p>
            <a:pPr defTabSz="1503574"/>
            <a:r>
              <a:rPr lang="ru-RU" sz="29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Особенности уплаты Единого налогового платежа с 01.01.2023 </a:t>
            </a:r>
            <a:endParaRPr lang="ru-RU" sz="2900" b="1" dirty="0">
              <a:solidFill>
                <a:srgbClr val="11437F"/>
              </a:solidFill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>
            <a:off x="0" y="5459903"/>
            <a:ext cx="3725334" cy="27582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3681" y="5084302"/>
            <a:ext cx="4046653" cy="398437"/>
          </a:xfrm>
          <a:prstGeom prst="rect">
            <a:avLst/>
          </a:prstGeom>
          <a:noFill/>
        </p:spPr>
        <p:txBody>
          <a:bodyPr wrap="square" lIns="150742" tIns="75372" rIns="150742" bIns="75372" rtlCol="0">
            <a:spAutoFit/>
          </a:bodyPr>
          <a:lstStyle/>
          <a:p>
            <a:pPr defTabSz="1503574"/>
            <a:r>
              <a:rPr 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</a:rPr>
              <a:t>Дунаева </a:t>
            </a:r>
            <a:r>
              <a:rPr lang="ru-RU" sz="1600" b="1" dirty="0">
                <a:solidFill>
                  <a:srgbClr val="11437F"/>
                </a:solidFill>
                <a:latin typeface="Segoe UI Light" panose="020B0502040204020203" pitchFamily="34" charset="0"/>
              </a:rPr>
              <a:t>Е</a:t>
            </a:r>
            <a:r>
              <a:rPr 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</a:rPr>
              <a:t>лена Викторовна</a:t>
            </a:r>
            <a:endParaRPr lang="ru-RU" sz="1050" dirty="0">
              <a:solidFill>
                <a:srgbClr val="11437F"/>
              </a:solidFill>
              <a:latin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3681" y="5442825"/>
            <a:ext cx="5217823" cy="336882"/>
          </a:xfrm>
          <a:prstGeom prst="rect">
            <a:avLst/>
          </a:prstGeom>
          <a:noFill/>
        </p:spPr>
        <p:txBody>
          <a:bodyPr wrap="square" lIns="150742" tIns="75372" rIns="150742" bIns="75372" rtlCol="0">
            <a:spAutoFit/>
          </a:bodyPr>
          <a:lstStyle/>
          <a:p>
            <a:pPr defTabSz="1503574"/>
            <a:r>
              <a:rPr lang="ru-RU" sz="1200" dirty="0" smtClean="0">
                <a:solidFill>
                  <a:srgbClr val="11437F"/>
                </a:solidFill>
                <a:latin typeface="Segoe UI Light" panose="020B0502040204020203" pitchFamily="34" charset="0"/>
              </a:rPr>
              <a:t>Заместитель начальника Отдела доходов</a:t>
            </a:r>
            <a:endParaRPr lang="ru-RU" sz="1200" dirty="0">
              <a:solidFill>
                <a:srgbClr val="11437F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47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88148" y="629161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0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131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3016374" y="260904"/>
            <a:ext cx="5328720" cy="354309"/>
          </a:xfrm>
        </p:spPr>
        <p:txBody>
          <a:bodyPr anchor="ctr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Схема уплаты налогов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sp>
        <p:nvSpPr>
          <p:cNvPr id="51" name="Прямоугольник: скругленные углы 103">
            <a:extLst>
              <a:ext uri="{FF2B5EF4-FFF2-40B4-BE49-F238E27FC236}">
                <a16:creationId xmlns:a16="http://schemas.microsoft.com/office/drawing/2014/main" xmlns="" id="{D1589A38-F05C-4FD1-8AC0-CD1C03A0E158}"/>
              </a:ext>
            </a:extLst>
          </p:cNvPr>
          <p:cNvSpPr/>
          <p:nvPr/>
        </p:nvSpPr>
        <p:spPr>
          <a:xfrm>
            <a:off x="1796099" y="2824848"/>
            <a:ext cx="2636473" cy="1152064"/>
          </a:xfrm>
          <a:prstGeom prst="roundRect">
            <a:avLst>
              <a:gd name="adj" fmla="val 2818"/>
            </a:avLst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</a:ln>
          <a:effectLst>
            <a:outerShdw blurRad="190500" sx="102000" sy="102000" algn="ctr" rotWithShape="0">
              <a:prstClr val="black">
                <a:alpha val="12000"/>
              </a:prstClr>
            </a:outerShdw>
          </a:effectLst>
        </p:spPr>
        <p:txBody>
          <a:bodyPr lIns="144000" tIns="72000" rIns="144000" bIns="72000" rtlCol="0" anchor="ctr"/>
          <a:lstStyle/>
          <a:p>
            <a:pPr marL="0" marR="0" lvl="0" indent="0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57565A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</a:rPr>
              <a:t>Казначейский счет </a:t>
            </a:r>
            <a:r>
              <a:rPr lang="ru-RU" sz="1100" b="1" kern="0" dirty="0" smtClean="0">
                <a:solidFill>
                  <a:srgbClr val="57565A">
                    <a:lumMod val="50000"/>
                  </a:srgbClr>
                </a:solidFill>
                <a:latin typeface="Segoe UI Light" panose="020B0502040204020203" pitchFamily="34" charset="0"/>
                <a:ea typeface="Roboto Condensed" panose="02000000000000000000" pitchFamily="2" charset="0"/>
              </a:rPr>
              <a:t>ТОФК по месту регистрации налогоплательщика</a:t>
            </a:r>
          </a:p>
          <a:p>
            <a:pPr marL="0" marR="0" lvl="0" indent="0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b="1" kern="0" dirty="0">
              <a:solidFill>
                <a:srgbClr val="57565A">
                  <a:lumMod val="50000"/>
                </a:srgbClr>
              </a:solidFill>
              <a:latin typeface="Segoe UI Light" panose="020B0502040204020203" pitchFamily="34" charset="0"/>
              <a:ea typeface="Roboto Condensed" panose="02000000000000000000" pitchFamily="2" charset="0"/>
            </a:endParaRPr>
          </a:p>
          <a:p>
            <a:pPr marL="0" marR="0" lvl="0" indent="0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0" dirty="0" smtClean="0">
                <a:solidFill>
                  <a:srgbClr val="57565A">
                    <a:lumMod val="50000"/>
                  </a:srgbClr>
                </a:solidFill>
                <a:latin typeface="Segoe UI Light" panose="020B0502040204020203" pitchFamily="34" charset="0"/>
                <a:ea typeface="Roboto Condensed" panose="02000000000000000000" pitchFamily="2" charset="0"/>
              </a:rPr>
              <a:t>лицевой счет УФНС по месту регистрации плательщика       </a:t>
            </a:r>
            <a:endParaRPr kumimoji="0" lang="ru-RU" sz="1100" b="1" i="0" u="none" strike="noStrike" kern="0" cap="none" spc="0" normalizeH="0" baseline="0" noProof="0" dirty="0" smtClean="0">
              <a:ln>
                <a:noFill/>
              </a:ln>
              <a:solidFill>
                <a:srgbClr val="57565A">
                  <a:lumMod val="50000"/>
                </a:srgbClr>
              </a:solidFill>
              <a:effectLst/>
              <a:uLnTx/>
              <a:uFillTx/>
              <a:latin typeface="Segoe UI Light" panose="020B0502040204020203" pitchFamily="34" charset="0"/>
              <a:ea typeface="Roboto Condensed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999880C-9BD5-415A-BA7F-9374A6CA4859}"/>
              </a:ext>
            </a:extLst>
          </p:cNvPr>
          <p:cNvSpPr txBox="1"/>
          <p:nvPr/>
        </p:nvSpPr>
        <p:spPr>
          <a:xfrm>
            <a:off x="574804" y="3634789"/>
            <a:ext cx="791135" cy="215872"/>
          </a:xfrm>
          <a:prstGeom prst="roundRect">
            <a:avLst/>
          </a:prstGeom>
          <a:solidFill>
            <a:sysClr val="window" lastClr="FFFFFF">
              <a:alpha val="88000"/>
            </a:sysClr>
          </a:solidFill>
        </p:spPr>
        <p:txBody>
          <a:bodyPr wrap="square" lIns="71306" tIns="35654" rIns="71306" bIns="35654">
            <a:spAutoFit/>
          </a:bodyPr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Segoe UI Light" panose="020B0502040204020203" pitchFamily="34" charset="0"/>
            </a:endParaRPr>
          </a:p>
        </p:txBody>
      </p:sp>
      <p:sp>
        <p:nvSpPr>
          <p:cNvPr id="62" name="Овал 47">
            <a:extLst>
              <a:ext uri="{FF2B5EF4-FFF2-40B4-BE49-F238E27FC236}">
                <a16:creationId xmlns="" xmlns:a16="http://schemas.microsoft.com/office/drawing/2014/main" id="{74D40B43-F19B-4C6B-9A63-D13D3622E8EF}"/>
              </a:ext>
            </a:extLst>
          </p:cNvPr>
          <p:cNvSpPr>
            <a:spLocks noChangeAspect="1"/>
          </p:cNvSpPr>
          <p:nvPr/>
        </p:nvSpPr>
        <p:spPr>
          <a:xfrm>
            <a:off x="620825" y="1966231"/>
            <a:ext cx="981999" cy="638731"/>
          </a:xfrm>
          <a:prstGeom prst="ellipse">
            <a:avLst/>
          </a:prstGeom>
          <a:gradFill flip="none" rotWithShape="1">
            <a:gsLst>
              <a:gs pos="15000">
                <a:srgbClr val="4F81BD">
                  <a:lumMod val="20000"/>
                  <a:lumOff val="80000"/>
                </a:srgbClr>
              </a:gs>
              <a:gs pos="0">
                <a:srgbClr val="0070C0"/>
              </a:gs>
              <a:gs pos="7000">
                <a:sysClr val="window" lastClr="FFFFFF"/>
              </a:gs>
              <a:gs pos="14000">
                <a:sysClr val="windowText" lastClr="000000">
                  <a:lumMod val="50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14300" cap="flat" cmpd="sng" algn="ctr">
            <a:noFill/>
            <a:prstDash val="solid"/>
          </a:ln>
          <a:effectLst/>
        </p:spPr>
        <p:txBody>
          <a:bodyPr lIns="28074" tIns="0" rIns="28074" bIns="0" rtlCol="0" anchor="ctr"/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  <a:cs typeface="+mn-cs"/>
              </a:rPr>
              <a:t>НАЛОГО-ПЛАТЕЛЬЩИК</a:t>
            </a:r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xmlns="" id="{4B6D6536-E327-BF49-9A2F-16733ED28950}"/>
              </a:ext>
            </a:extLst>
          </p:cNvPr>
          <p:cNvCxnSpPr>
            <a:cxnSpLocks/>
            <a:endCxn id="62" idx="4"/>
          </p:cNvCxnSpPr>
          <p:nvPr/>
        </p:nvCxnSpPr>
        <p:spPr>
          <a:xfrm flipV="1">
            <a:off x="1104994" y="2604962"/>
            <a:ext cx="6831" cy="1225494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Dot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16CFE7A9-FA1B-4AFF-8B77-DFAEF83F6BB4}"/>
              </a:ext>
            </a:extLst>
          </p:cNvPr>
          <p:cNvSpPr txBox="1"/>
          <p:nvPr/>
        </p:nvSpPr>
        <p:spPr>
          <a:xfrm>
            <a:off x="620825" y="2858438"/>
            <a:ext cx="843226" cy="352079"/>
          </a:xfrm>
          <a:prstGeom prst="roundRect">
            <a:avLst/>
          </a:prstGeom>
          <a:solidFill>
            <a:sysClr val="window" lastClr="FFFFFF">
              <a:alpha val="88000"/>
            </a:sysClr>
          </a:solidFill>
        </p:spPr>
        <p:txBody>
          <a:bodyPr wrap="square" lIns="71306" tIns="35654" rIns="71306" bIns="35654">
            <a:spAutoFit/>
          </a:bodyPr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57565A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</a:rPr>
              <a:t>НАЛОГ НА ИМУЩЕСТВО</a:t>
            </a: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Segoe UI Light" panose="020B0502040204020203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9999880C-9BD5-415A-BA7F-9374A6CA4859}"/>
              </a:ext>
            </a:extLst>
          </p:cNvPr>
          <p:cNvSpPr txBox="1"/>
          <p:nvPr/>
        </p:nvSpPr>
        <p:spPr>
          <a:xfrm>
            <a:off x="665132" y="3277813"/>
            <a:ext cx="791135" cy="352079"/>
          </a:xfrm>
          <a:prstGeom prst="roundRect">
            <a:avLst/>
          </a:prstGeom>
          <a:solidFill>
            <a:sysClr val="window" lastClr="FFFFFF">
              <a:alpha val="88000"/>
            </a:sysClr>
          </a:solidFill>
        </p:spPr>
        <p:txBody>
          <a:bodyPr wrap="square" lIns="71306" tIns="35654" rIns="71306" bIns="35654">
            <a:spAutoFit/>
          </a:bodyPr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57565A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</a:rPr>
              <a:t>ЗЕМЕЛЬНЫЙ</a:t>
            </a:r>
            <a:r>
              <a:rPr kumimoji="0" lang="ru-RU" sz="800" b="1" i="0" u="none" strike="noStrike" kern="0" cap="none" spc="0" normalizeH="0" noProof="0" dirty="0" smtClean="0">
                <a:ln>
                  <a:noFill/>
                </a:ln>
                <a:solidFill>
                  <a:srgbClr val="57565A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</a:rPr>
              <a:t> НАЛОГ</a:t>
            </a: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Segoe UI Light" panose="020B0502040204020203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36B33ECE-6E54-41D3-8C44-21D2710A0F98}"/>
              </a:ext>
            </a:extLst>
          </p:cNvPr>
          <p:cNvSpPr txBox="1"/>
          <p:nvPr/>
        </p:nvSpPr>
        <p:spPr>
          <a:xfrm>
            <a:off x="687482" y="3759461"/>
            <a:ext cx="791135" cy="352079"/>
          </a:xfrm>
          <a:prstGeom prst="roundRect">
            <a:avLst/>
          </a:prstGeom>
          <a:solidFill>
            <a:sysClr val="window" lastClr="FFFFFF">
              <a:alpha val="88000"/>
            </a:sysClr>
          </a:solidFill>
        </p:spPr>
        <p:txBody>
          <a:bodyPr wrap="square" lIns="71306" tIns="35654" rIns="71306" bIns="35654">
            <a:spAutoFit/>
          </a:bodyPr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kern="0" dirty="0" smtClean="0">
                <a:solidFill>
                  <a:srgbClr val="57565A">
                    <a:lumMod val="50000"/>
                  </a:srgbClr>
                </a:solidFill>
                <a:latin typeface="Segoe UI Light" panose="020B0502040204020203" pitchFamily="34" charset="0"/>
                <a:ea typeface="Roboto Condensed" panose="02000000000000000000" pitchFamily="2" charset="0"/>
              </a:rPr>
              <a:t>НАЛОГ НА </a:t>
            </a: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srgbClr val="57565A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</a:rPr>
              <a:t>ПРИБЫЛЬ</a:t>
            </a: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Segoe UI Light" panose="020B0502040204020203" pitchFamily="34" charset="0"/>
            </a:endParaRPr>
          </a:p>
        </p:txBody>
      </p:sp>
      <p:sp>
        <p:nvSpPr>
          <p:cNvPr id="68" name="Овал 47">
            <a:extLst>
              <a:ext uri="{FF2B5EF4-FFF2-40B4-BE49-F238E27FC236}">
                <a16:creationId xmlns="" xmlns:a16="http://schemas.microsoft.com/office/drawing/2014/main" id="{74D40B43-F19B-4C6B-9A63-D13D3622E8EF}"/>
              </a:ext>
            </a:extLst>
          </p:cNvPr>
          <p:cNvSpPr>
            <a:spLocks noChangeAspect="1"/>
          </p:cNvSpPr>
          <p:nvPr/>
        </p:nvSpPr>
        <p:spPr>
          <a:xfrm>
            <a:off x="6924947" y="1899271"/>
            <a:ext cx="964815" cy="651209"/>
          </a:xfrm>
          <a:prstGeom prst="ellipse">
            <a:avLst/>
          </a:prstGeom>
          <a:gradFill flip="none" rotWithShape="1">
            <a:gsLst>
              <a:gs pos="15000">
                <a:srgbClr val="4F81BD">
                  <a:lumMod val="20000"/>
                  <a:lumOff val="80000"/>
                </a:srgbClr>
              </a:gs>
              <a:gs pos="0">
                <a:srgbClr val="0070C0"/>
              </a:gs>
              <a:gs pos="7000">
                <a:sysClr val="window" lastClr="FFFFFF"/>
              </a:gs>
              <a:gs pos="14000">
                <a:sysClr val="windowText" lastClr="000000">
                  <a:lumMod val="50000"/>
                </a:sysClr>
              </a:gs>
            </a:gsLst>
            <a:path path="circle">
              <a:fillToRect l="100000" t="100000"/>
            </a:path>
            <a:tileRect r="-100000" b="-100000"/>
          </a:gradFill>
          <a:ln w="114300" cap="flat" cmpd="sng" algn="ctr">
            <a:noFill/>
            <a:prstDash val="solid"/>
          </a:ln>
          <a:effectLst/>
        </p:spPr>
        <p:txBody>
          <a:bodyPr lIns="28074" tIns="0" rIns="28074" bIns="0" rtlCol="0" anchor="ctr"/>
          <a:lstStyle/>
          <a:p>
            <a:pPr marL="0" marR="0" lvl="0" indent="0" algn="ctr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Roboto Condensed" panose="02000000000000000000" pitchFamily="2" charset="0"/>
                <a:cs typeface="+mn-cs"/>
              </a:rPr>
              <a:t> ЕНП</a:t>
            </a:r>
          </a:p>
        </p:txBody>
      </p:sp>
      <p:grpSp>
        <p:nvGrpSpPr>
          <p:cNvPr id="78" name="Группа 22">
            <a:extLst>
              <a:ext uri="{FF2B5EF4-FFF2-40B4-BE49-F238E27FC236}">
                <a16:creationId xmlns:a16="http://schemas.microsoft.com/office/drawing/2014/main" xmlns="" id="{552C461E-795D-4968-98A9-9EE0B6B26AD4}"/>
              </a:ext>
            </a:extLst>
          </p:cNvPr>
          <p:cNvGrpSpPr/>
          <p:nvPr/>
        </p:nvGrpSpPr>
        <p:grpSpPr>
          <a:xfrm>
            <a:off x="5163383" y="3292443"/>
            <a:ext cx="2941948" cy="1986388"/>
            <a:chOff x="4860147" y="2447925"/>
            <a:chExt cx="1982222" cy="1186844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79" name="Прямоугольник: скругленные углы 23">
              <a:extLst>
                <a:ext uri="{FF2B5EF4-FFF2-40B4-BE49-F238E27FC236}">
                  <a16:creationId xmlns:a16="http://schemas.microsoft.com/office/drawing/2014/main" xmlns="" id="{4F27AEA5-A7F8-4FFA-B770-8AFADC568ECB}"/>
                </a:ext>
              </a:extLst>
            </p:cNvPr>
            <p:cNvSpPr/>
            <p:nvPr/>
          </p:nvSpPr>
          <p:spPr>
            <a:xfrm>
              <a:off x="4860147" y="2447925"/>
              <a:ext cx="1982222" cy="1186844"/>
            </a:xfrm>
            <a:prstGeom prst="roundRect">
              <a:avLst>
                <a:gd name="adj" fmla="val 3981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507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xmlns="" id="{7F7809B1-578C-4748-B0C5-5C665818B1BA}"/>
                </a:ext>
              </a:extLst>
            </p:cNvPr>
            <p:cNvSpPr txBox="1"/>
            <p:nvPr/>
          </p:nvSpPr>
          <p:spPr>
            <a:xfrm>
              <a:off x="5445232" y="2617863"/>
              <a:ext cx="1327668" cy="221486"/>
            </a:xfrm>
            <a:prstGeom prst="rect">
              <a:avLst/>
            </a:prstGeom>
            <a:grpFill/>
          </p:spPr>
          <p:txBody>
            <a:bodyPr wrap="square" lIns="0" tIns="0" rIns="0" bIns="0" rtlCol="0" anchor="ctr" anchorCtr="0">
              <a:spAutoFit/>
            </a:bodyPr>
            <a:lstStyle/>
            <a:p>
              <a:pPr marL="0" marR="0" lvl="0" indent="0" defTabSz="9507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</a:rPr>
                <a:t>ОТДЕЛЬНЫЙ</a:t>
              </a:r>
              <a:r>
                <a:rPr kumimoji="0" lang="ru-RU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</a:rPr>
                <a:t> КАЗНАЧЕЙСКИЙ </a:t>
              </a:r>
            </a:p>
            <a:p>
              <a:pPr marL="0" marR="0" lvl="0" indent="0" defTabSz="9507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</a:rPr>
                <a:t>СЧЕТ ПО УЧЕТУ НАЛОГОВЫХ </a:t>
              </a:r>
            </a:p>
            <a:p>
              <a:pPr marL="0" marR="0" lvl="0" indent="0" defTabSz="9507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Light" panose="020B0502040204020203" pitchFamily="34" charset="0"/>
                </a:rPr>
                <a:t>ДОХОДОВ уполномоченного ТОФК</a:t>
              </a:r>
            </a:p>
          </p:txBody>
        </p:sp>
        <p:pic>
          <p:nvPicPr>
            <p:cNvPr id="81" name="Picture 2" descr="Файл:Roskazna.png — Википедия">
              <a:extLst>
                <a:ext uri="{FF2B5EF4-FFF2-40B4-BE49-F238E27FC236}">
                  <a16:creationId xmlns:a16="http://schemas.microsoft.com/office/drawing/2014/main" xmlns="" id="{11A0C6B8-59F3-491C-8EA7-7A6FA5D9B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8031" y="2604215"/>
              <a:ext cx="432891" cy="355261"/>
            </a:xfrm>
            <a:prstGeom prst="rect">
              <a:avLst/>
            </a:prstGeom>
            <a:grpFill/>
            <a:extLst/>
          </p:spPr>
        </p:pic>
      </p:grpSp>
      <p:cxnSp>
        <p:nvCxnSpPr>
          <p:cNvPr id="90" name="Straight Arrow Connector 33">
            <a:extLst>
              <a:ext uri="{FF2B5EF4-FFF2-40B4-BE49-F238E27FC236}">
                <a16:creationId xmlns:a16="http://schemas.microsoft.com/office/drawing/2014/main" xmlns="" id="{2C53D1D0-A547-4434-AB9D-FC10C86F298B}"/>
              </a:ext>
            </a:extLst>
          </p:cNvPr>
          <p:cNvCxnSpPr>
            <a:cxnSpLocks/>
          </p:cNvCxnSpPr>
          <p:nvPr/>
        </p:nvCxnSpPr>
        <p:spPr>
          <a:xfrm flipV="1">
            <a:off x="1384008" y="2993965"/>
            <a:ext cx="317939" cy="4023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lumMod val="60000"/>
                <a:lumOff val="40000"/>
              </a:srgbClr>
            </a:solidFill>
            <a:prstDash val="sysDot"/>
            <a:tailEnd type="triangle"/>
          </a:ln>
          <a:effectLst/>
        </p:spPr>
      </p:cxnSp>
      <p:cxnSp>
        <p:nvCxnSpPr>
          <p:cNvPr id="91" name="Straight Arrow Connector 33">
            <a:extLst>
              <a:ext uri="{FF2B5EF4-FFF2-40B4-BE49-F238E27FC236}">
                <a16:creationId xmlns:a16="http://schemas.microsoft.com/office/drawing/2014/main" xmlns="" id="{2C53D1D0-A547-4434-AB9D-FC10C86F298B}"/>
              </a:ext>
            </a:extLst>
          </p:cNvPr>
          <p:cNvCxnSpPr>
            <a:cxnSpLocks/>
          </p:cNvCxnSpPr>
          <p:nvPr/>
        </p:nvCxnSpPr>
        <p:spPr>
          <a:xfrm flipV="1">
            <a:off x="1391621" y="3403767"/>
            <a:ext cx="317939" cy="4023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lumMod val="60000"/>
                <a:lumOff val="40000"/>
              </a:srgbClr>
            </a:solidFill>
            <a:prstDash val="sysDot"/>
            <a:tailEnd type="triangle"/>
          </a:ln>
          <a:effectLst/>
        </p:spPr>
      </p:cxnSp>
      <p:cxnSp>
        <p:nvCxnSpPr>
          <p:cNvPr id="92" name="Straight Arrow Connector 33">
            <a:extLst>
              <a:ext uri="{FF2B5EF4-FFF2-40B4-BE49-F238E27FC236}">
                <a16:creationId xmlns:a16="http://schemas.microsoft.com/office/drawing/2014/main" xmlns="" id="{2C53D1D0-A547-4434-AB9D-FC10C86F298B}"/>
              </a:ext>
            </a:extLst>
          </p:cNvPr>
          <p:cNvCxnSpPr>
            <a:cxnSpLocks/>
          </p:cNvCxnSpPr>
          <p:nvPr/>
        </p:nvCxnSpPr>
        <p:spPr>
          <a:xfrm flipV="1">
            <a:off x="1391621" y="3901209"/>
            <a:ext cx="317939" cy="4023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lumMod val="60000"/>
                <a:lumOff val="40000"/>
              </a:srgbClr>
            </a:solidFill>
            <a:prstDash val="sysDot"/>
            <a:tailEnd type="triangle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xmlns="" id="{E8114BC0-DE44-4F6B-9C33-D7D77B3782C9}"/>
              </a:ext>
            </a:extLst>
          </p:cNvPr>
          <p:cNvSpPr txBox="1"/>
          <p:nvPr/>
        </p:nvSpPr>
        <p:spPr>
          <a:xfrm>
            <a:off x="5880316" y="4599876"/>
            <a:ext cx="2009446" cy="233587"/>
          </a:xfrm>
          <a:prstGeom prst="rect">
            <a:avLst/>
          </a:prstGeom>
          <a:noFill/>
        </p:spPr>
        <p:txBody>
          <a:bodyPr wrap="square" lIns="71306" tIns="35654" rIns="71306" bIns="35654">
            <a:spAutoFit/>
          </a:bodyPr>
          <a:lstStyle/>
          <a:p>
            <a:pPr algn="ctr" defTabSz="1503574"/>
            <a:r>
              <a:rPr lang="ru-RU" sz="105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Уполномоченный орган ФНС</a:t>
            </a:r>
            <a:endParaRPr lang="ru-RU" sz="1050" b="1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9" name="Прямая со стрелкой 98"/>
          <p:cNvCxnSpPr/>
          <p:nvPr/>
        </p:nvCxnSpPr>
        <p:spPr>
          <a:xfrm flipV="1">
            <a:off x="6321822" y="2235222"/>
            <a:ext cx="487232" cy="12649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dashDot"/>
            <a:tailEnd type="triangle"/>
          </a:ln>
          <a:effectLst/>
        </p:spPr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7F7809B1-578C-4748-B0C5-5C665818B1BA}"/>
              </a:ext>
            </a:extLst>
          </p:cNvPr>
          <p:cNvSpPr txBox="1"/>
          <p:nvPr/>
        </p:nvSpPr>
        <p:spPr>
          <a:xfrm>
            <a:off x="6019787" y="4216387"/>
            <a:ext cx="1171246" cy="138499"/>
          </a:xfrm>
          <a:prstGeom prst="rect">
            <a:avLst/>
          </a:prstGeom>
          <a:gradFill>
            <a:gsLst>
              <a:gs pos="3276">
                <a:sysClr val="window" lastClr="FFFFFF"/>
              </a:gs>
              <a:gs pos="0">
                <a:srgbClr val="4F81BD">
                  <a:lumMod val="20000"/>
                  <a:lumOff val="80000"/>
                </a:srgbClr>
              </a:gs>
              <a:gs pos="0">
                <a:srgbClr val="0070C0"/>
              </a:gs>
              <a:gs pos="71000">
                <a:srgbClr val="A9CFEA"/>
              </a:gs>
              <a:gs pos="30000">
                <a:srgbClr val="A9CFEA"/>
              </a:gs>
              <a:gs pos="0">
                <a:srgbClr val="2B2B2B"/>
              </a:gs>
              <a:gs pos="0">
                <a:sysClr val="window" lastClr="FFFFFF"/>
              </a:gs>
              <a:gs pos="0">
                <a:sysClr val="windowText" lastClr="000000">
                  <a:lumMod val="50000"/>
                </a:sysClr>
              </a:gs>
            </a:gsLst>
            <a:path path="circle">
              <a:fillToRect l="100000" t="100000"/>
            </a:path>
          </a:gradFill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defTabSz="9507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</a:rPr>
              <a:t>ЛИЦЕВОЙ СЧЕТ 08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E8114BC0-DE44-4F6B-9C33-D7D77B3782C9}"/>
              </a:ext>
            </a:extLst>
          </p:cNvPr>
          <p:cNvSpPr txBox="1"/>
          <p:nvPr/>
        </p:nvSpPr>
        <p:spPr>
          <a:xfrm>
            <a:off x="852039" y="1394476"/>
            <a:ext cx="3857767" cy="272059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 lIns="71306" tIns="35654" rIns="71306" bIns="35654">
            <a:spAutoFit/>
          </a:bodyPr>
          <a:lstStyle/>
          <a:p>
            <a:pPr algn="ctr" defTabSz="1503574"/>
            <a:r>
              <a:rPr lang="ru-RU" sz="1300" b="1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В настоящее время</a:t>
            </a:r>
          </a:p>
        </p:txBody>
      </p:sp>
      <p:sp>
        <p:nvSpPr>
          <p:cNvPr id="103" name="Прямоугольник 102"/>
          <p:cNvSpPr/>
          <p:nvPr/>
        </p:nvSpPr>
        <p:spPr>
          <a:xfrm>
            <a:off x="8935481" y="2067055"/>
            <a:ext cx="2586498" cy="2127334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wrap="square" lIns="95080" tIns="47540" rIns="95080" bIns="47540">
            <a:spAutoFit/>
          </a:bodyPr>
          <a:lstStyle/>
          <a:p>
            <a:pPr algn="ctr" defTabSz="1503574"/>
            <a:r>
              <a:rPr lang="ru-RU" sz="1200" b="1" kern="0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sz="1200" b="1" kern="0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Закон №263-ФЗ от 14.07.2022 </a:t>
            </a:r>
            <a:r>
              <a:rPr lang="ru-RU" sz="1200" b="1" kern="0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«О внесении изменений в части первую и вторую налогового кодекса Российской Федерации» .</a:t>
            </a:r>
          </a:p>
          <a:p>
            <a:pPr algn="ctr" defTabSz="1503574"/>
            <a:endParaRPr lang="ru-RU" sz="1200" b="1" kern="0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ctr" defTabSz="1503574"/>
            <a:r>
              <a:rPr lang="ru-RU" sz="1200" b="1" kern="0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Глава 1 дополнена статьей 11.3 следующего содержания:</a:t>
            </a:r>
          </a:p>
          <a:p>
            <a:pPr algn="ctr" defTabSz="1503574"/>
            <a:r>
              <a:rPr lang="ru-RU" sz="1200" b="1" kern="0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«Статья 11.3 Единый налоговый платеж. Единый налоговый счет».</a:t>
            </a:r>
            <a:endParaRPr lang="ru-RU" sz="1200" b="1" kern="0" dirty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ctr" defTabSz="1503574"/>
            <a:endParaRPr lang="ru-RU" sz="1200" b="1" dirty="0" smtClean="0">
              <a:solidFill>
                <a:prstClr val="black"/>
              </a:solidFill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5" name="Straight Arrow Connector 33">
            <a:extLst>
              <a:ext uri="{FF2B5EF4-FFF2-40B4-BE49-F238E27FC236}">
                <a16:creationId xmlns:a16="http://schemas.microsoft.com/office/drawing/2014/main" xmlns="" id="{2C53D1D0-A547-4434-AB9D-FC10C86F298B}"/>
              </a:ext>
            </a:extLst>
          </p:cNvPr>
          <p:cNvCxnSpPr>
            <a:cxnSpLocks/>
          </p:cNvCxnSpPr>
          <p:nvPr/>
        </p:nvCxnSpPr>
        <p:spPr>
          <a:xfrm flipV="1">
            <a:off x="1391621" y="3404050"/>
            <a:ext cx="317939" cy="4023"/>
          </a:xfrm>
          <a:prstGeom prst="straightConnector1">
            <a:avLst/>
          </a:prstGeom>
          <a:noFill/>
          <a:ln w="15875" cap="flat" cmpd="sng" algn="ctr">
            <a:solidFill>
              <a:srgbClr val="4F81BD">
                <a:lumMod val="60000"/>
                <a:lumOff val="40000"/>
              </a:srgbClr>
            </a:solidFill>
            <a:prstDash val="sysDot"/>
            <a:tailEnd type="triangle"/>
          </a:ln>
          <a:effectLst/>
        </p:spPr>
      </p:cxnSp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394" y="1913674"/>
            <a:ext cx="919106" cy="640135"/>
          </a:xfrm>
          <a:prstGeom prst="rect">
            <a:avLst/>
          </a:prstGeom>
        </p:spPr>
      </p:pic>
      <p:cxnSp>
        <p:nvCxnSpPr>
          <p:cNvPr id="107" name="Прямая соединительная линия 106">
            <a:extLst>
              <a:ext uri="{FF2B5EF4-FFF2-40B4-BE49-F238E27FC236}">
                <a16:creationId xmlns:a16="http://schemas.microsoft.com/office/drawing/2014/main" xmlns="" id="{4B6D6536-E327-BF49-9A2F-16733ED28950}"/>
              </a:ext>
            </a:extLst>
          </p:cNvPr>
          <p:cNvCxnSpPr>
            <a:cxnSpLocks/>
          </p:cNvCxnSpPr>
          <p:nvPr/>
        </p:nvCxnSpPr>
        <p:spPr>
          <a:xfrm flipH="1" flipV="1">
            <a:off x="7407354" y="2625887"/>
            <a:ext cx="1" cy="224803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Dot"/>
          </a:ln>
          <a:effectLst/>
        </p:spPr>
      </p:cxnSp>
      <p:sp>
        <p:nvSpPr>
          <p:cNvPr id="54" name="Прямоугольник 53"/>
          <p:cNvSpPr/>
          <p:nvPr/>
        </p:nvSpPr>
        <p:spPr>
          <a:xfrm>
            <a:off x="5099534" y="1392625"/>
            <a:ext cx="3011752" cy="280674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 lIns="95080" tIns="47540" rIns="95080" bIns="47540">
            <a:spAutoFit/>
          </a:bodyPr>
          <a:lstStyle/>
          <a:p>
            <a:pPr algn="ctr" defTabSz="1503574"/>
            <a:r>
              <a:rPr lang="ru-RU" sz="12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с 01.01.2023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5591826F-D541-402A-85BC-F2C20A069D2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368045" y="4458837"/>
            <a:ext cx="544527" cy="556659"/>
          </a:xfrm>
          <a:prstGeom prst="rect">
            <a:avLst/>
          </a:prstGeom>
        </p:spPr>
      </p:pic>
      <p:cxnSp>
        <p:nvCxnSpPr>
          <p:cNvPr id="71" name="Прямая соединительная линия 70">
            <a:extLst>
              <a:ext uri="{FF2B5EF4-FFF2-40B4-BE49-F238E27FC236}">
                <a16:creationId xmlns:a16="http://schemas.microsoft.com/office/drawing/2014/main" xmlns="" id="{4B6D6536-E327-BF49-9A2F-16733ED28950}"/>
              </a:ext>
            </a:extLst>
          </p:cNvPr>
          <p:cNvCxnSpPr>
            <a:cxnSpLocks/>
          </p:cNvCxnSpPr>
          <p:nvPr/>
        </p:nvCxnSpPr>
        <p:spPr>
          <a:xfrm flipV="1">
            <a:off x="6646512" y="2837026"/>
            <a:ext cx="708650" cy="13664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dashDot"/>
          </a:ln>
          <a:effectLst/>
        </p:spPr>
      </p:cxnSp>
      <p:cxnSp>
        <p:nvCxnSpPr>
          <p:cNvPr id="86" name="Прямая со стрелкой 85"/>
          <p:cNvCxnSpPr/>
          <p:nvPr/>
        </p:nvCxnSpPr>
        <p:spPr>
          <a:xfrm>
            <a:off x="6634357" y="2907926"/>
            <a:ext cx="5955" cy="338173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75000"/>
              </a:sysClr>
            </a:solidFill>
            <a:prstDash val="dashDot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40048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76866" y="63751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0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131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3016374" y="260904"/>
            <a:ext cx="5328720" cy="354309"/>
          </a:xfrm>
        </p:spPr>
        <p:txBody>
          <a:bodyPr anchor="ctr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Преимущества ЕНП для плательщиков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sp>
        <p:nvSpPr>
          <p:cNvPr id="83" name="Номер слайда 3"/>
          <p:cNvSpPr txBox="1">
            <a:spLocks/>
          </p:cNvSpPr>
          <p:nvPr/>
        </p:nvSpPr>
        <p:spPr>
          <a:xfrm>
            <a:off x="6883703" y="5182374"/>
            <a:ext cx="2103121" cy="188086"/>
          </a:xfrm>
          <a:prstGeom prst="rect">
            <a:avLst/>
          </a:prstGeom>
        </p:spPr>
        <p:txBody>
          <a:bodyPr lIns="95080" tIns="47540" rIns="95080" bIns="47540"/>
          <a:lstStyle>
            <a:defPPr>
              <a:defRPr lang="ru-RU"/>
            </a:defPPr>
            <a:lvl1pPr marL="0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002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6000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69001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2005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14999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37999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060998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83999" algn="l" defTabSz="14460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1200" dirty="0">
              <a:solidFill>
                <a:srgbClr val="1F497D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209616" y="986379"/>
            <a:ext cx="5603" cy="536997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75" y="2499813"/>
            <a:ext cx="1032574" cy="1291033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2365700" y="1452297"/>
            <a:ext cx="889564" cy="1044029"/>
            <a:chOff x="3056296" y="1629380"/>
            <a:chExt cx="825909" cy="1160884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8" t="7885" r="14731" b="8244"/>
            <a:stretch/>
          </p:blipFill>
          <p:spPr>
            <a:xfrm>
              <a:off x="3085793" y="1845231"/>
              <a:ext cx="796412" cy="9450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Скругленный прямоугольник 21"/>
            <p:cNvSpPr/>
            <p:nvPr/>
          </p:nvSpPr>
          <p:spPr>
            <a:xfrm>
              <a:off x="3056296" y="1629380"/>
              <a:ext cx="825909" cy="27530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Arial Narrow" panose="020B0606020202030204" pitchFamily="34" charset="0"/>
                </a:rPr>
                <a:t>НДС</a:t>
              </a:r>
              <a:endParaRPr lang="ru-RU" sz="1400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2712412" y="2671936"/>
            <a:ext cx="1049894" cy="1112428"/>
            <a:chOff x="2919565" y="1608613"/>
            <a:chExt cx="1157202" cy="1181651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8" t="7885" r="14731" b="8244"/>
            <a:stretch/>
          </p:blipFill>
          <p:spPr>
            <a:xfrm>
              <a:off x="3085793" y="1845231"/>
              <a:ext cx="796412" cy="9450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5" name="Скругленный прямоугольник 24"/>
            <p:cNvSpPr/>
            <p:nvPr/>
          </p:nvSpPr>
          <p:spPr>
            <a:xfrm>
              <a:off x="2919565" y="1608613"/>
              <a:ext cx="1157202" cy="27530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Arial Narrow" panose="020B0606020202030204" pitchFamily="34" charset="0"/>
                </a:rPr>
                <a:t>Прибыль</a:t>
              </a:r>
              <a:endParaRPr lang="ru-RU" sz="1400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037094" y="3839936"/>
            <a:ext cx="1080663" cy="1340168"/>
            <a:chOff x="2968546" y="1487628"/>
            <a:chExt cx="1185453" cy="1430033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8" t="7885" r="14731" b="8244"/>
            <a:stretch/>
          </p:blipFill>
          <p:spPr>
            <a:xfrm>
              <a:off x="3131535" y="1972628"/>
              <a:ext cx="796412" cy="9450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Скругленный прямоугольник 28"/>
            <p:cNvSpPr/>
            <p:nvPr/>
          </p:nvSpPr>
          <p:spPr>
            <a:xfrm>
              <a:off x="2968546" y="1487628"/>
              <a:ext cx="1185453" cy="46194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Arial Narrow" panose="020B0606020202030204" pitchFamily="34" charset="0"/>
                </a:rPr>
                <a:t>Страховые</a:t>
              </a:r>
              <a:r>
                <a:rPr lang="ru-RU" sz="1600" b="1" dirty="0" smtClean="0">
                  <a:latin typeface="Arial Narrow" panose="020B0606020202030204" pitchFamily="34" charset="0"/>
                </a:rPr>
                <a:t> взносы</a:t>
              </a:r>
              <a:endParaRPr lang="ru-RU" sz="1600" b="1" dirty="0">
                <a:latin typeface="Arial Narrow" panose="020B0606020202030204" pitchFamily="34" charset="0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921963" y="4269057"/>
            <a:ext cx="925761" cy="902061"/>
            <a:chOff x="3000432" y="1548521"/>
            <a:chExt cx="995516" cy="1241743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88" t="7885" r="14731" b="8244"/>
            <a:stretch/>
          </p:blipFill>
          <p:spPr>
            <a:xfrm>
              <a:off x="3085793" y="1845231"/>
              <a:ext cx="796412" cy="94503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2" name="Скругленный прямоугольник 31"/>
            <p:cNvSpPr/>
            <p:nvPr/>
          </p:nvSpPr>
          <p:spPr>
            <a:xfrm>
              <a:off x="3000432" y="1548521"/>
              <a:ext cx="995516" cy="27530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latin typeface="Arial Narrow" panose="020B0606020202030204" pitchFamily="34" charset="0"/>
                </a:rPr>
                <a:t>Акцизы</a:t>
              </a:r>
              <a:endParaRPr lang="ru-RU" sz="1400" b="1" dirty="0">
                <a:latin typeface="Arial Narrow" panose="020B0606020202030204" pitchFamily="34" charset="0"/>
              </a:endParaRPr>
            </a:p>
          </p:txBody>
        </p:sp>
      </p:grpSp>
      <p:cxnSp>
        <p:nvCxnSpPr>
          <p:cNvPr id="33" name="Прямая со стрелкой 32"/>
          <p:cNvCxnSpPr/>
          <p:nvPr/>
        </p:nvCxnSpPr>
        <p:spPr>
          <a:xfrm flipV="1">
            <a:off x="1486441" y="2277923"/>
            <a:ext cx="871044" cy="4020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620885" y="3029603"/>
            <a:ext cx="1143000" cy="235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341721" y="3294811"/>
            <a:ext cx="1508112" cy="672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805756" y="3652662"/>
            <a:ext cx="541462" cy="585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Рисунок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01" y="1408978"/>
            <a:ext cx="929973" cy="116275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336710" y="2478939"/>
            <a:ext cx="1889049" cy="172319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НАЛОГОПЛАТЕЛЬЩИК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7184" y="2605236"/>
            <a:ext cx="2017534" cy="221773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НАЛОГОВЫЙ АВТОМАТ</a:t>
            </a: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88888" y="2278695"/>
            <a:ext cx="1022051" cy="79900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8285" y="3753530"/>
            <a:ext cx="1022051" cy="79900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3924" y="5197152"/>
            <a:ext cx="1022051" cy="799006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14582" y="1727743"/>
            <a:ext cx="1022051" cy="799006"/>
          </a:xfrm>
          <a:prstGeom prst="rect">
            <a:avLst/>
          </a:prstGeom>
        </p:spPr>
      </p:pic>
      <p:sp>
        <p:nvSpPr>
          <p:cNvPr id="44" name="Скругленный прямоугольник 43"/>
          <p:cNvSpPr/>
          <p:nvPr/>
        </p:nvSpPr>
        <p:spPr>
          <a:xfrm>
            <a:off x="9108571" y="1442972"/>
            <a:ext cx="825909" cy="2753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Narrow" panose="020B0606020202030204" pitchFamily="34" charset="0"/>
              </a:rPr>
              <a:t>НДС</a:t>
            </a:r>
            <a:endParaRPr lang="ru-RU" sz="1400" b="1" dirty="0">
              <a:latin typeface="Arial Narrow" panose="020B0606020202030204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105310" y="1996403"/>
            <a:ext cx="1157202" cy="2753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Narrow" panose="020B0606020202030204" pitchFamily="34" charset="0"/>
              </a:rPr>
              <a:t>Прибыль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0188888" y="3236278"/>
            <a:ext cx="1073624" cy="50708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Narrow" panose="020B0606020202030204" pitchFamily="34" charset="0"/>
              </a:rPr>
              <a:t>Страховые</a:t>
            </a:r>
            <a:r>
              <a:rPr lang="ru-RU" sz="2000" b="1" dirty="0" smtClean="0"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latin typeface="Arial Narrow" panose="020B0606020202030204" pitchFamily="34" charset="0"/>
              </a:rPr>
              <a:t>взносы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9443924" y="4904801"/>
            <a:ext cx="995516" cy="27530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Arial Narrow" panose="020B0606020202030204" pitchFamily="34" charset="0"/>
              </a:rPr>
              <a:t>Акциз</a:t>
            </a:r>
            <a:endParaRPr lang="ru-RU" sz="2000" b="1" dirty="0">
              <a:latin typeface="Arial Narrow" panose="020B0606020202030204" pitchFamily="34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6711690" y="2780315"/>
            <a:ext cx="427176" cy="635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9481168" y="2596793"/>
            <a:ext cx="20120" cy="221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9870667" y="2802108"/>
            <a:ext cx="276380" cy="218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V="1">
            <a:off x="9902585" y="3915683"/>
            <a:ext cx="344985" cy="8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9592986" y="4090132"/>
            <a:ext cx="28141" cy="238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Скругленный прямоугольник 52"/>
          <p:cNvSpPr/>
          <p:nvPr/>
        </p:nvSpPr>
        <p:spPr>
          <a:xfrm>
            <a:off x="5415686" y="3261544"/>
            <a:ext cx="1268074" cy="947605"/>
          </a:xfrm>
          <a:prstGeom prst="roundRect">
            <a:avLst>
              <a:gd name="adj" fmla="val 811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Общая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сумма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обязательств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1000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р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33" y="3772742"/>
            <a:ext cx="1234225" cy="90591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5443945" y="4882488"/>
            <a:ext cx="393381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Clr>
                <a:schemeClr val="accent6">
                  <a:lumMod val="75000"/>
                </a:schemeClr>
              </a:buClr>
              <a:buSzPct val="120000"/>
              <a:buFont typeface="Wingdings" pitchFamily="2" charset="2"/>
              <a:buChar char="ü"/>
              <a:defRPr sz="190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defRPr>
            </a:lvl1pPr>
          </a:lstStyle>
          <a:p>
            <a:pPr lvl="0" algn="just"/>
            <a:endParaRPr lang="ru-RU" sz="1600" dirty="0" smtClean="0"/>
          </a:p>
          <a:p>
            <a:pPr lvl="0" algn="just"/>
            <a:endParaRPr lang="ru-RU" sz="1600" dirty="0" smtClean="0"/>
          </a:p>
          <a:p>
            <a:pPr lvl="0" algn="just"/>
            <a:r>
              <a:rPr lang="ru-RU" sz="1400" dirty="0" smtClean="0"/>
              <a:t>Уплата по 2</a:t>
            </a:r>
            <a:r>
              <a:rPr lang="ru-RU" sz="1400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/>
              <a:t>реквизитам (ИНН и сумма) </a:t>
            </a:r>
          </a:p>
          <a:p>
            <a:pPr lvl="0" algn="just"/>
            <a:r>
              <a:rPr lang="ru-RU" sz="1400" dirty="0" smtClean="0"/>
              <a:t>Формирование </a:t>
            </a:r>
            <a:r>
              <a:rPr lang="ru-RU" sz="1400" dirty="0"/>
              <a:t>справедливого сальдо</a:t>
            </a:r>
          </a:p>
          <a:p>
            <a:pPr algn="just"/>
            <a:r>
              <a:rPr lang="ru-RU" sz="1400" dirty="0"/>
              <a:t>Отсутствие технического долга</a:t>
            </a:r>
          </a:p>
          <a:p>
            <a:pPr marL="0" lvl="0" indent="0" algn="just">
              <a:buNone/>
            </a:pPr>
            <a:endParaRPr lang="ru-RU" sz="1800" dirty="0" smtClean="0"/>
          </a:p>
          <a:p>
            <a:pPr marL="0" lvl="0" indent="0" algn="just">
              <a:buNone/>
            </a:pPr>
            <a:endParaRPr lang="ru-RU" sz="1800" dirty="0" smtClean="0"/>
          </a:p>
          <a:p>
            <a:pPr marL="0" lvl="0" indent="0" algn="just">
              <a:buNone/>
            </a:pPr>
            <a:endParaRPr lang="ru-RU" sz="1600" dirty="0"/>
          </a:p>
        </p:txBody>
      </p:sp>
      <p:sp>
        <p:nvSpPr>
          <p:cNvPr id="58" name="Прямоугольник: скругленные углы 10">
            <a:extLst>
              <a:ext uri="{FF2B5EF4-FFF2-40B4-BE49-F238E27FC236}">
                <a16:creationId xmlns:a16="http://schemas.microsoft.com/office/drawing/2014/main" xmlns="" id="{42CB6649-3904-4DA0-AAB3-8B8E2DC0D80E}"/>
              </a:ext>
            </a:extLst>
          </p:cNvPr>
          <p:cNvSpPr/>
          <p:nvPr/>
        </p:nvSpPr>
        <p:spPr>
          <a:xfrm>
            <a:off x="7355511" y="2907165"/>
            <a:ext cx="2494343" cy="1557663"/>
          </a:xfrm>
          <a:prstGeom prst="roundRect">
            <a:avLst/>
          </a:prstGeom>
          <a:solidFill>
            <a:schemeClr val="accent1">
              <a:lumMod val="75000"/>
              <a:alpha val="72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1206500">
              <a:schemeClr val="accent5">
                <a:lumMod val="60000"/>
                <a:lumOff val="40000"/>
                <a:alpha val="4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5591826F-D541-402A-85BC-F2C20A069D27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119699" y="3253265"/>
            <a:ext cx="800472" cy="839614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C7B6F7A2-D32B-48C0-83A2-E4977D957CC8}"/>
              </a:ext>
            </a:extLst>
          </p:cNvPr>
          <p:cNvSpPr txBox="1"/>
          <p:nvPr/>
        </p:nvSpPr>
        <p:spPr>
          <a:xfrm>
            <a:off x="7561961" y="2963004"/>
            <a:ext cx="2140703" cy="276999"/>
          </a:xfrm>
          <a:prstGeom prst="rect">
            <a:avLst/>
          </a:prstGeom>
          <a:noFill/>
          <a:effectLst>
            <a:glow rad="1612900">
              <a:schemeClr val="bg1"/>
            </a:glow>
          </a:effectLst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ЕДИНЫЙ НАЛОГОВЫЙ СЧЕТ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FB47C166-14E5-4F9C-8C17-0DB6EE6A996F}"/>
              </a:ext>
            </a:extLst>
          </p:cNvPr>
          <p:cNvSpPr txBox="1"/>
          <p:nvPr/>
        </p:nvSpPr>
        <p:spPr>
          <a:xfrm>
            <a:off x="7657662" y="3980909"/>
            <a:ext cx="2525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</a:rPr>
              <a:t>ИНН:                                              0000000001</a:t>
            </a: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8" t="7885" r="14731" b="8244"/>
          <a:stretch/>
        </p:blipFill>
        <p:spPr>
          <a:xfrm>
            <a:off x="6735020" y="3509331"/>
            <a:ext cx="976461" cy="115868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3" name="Прямая со стрелкой 62"/>
          <p:cNvCxnSpPr/>
          <p:nvPr/>
        </p:nvCxnSpPr>
        <p:spPr>
          <a:xfrm>
            <a:off x="9243015" y="4522035"/>
            <a:ext cx="292740" cy="313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EBA9629F-5259-418E-8DA4-899DC249101C}"/>
              </a:ext>
            </a:extLst>
          </p:cNvPr>
          <p:cNvSpPr txBox="1"/>
          <p:nvPr/>
        </p:nvSpPr>
        <p:spPr>
          <a:xfrm>
            <a:off x="8237661" y="4138252"/>
            <a:ext cx="7233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nalog.ru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51692" y="5367029"/>
            <a:ext cx="4989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342900" indent="-342900">
              <a:buClr>
                <a:schemeClr val="accent6">
                  <a:lumMod val="75000"/>
                </a:schemeClr>
              </a:buClr>
              <a:buSzPct val="120000"/>
              <a:buFont typeface="Wingdings" pitchFamily="2" charset="2"/>
              <a:buChar char="ü"/>
              <a:defRPr sz="1900">
                <a:solidFill>
                  <a:schemeClr val="tx2">
                    <a:lumMod val="50000"/>
                  </a:schemeClr>
                </a:solidFill>
                <a:latin typeface="Arial Narrow" pitchFamily="34" charset="0"/>
              </a:defRPr>
            </a:lvl1pPr>
          </a:lstStyle>
          <a:p>
            <a:pPr lvl="0" algn="just"/>
            <a:r>
              <a:rPr lang="ru-RU" sz="1400" dirty="0"/>
              <a:t>Множество реквизитов (КБК, ОКТМО, налоговый период, вид платежа, статус плательщика и т.д.)</a:t>
            </a:r>
          </a:p>
          <a:p>
            <a:pPr lvl="0" algn="just"/>
            <a:r>
              <a:rPr lang="ru-RU" sz="1400" dirty="0"/>
              <a:t>Ошибки при их указании</a:t>
            </a:r>
          </a:p>
          <a:p>
            <a:pPr lvl="0" algn="just"/>
            <a:r>
              <a:rPr lang="ru-RU" sz="1400" dirty="0"/>
              <a:t>Необходимость оплачивать разными платежами налоги и пени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10162" y="3743364"/>
            <a:ext cx="1889049" cy="172319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НАЛОГОПЛАТЕЛЬЩИК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xmlns="" id="{E8114BC0-DE44-4F6B-9C33-D7D77B3782C9}"/>
              </a:ext>
            </a:extLst>
          </p:cNvPr>
          <p:cNvSpPr txBox="1"/>
          <p:nvPr/>
        </p:nvSpPr>
        <p:spPr>
          <a:xfrm>
            <a:off x="561019" y="1072769"/>
            <a:ext cx="3857767" cy="272059"/>
          </a:xfrm>
          <a:prstGeom prst="rect">
            <a:avLst/>
          </a:prstGeo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 wrap="square" lIns="71306" tIns="35654" rIns="71306" bIns="35654">
            <a:spAutoFit/>
          </a:bodyPr>
          <a:lstStyle/>
          <a:p>
            <a:pPr algn="ctr" defTabSz="1503574"/>
            <a:r>
              <a:rPr lang="ru-RU" sz="1300" b="1" dirty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В настоящее время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231263" y="1078818"/>
            <a:ext cx="3011752" cy="280674"/>
          </a:xfrm>
          <a:prstGeom prst="rect">
            <a:avLst/>
          </a:prstGeom>
          <a:solidFill>
            <a:schemeClr val="accent6">
              <a:lumMod val="20000"/>
              <a:lumOff val="80000"/>
              <a:alpha val="64000"/>
            </a:schemeClr>
          </a:solidFill>
        </p:spPr>
        <p:txBody>
          <a:bodyPr wrap="square" lIns="95080" tIns="47540" rIns="95080" bIns="47540">
            <a:spAutoFit/>
          </a:bodyPr>
          <a:lstStyle/>
          <a:p>
            <a:pPr algn="ctr" defTabSz="1503574"/>
            <a:r>
              <a:rPr lang="ru-RU" sz="1200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Times New Roman" panose="02020603050405020304" pitchFamily="18" charset="0"/>
              </a:rPr>
              <a:t>с 01.01.2023</a:t>
            </a:r>
          </a:p>
        </p:txBody>
      </p:sp>
    </p:spTree>
    <p:extLst>
      <p:ext uri="{BB962C8B-B14F-4D97-AF65-F5344CB8AC3E}">
        <p14:creationId xmlns:p14="http://schemas.microsoft.com/office/powerpoint/2010/main" val="90732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7267" y="587519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0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131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3016374" y="260904"/>
            <a:ext cx="5328720" cy="354309"/>
          </a:xfrm>
        </p:spPr>
        <p:txBody>
          <a:bodyPr anchor="ctr">
            <a:no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Изменение реквизитов для уплаты налогов с 01.01.2023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626584" y="1090287"/>
            <a:ext cx="4861856" cy="1015663"/>
          </a:xfrm>
          <a:prstGeom prst="rect">
            <a:avLst/>
          </a:prstGeom>
          <a:solidFill>
            <a:schemeClr val="accent6">
              <a:lumMod val="20000"/>
              <a:lumOff val="80000"/>
              <a:alpha val="63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1200" dirty="0" smtClean="0"/>
              <a:t>Налоговые органы доводят </a:t>
            </a:r>
            <a:r>
              <a:rPr lang="ru-RU" sz="1200" dirty="0"/>
              <a:t>до плательщиков </a:t>
            </a:r>
            <a:r>
              <a:rPr lang="ru-RU" sz="1200" dirty="0" smtClean="0"/>
              <a:t>информацию, необходимую для оформления распоряжения на перечисление налога</a:t>
            </a:r>
          </a:p>
          <a:p>
            <a:endParaRPr lang="ru-RU" sz="1200" dirty="0" smtClean="0"/>
          </a:p>
          <a:p>
            <a:r>
              <a:rPr lang="ru-RU" sz="1200" dirty="0" smtClean="0"/>
              <a:t>*актуальная информация о реквизитах и правилах заполнения отражена на сайте налоговых органов</a:t>
            </a:r>
            <a:endParaRPr lang="ru-RU" sz="12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3408158"/>
              </p:ext>
            </p:extLst>
          </p:nvPr>
        </p:nvGraphicFramePr>
        <p:xfrm>
          <a:off x="533502" y="3065005"/>
          <a:ext cx="4687788" cy="1680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5" name="Документ" r:id="rId8" imgW="6490719" imgH="2326945" progId="Word.Document.12">
                  <p:embed/>
                </p:oleObj>
              </mc:Choice>
              <mc:Fallback>
                <p:oleObj name="Документ" r:id="rId8" imgW="6490719" imgH="23269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3502" y="3065005"/>
                        <a:ext cx="4687788" cy="1680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Прямая со стрелкой 15"/>
          <p:cNvCxnSpPr/>
          <p:nvPr/>
        </p:nvCxnSpPr>
        <p:spPr>
          <a:xfrm flipV="1">
            <a:off x="907683" y="2648622"/>
            <a:ext cx="646708" cy="703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2352599" y="2648622"/>
            <a:ext cx="35695" cy="9802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 flipV="1">
            <a:off x="3360852" y="2632673"/>
            <a:ext cx="743206" cy="9961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3905510" y="4425986"/>
            <a:ext cx="180039" cy="638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554391" y="3852333"/>
            <a:ext cx="272219" cy="1189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2860967" y="4425986"/>
            <a:ext cx="210680" cy="616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3396771" y="4459246"/>
            <a:ext cx="183614" cy="597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Скругленный прямоугольник 30"/>
          <p:cNvSpPr/>
          <p:nvPr/>
        </p:nvSpPr>
        <p:spPr>
          <a:xfrm>
            <a:off x="903767" y="1610456"/>
            <a:ext cx="3552162" cy="947605"/>
          </a:xfrm>
          <a:prstGeom prst="roundRect">
            <a:avLst>
              <a:gd name="adj" fmla="val 81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Реквизиты  уполномоченного </a:t>
            </a:r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органа ФНС</a:t>
            </a:r>
            <a:endParaRPr lang="ru-RU" sz="11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925033" y="5178017"/>
            <a:ext cx="3571364" cy="947605"/>
          </a:xfrm>
          <a:prstGeom prst="roundRect">
            <a:avLst>
              <a:gd name="adj" fmla="val 81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Реквизиты  уполномоченного территориального органа ФК</a:t>
            </a:r>
            <a:endParaRPr lang="ru-RU" sz="11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91" name="Объект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2174702"/>
              </p:ext>
            </p:extLst>
          </p:nvPr>
        </p:nvGraphicFramePr>
        <p:xfrm>
          <a:off x="5760681" y="4548224"/>
          <a:ext cx="4727759" cy="1837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" name="Документ" r:id="rId11" imgW="6490719" imgH="2522145" progId="Word.Document.12">
                  <p:embed/>
                </p:oleObj>
              </mc:Choice>
              <mc:Fallback>
                <p:oleObj name="Документ" r:id="rId11" imgW="6490719" imgH="252214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760681" y="4548224"/>
                        <a:ext cx="4727759" cy="1837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Прямая со стрелкой 22"/>
          <p:cNvCxnSpPr/>
          <p:nvPr/>
        </p:nvCxnSpPr>
        <p:spPr>
          <a:xfrm flipH="1" flipV="1">
            <a:off x="6836069" y="4017366"/>
            <a:ext cx="1" cy="1245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Скругленный прямоугольник 95"/>
          <p:cNvSpPr/>
          <p:nvPr/>
        </p:nvSpPr>
        <p:spPr>
          <a:xfrm>
            <a:off x="5715451" y="3074653"/>
            <a:ext cx="3347655" cy="843295"/>
          </a:xfrm>
          <a:prstGeom prst="roundRect">
            <a:avLst>
              <a:gd name="adj" fmla="val 81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Код ЕНП</a:t>
            </a:r>
            <a:endParaRPr lang="ru-RU" sz="11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487267"/>
              </p:ext>
            </p:extLst>
          </p:nvPr>
        </p:nvGraphicFramePr>
        <p:xfrm>
          <a:off x="250146" y="1063632"/>
          <a:ext cx="4874747" cy="591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Документ" r:id="rId14" imgW="6490719" imgH="789788" progId="Word.Document.12">
                  <p:embed/>
                </p:oleObj>
              </mc:Choice>
              <mc:Fallback>
                <p:oleObj name="Документ" r:id="rId14" imgW="6490719" imgH="78978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50146" y="1063632"/>
                        <a:ext cx="4874747" cy="591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7165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9"/>
          <p:cNvSpPr/>
          <p:nvPr/>
        </p:nvSpPr>
        <p:spPr>
          <a:xfrm>
            <a:off x="9556011" y="612651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00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5" t="25826" r="26204" b="17816"/>
          <a:stretch>
            <a:fillRect/>
          </a:stretch>
        </p:blipFill>
        <p:spPr bwMode="auto">
          <a:xfrm>
            <a:off x="6098934" y="1373313"/>
            <a:ext cx="5025693" cy="3352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532" y="6376215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pic>
        <p:nvPicPr>
          <p:cNvPr id="85" name="Рисунок 8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02" y="91556"/>
            <a:ext cx="617853" cy="760662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915131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3016373" y="260904"/>
            <a:ext cx="6134943" cy="354309"/>
          </a:xfrm>
        </p:spPr>
        <p:txBody>
          <a:bodyPr anchor="ctr">
            <a:no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Информация о невыясненных 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поступлениях, </a:t>
            </a:r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зачисленных в федеральный 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</a:t>
            </a:r>
            <a:r>
              <a:rPr lang="en-US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средства 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</a:t>
            </a:r>
            <a:r>
              <a:rPr lang="ru-RU" sz="16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автономных </a:t>
            </a:r>
            <a:r>
              <a:rPr lang="ru-RU" sz="16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учреждений) по состоянию на 18.08.2022</a:t>
            </a:r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9533869" y="3508882"/>
            <a:ext cx="1238226" cy="30538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9498941" y="3481153"/>
            <a:ext cx="1131795" cy="36084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7980518" y="4872945"/>
            <a:ext cx="2525050" cy="3886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03214643000000017300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6021" y="3799333"/>
            <a:ext cx="5453824" cy="830997"/>
          </a:xfrm>
          <a:prstGeom prst="rect">
            <a:avLst/>
          </a:prstGeom>
          <a:solidFill>
            <a:schemeClr val="accent6">
              <a:lumMod val="20000"/>
              <a:lumOff val="80000"/>
              <a:alpha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/>
              <a:t>Примерная форма Заявления на </a:t>
            </a:r>
            <a:r>
              <a:rPr lang="ru-RU" sz="1200" dirty="0" smtClean="0"/>
              <a:t>перечисление средств размещена </a:t>
            </a:r>
            <a:r>
              <a:rPr lang="ru-RU" sz="1200" dirty="0"/>
              <a:t>на официальном сайте Управления https://moscow.roskazna.gov.ru в разделе «Документы» подраздел «Информация для плательщиков по возврату невыясненных поступлений».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9461" y="2765525"/>
            <a:ext cx="5466944" cy="830997"/>
          </a:xfrm>
          <a:prstGeom prst="rect">
            <a:avLst/>
          </a:prstGeom>
          <a:solidFill>
            <a:schemeClr val="accent6">
              <a:lumMod val="20000"/>
              <a:lumOff val="80000"/>
              <a:alpha val="47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Денежные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 перечисляются участнику системы казначейских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платежей</a:t>
            </a:r>
          </a:p>
          <a:p>
            <a:pPr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основании его письменного обращения с приложением копии заявления </a:t>
            </a: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плательщика</a:t>
            </a:r>
          </a:p>
          <a:p>
            <a:pPr>
              <a:spcAft>
                <a:spcPts val="0"/>
              </a:spcAft>
              <a:tabLst>
                <a:tab pos="228600" algn="l"/>
                <a:tab pos="449580" algn="l"/>
              </a:tabLst>
            </a:pPr>
            <a:r>
              <a:rPr lang="ru-RU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(п</a:t>
            </a: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17 Приказа Минфина России № 66н от 13.04.2020)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84824"/>
              </p:ext>
            </p:extLst>
          </p:nvPr>
        </p:nvGraphicFramePr>
        <p:xfrm>
          <a:off x="289461" y="1397721"/>
          <a:ext cx="5460384" cy="114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0128"/>
                <a:gridCol w="1820128"/>
                <a:gridCol w="1820128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Год зачисления на НВС</a:t>
                      </a:r>
                    </a:p>
                  </a:txBody>
                  <a:tcPr marL="8313" marR="8313" marT="8313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Кол-во (шт.)</a:t>
                      </a:r>
                    </a:p>
                  </a:txBody>
                  <a:tcPr marL="8313" marR="8313" marT="8313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 (руб.)</a:t>
                      </a:r>
                    </a:p>
                  </a:txBody>
                  <a:tcPr marL="8313" marR="8313" marT="8313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1 338</a:t>
                      </a: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8 331 964,08</a:t>
                      </a:r>
                    </a:p>
                  </a:txBody>
                  <a:tcPr marL="8313" marR="8313" marT="8313" marB="0" anchor="b"/>
                </a:tc>
              </a:tr>
              <a:tr h="401321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714</a:t>
                      </a:r>
                    </a:p>
                  </a:txBody>
                  <a:tcPr marL="8313" marR="8313" marT="83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8 702 694,94</a:t>
                      </a:r>
                    </a:p>
                  </a:txBody>
                  <a:tcPr marL="8313" marR="8313" marT="831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8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9"/>
          <p:cNvSpPr/>
          <p:nvPr/>
        </p:nvSpPr>
        <p:spPr>
          <a:xfrm>
            <a:off x="9556011" y="612651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2"/>
          <p:cNvSpPr/>
          <p:nvPr/>
        </p:nvSpPr>
        <p:spPr>
          <a:xfrm flipV="1">
            <a:off x="114300" y="637514"/>
            <a:ext cx="11506200" cy="27614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180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60532" y="6432226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prstClr val="white">
                    <a:lumMod val="6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 Москва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2" y="68327"/>
            <a:ext cx="1943191" cy="7606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56907" y="270827"/>
            <a:ext cx="25033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rgbClr val="254D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ПО Г. МОСКВЕ</a:t>
            </a:r>
            <a:endParaRPr lang="ru-RU" sz="1100" dirty="0">
              <a:solidFill>
                <a:srgbClr val="254D8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021964" y="260904"/>
            <a:ext cx="5328720" cy="35430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112" y="91556"/>
            <a:ext cx="607482" cy="7602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02" y="91556"/>
            <a:ext cx="617853" cy="7606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2513" y="2713037"/>
            <a:ext cx="7698620" cy="542272"/>
          </a:xfrm>
          <a:prstGeom prst="rect">
            <a:avLst/>
          </a:prstGeom>
          <a:noFill/>
        </p:spPr>
        <p:txBody>
          <a:bodyPr wrap="square" lIns="95070" tIns="47534" rIns="95070" bIns="47534" rtlCol="0">
            <a:spAutoFit/>
          </a:bodyPr>
          <a:lstStyle/>
          <a:p>
            <a:pPr defTabSz="1503574"/>
            <a:r>
              <a:rPr lang="ru-RU" sz="2900" b="1" dirty="0">
                <a:solidFill>
                  <a:srgbClr val="11437F"/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20620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126206</TotalTime>
  <Words>399</Words>
  <Application>Microsoft Office PowerPoint</Application>
  <PresentationFormat>Широкоэкранный</PresentationFormat>
  <Paragraphs>85</Paragraphs>
  <Slides>6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6" baseType="lpstr">
      <vt:lpstr>Arial</vt:lpstr>
      <vt:lpstr>Arial Narrow</vt:lpstr>
      <vt:lpstr>Calibri</vt:lpstr>
      <vt:lpstr>Calibri Light</vt:lpstr>
      <vt:lpstr>Roboto Condensed</vt:lpstr>
      <vt:lpstr>Segoe UI Light</vt:lpstr>
      <vt:lpstr>Times New Roman</vt:lpstr>
      <vt:lpstr>Wingdings</vt:lpstr>
      <vt:lpstr>Тема Office</vt:lpstr>
      <vt:lpstr>Документ</vt:lpstr>
      <vt:lpstr>Презентация PowerPoint</vt:lpstr>
      <vt:lpstr>Схема уплаты налогов</vt:lpstr>
      <vt:lpstr>Преимущества ЕНП для плательщиков</vt:lpstr>
      <vt:lpstr>Изменение реквизитов для уплаты налогов с 01.01.2023</vt:lpstr>
      <vt:lpstr>Информация о невыясненных поступлениях, зачисленных в федеральный бюджет (средства бюджетных и автономных учреждений) по состоянию на 18.08.2022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Полташевский Михаил Михайлович</dc:creator>
  <cp:lastModifiedBy>Дунаева Елена Викторовна</cp:lastModifiedBy>
  <cp:revision>683</cp:revision>
  <cp:lastPrinted>2022-08-17T08:34:46Z</cp:lastPrinted>
  <dcterms:created xsi:type="dcterms:W3CDTF">2021-03-07T09:19:39Z</dcterms:created>
  <dcterms:modified xsi:type="dcterms:W3CDTF">2022-08-18T09:26:33Z</dcterms:modified>
</cp:coreProperties>
</file>