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2" r:id="rId2"/>
    <p:sldId id="275" r:id="rId3"/>
    <p:sldId id="290" r:id="rId4"/>
    <p:sldId id="279" r:id="rId5"/>
    <p:sldId id="291" r:id="rId6"/>
    <p:sldId id="271" r:id="rId7"/>
    <p:sldId id="288" r:id="rId8"/>
    <p:sldId id="292" r:id="rId9"/>
    <p:sldId id="293" r:id="rId10"/>
    <p:sldId id="289" r:id="rId11"/>
    <p:sldId id="294" r:id="rId12"/>
    <p:sldId id="283" r:id="rId1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0C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54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3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1613F-3571-4870-B383-51687E6677ED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93CD4-C93B-406F-9566-1B5ED542DC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166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2045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93CD4-C93B-406F-9566-1B5ED542DC3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195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93CD4-C93B-406F-9566-1B5ED542DC3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975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93CD4-C93B-406F-9566-1B5ED542DC3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56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93CD4-C93B-406F-9566-1B5ED542DC3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384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0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80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728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979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74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50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50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83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997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85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711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0208A-741F-4F8A-A4EF-F567E32C76C1}" type="datetime1">
              <a:rPr lang="en-US" smtClean="0"/>
              <a:t>4/26/2023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4" y="46977"/>
            <a:ext cx="5789968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3" y="6555595"/>
            <a:ext cx="280416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5645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49DA8-BE6A-4E7C-A8E3-D707DBEAFC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4/26/2023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192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8CB9B-F177-4621-A507-F040056973FA}" type="datetimeFigureOut">
              <a:rPr lang="ru-RU" smtClean="0"/>
              <a:t>26.04.2023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1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1.png"/><Relationship Id="rId5" Type="http://schemas.openxmlformats.org/officeDocument/2006/relationships/image" Target="../media/image1.pn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1.png"/><Relationship Id="rId10" Type="http://schemas.openxmlformats.org/officeDocument/2006/relationships/image" Target="../media/image32.png"/><Relationship Id="rId4" Type="http://schemas.openxmlformats.org/officeDocument/2006/relationships/image" Target="../media/image3.png"/><Relationship Id="rId9" Type="http://schemas.openxmlformats.org/officeDocument/2006/relationships/image" Target="../media/image31.png"/><Relationship Id="rId1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 flipV="1">
            <a:off x="196327" y="6505405"/>
            <a:ext cx="11386072" cy="45719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9761621" y="891540"/>
            <a:ext cx="2438400" cy="54693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TextBox 9"/>
          <p:cNvSpPr txBox="1"/>
          <p:nvPr/>
        </p:nvSpPr>
        <p:spPr>
          <a:xfrm>
            <a:off x="196327" y="3299386"/>
            <a:ext cx="93286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Практические вопросы при осуществлении операций на лицевых счетах с кодом «41»</a:t>
            </a:r>
          </a:p>
          <a:p>
            <a:endParaRPr lang="ru-RU" sz="24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7" y="6525924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89836" y="6525924"/>
            <a:ext cx="4749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 г. Москва, апрель </a:t>
            </a:r>
            <a:r>
              <a:rPr lang="ru-RU" sz="1600" b="1" dirty="0" smtClean="0">
                <a:solidFill>
                  <a:schemeClr val="bg1">
                    <a:lumMod val="65000"/>
                  </a:schemeClr>
                </a:solidFill>
              </a:rPr>
              <a:t>2023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6" name="object 2"/>
          <p:cNvSpPr/>
          <p:nvPr/>
        </p:nvSpPr>
        <p:spPr>
          <a:xfrm>
            <a:off x="196327" y="5681142"/>
            <a:ext cx="8795272" cy="50133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r>
              <a:rPr lang="ru-RU" dirty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Никитина Елена Вячеславовна</a:t>
            </a:r>
          </a:p>
          <a:p>
            <a:r>
              <a:rPr lang="ru-RU" sz="1400" dirty="0">
                <a:solidFill>
                  <a:srgbClr val="11437F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Начальник Отдела обслуживания силовых ведомств</a:t>
            </a:r>
          </a:p>
          <a:p>
            <a:endParaRPr lang="ru-RU" sz="1800" b="1" dirty="0">
              <a:solidFill>
                <a:srgbClr val="11437F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63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" y="5315629"/>
            <a:ext cx="872067" cy="87206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11734800" y="6400800"/>
            <a:ext cx="381000" cy="153888"/>
          </a:xfrm>
          <a:prstGeom prst="rect">
            <a:avLst/>
          </a:prstGeom>
        </p:spPr>
        <p:txBody>
          <a:bodyPr/>
          <a:lstStyle/>
          <a:p>
            <a:pPr marL="38100">
              <a:lnSpc>
                <a:spcPts val="1240"/>
              </a:lnSpc>
            </a:pPr>
            <a:r>
              <a:rPr lang="ru-RU" sz="1800" b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2965" y="1251190"/>
            <a:ext cx="5430654" cy="1527079"/>
          </a:xfrm>
          <a:prstGeom prst="rect">
            <a:avLst/>
          </a:prstGeom>
          <a:pattFill prst="pct2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2964" y="3225291"/>
            <a:ext cx="5430654" cy="1724483"/>
          </a:xfrm>
          <a:prstGeom prst="rect">
            <a:avLst/>
          </a:prstGeom>
          <a:pattFill prst="pct25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  <a:latin typeface="Century" panose="020406040505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-292870" y="3616554"/>
            <a:ext cx="20903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F497D">
                    <a:lumMod val="75000"/>
                  </a:srgbClr>
                </a:solidFill>
                <a:latin typeface="Century" panose="02040604050505020304" pitchFamily="18" charset="0"/>
              </a:rPr>
              <a:t>Субсидии из федерального бюджета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66458" y="1862283"/>
            <a:ext cx="1400541" cy="4111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Century" panose="02040604050505020304" pitchFamily="18" charset="0"/>
              </a:rPr>
              <a:t>Банк</a:t>
            </a:r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>
          <a:xfrm>
            <a:off x="2728534" y="2067852"/>
            <a:ext cx="540683" cy="0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3249099" y="1554406"/>
            <a:ext cx="2564519" cy="31444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Century" panose="02040604050505020304" pitchFamily="18" charset="0"/>
              </a:rPr>
              <a:t>Территориальный орган Федерального казначейства</a:t>
            </a:r>
          </a:p>
          <a:p>
            <a:pPr algn="ctr"/>
            <a:endParaRPr lang="ru-RU" sz="1400" b="1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entury" panose="02040604050505020304" pitchFamily="18" charset="0"/>
              </a:rPr>
              <a:t>Единый казначейский счет 40102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entury" panose="02040604050505020304" pitchFamily="18" charset="0"/>
              </a:rPr>
              <a:t>Казначейский счет 03216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entury" panose="02040604050505020304" pitchFamily="18" charset="0"/>
              </a:rPr>
              <a:t>Лицевой счет с кодом «41»</a:t>
            </a:r>
          </a:p>
        </p:txBody>
      </p:sp>
      <p:cxnSp>
        <p:nvCxnSpPr>
          <p:cNvPr id="32" name="Прямая со стрелкой 31"/>
          <p:cNvCxnSpPr>
            <a:cxnSpLocks/>
          </p:cNvCxnSpPr>
          <p:nvPr/>
        </p:nvCxnSpPr>
        <p:spPr>
          <a:xfrm flipV="1">
            <a:off x="2719964" y="3956561"/>
            <a:ext cx="537705" cy="3043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1145731" y="3415865"/>
            <a:ext cx="1521269" cy="10994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entury" panose="02040604050505020304" pitchFamily="18" charset="0"/>
              </a:rPr>
              <a:t>Главный распорядитель бюджетных средств</a:t>
            </a:r>
            <a:endParaRPr lang="ru-RU" sz="1400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algn="just"/>
            <a:endParaRPr lang="ru-RU" sz="16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 rot="16200000">
            <a:off x="71795" y="1788576"/>
            <a:ext cx="13267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F497D">
                    <a:lumMod val="75000"/>
                  </a:srgbClr>
                </a:solidFill>
                <a:latin typeface="Century" panose="02040604050505020304" pitchFamily="18" charset="0"/>
              </a:rPr>
              <a:t>Остаток</a:t>
            </a:r>
            <a:r>
              <a:rPr lang="en-US" sz="1400" dirty="0">
                <a:solidFill>
                  <a:srgbClr val="1F497D">
                    <a:lumMod val="75000"/>
                  </a:srgbClr>
                </a:solidFill>
                <a:latin typeface="Century" panose="02040604050505020304" pitchFamily="18" charset="0"/>
              </a:rPr>
              <a:t> </a:t>
            </a:r>
            <a:r>
              <a:rPr lang="ru-RU" sz="1400" dirty="0">
                <a:solidFill>
                  <a:srgbClr val="1F497D">
                    <a:lumMod val="75000"/>
                  </a:srgbClr>
                </a:solidFill>
                <a:latin typeface="Century" panose="02040604050505020304" pitchFamily="18" charset="0"/>
              </a:rPr>
              <a:t>субсидий на 01.01.2023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2880350" y="166030"/>
            <a:ext cx="929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Федеральный закон от 21.11.2022 № 448-ФЗ</a:t>
            </a:r>
          </a:p>
          <a:p>
            <a:pPr algn="r"/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«О внесении изменений в Бюджетный кодекс Российской Федерации…»</a:t>
            </a:r>
          </a:p>
          <a:p>
            <a:pPr algn="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п.29, 32 статьи 9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1266459" y="1229182"/>
            <a:ext cx="28244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до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01 марта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2023 года</a:t>
            </a:r>
          </a:p>
        </p:txBody>
      </p:sp>
      <p:sp>
        <p:nvSpPr>
          <p:cNvPr id="51" name="object 9"/>
          <p:cNvSpPr/>
          <p:nvPr/>
        </p:nvSpPr>
        <p:spPr>
          <a:xfrm>
            <a:off x="9761621" y="891540"/>
            <a:ext cx="2438400" cy="54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56" name="TextBox 55"/>
          <p:cNvSpPr txBox="1"/>
          <p:nvPr/>
        </p:nvSpPr>
        <p:spPr>
          <a:xfrm>
            <a:off x="679672" y="5088884"/>
            <a:ext cx="4963612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Century Gothic" panose="020B0502020202020204" pitchFamily="34" charset="0"/>
              </a:rPr>
              <a:t>В случае, </a:t>
            </a:r>
            <a:r>
              <a:rPr lang="ru-RU" sz="1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если после 01.01.2023 </a:t>
            </a:r>
            <a:r>
              <a:rPr lang="ru-RU" sz="1300" dirty="0">
                <a:latin typeface="Century Gothic" panose="020B0502020202020204" pitchFamily="34" charset="0"/>
              </a:rPr>
              <a:t>на расчетный счет, открытый в кредитной организации, от контрагента поступят средства, являющиеся возвратом ранее произведенного платежа, источником которого являлась субсидия, указанные средства </a:t>
            </a:r>
            <a:r>
              <a:rPr lang="ru-RU" sz="1300" b="1" dirty="0">
                <a:latin typeface="Century Gothic" panose="020B0502020202020204" pitchFamily="34" charset="0"/>
              </a:rPr>
              <a:t>не реже одного раза в неделю </a:t>
            </a:r>
            <a:r>
              <a:rPr lang="ru-RU" sz="1300" dirty="0">
                <a:latin typeface="Century Gothic" panose="020B0502020202020204" pitchFamily="34" charset="0"/>
              </a:rPr>
              <a:t>подлежат перечислению на лицевые счета юридических лиц , открытые в ТОФК</a:t>
            </a:r>
            <a:endParaRPr lang="ru-RU" sz="1100" dirty="0">
              <a:latin typeface="Century Gothic" panose="020B0502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087269" y="4536572"/>
            <a:ext cx="11819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2023 год</a:t>
            </a:r>
          </a:p>
        </p:txBody>
      </p:sp>
      <p:pic>
        <p:nvPicPr>
          <p:cNvPr id="24" name="Рисунок 23" descr="Изображение выглядит как стол&#10;&#10;Автоматически созданное описание">
            <a:extLst>
              <a:ext uri="{FF2B5EF4-FFF2-40B4-BE49-F238E27FC236}">
                <a16:creationId xmlns="" xmlns:a16="http://schemas.microsoft.com/office/drawing/2014/main" id="{4F7520B6-839F-4CE2-8A61-C0389D6F82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5585" y="1091462"/>
            <a:ext cx="6029467" cy="564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89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6" t="18291" r="28792" b="11742"/>
          <a:stretch>
            <a:fillRect/>
          </a:stretch>
        </p:blipFill>
        <p:spPr bwMode="auto">
          <a:xfrm>
            <a:off x="15250" y="1218381"/>
            <a:ext cx="5810132" cy="5623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219043" y="159649"/>
            <a:ext cx="4758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Причины отнесения платежей к невыясненным поступлениям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03408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1834911" y="6460987"/>
            <a:ext cx="188353" cy="184666"/>
          </a:xfrm>
          <a:prstGeom prst="rect">
            <a:avLst/>
          </a:prstGeom>
        </p:spPr>
        <p:txBody>
          <a:bodyPr/>
          <a:lstStyle/>
          <a:p>
            <a:pPr algn="l"/>
            <a:fld id="{B6F15528-21DE-4FAA-801E-634DDDAF4B2B}" type="slidenum">
              <a:rPr lang="ru-RU" sz="1747" b="1">
                <a:solidFill>
                  <a:srgbClr val="1F497D"/>
                </a:solidFill>
                <a:latin typeface="Arial" panose="020B0604020202020204"/>
              </a:rPr>
              <a:pPr algn="l"/>
              <a:t>3</a:t>
            </a:fld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6" name="TextBox 15"/>
          <p:cNvSpPr txBox="1"/>
          <p:nvPr/>
        </p:nvSpPr>
        <p:spPr>
          <a:xfrm>
            <a:off x="7223008" y="1370253"/>
            <a:ext cx="4346506" cy="1938992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Суммы, зачисленные на казначейский счет для осуществления и отражения операций с денежными средствами получателей средств из бюджета на основании расчетных документов, </a:t>
            </a:r>
            <a:r>
              <a:rPr lang="ru-RU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в которых не указан и (или) указан ошибочный номер лицевого счета </a:t>
            </a:r>
            <a:r>
              <a:rPr lang="ru-RU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получателя средств из бюджета, учитываются ТОФК в составе общего остатка на казначейском счете для осуществления и отражения операций с денежными средствами получателей средств из бюджета.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104490" y="4391131"/>
            <a:ext cx="2830849" cy="275908"/>
          </a:xfrm>
          <a:prstGeom prst="roundRect">
            <a:avLst/>
          </a:prstGeom>
          <a:noFill/>
          <a:ln w="19050">
            <a:solidFill>
              <a:srgbClr val="D20C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7219043" y="3434385"/>
            <a:ext cx="4350472" cy="1754326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Невыясненные поступления получателей средств из бюджета </a:t>
            </a:r>
            <a:r>
              <a:rPr lang="ru-RU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подлежат уточнению в течение 20 рабочих дней со дня их поступления на казначейский счет </a:t>
            </a:r>
            <a:r>
              <a:rPr lang="ru-RU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для осуществления и отражения операций с денежными средствами получателей средств из бюджета, а в случае направления ТОФК получателю средств из бюджета Запроса - в течение 20 рабочих дней со дня получения Запроса получателем средств из бюджета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962045" y="4667038"/>
            <a:ext cx="607483" cy="843659"/>
          </a:xfrm>
          <a:prstGeom prst="straightConnector1">
            <a:avLst/>
          </a:prstGeom>
          <a:ln w="19050">
            <a:solidFill>
              <a:srgbClr val="D20C1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64840" y="5433059"/>
            <a:ext cx="18550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Не указан номер лицевого счета</a:t>
            </a:r>
          </a:p>
        </p:txBody>
      </p:sp>
    </p:spTree>
    <p:extLst>
      <p:ext uri="{BB962C8B-B14F-4D97-AF65-F5344CB8AC3E}">
        <p14:creationId xmlns:p14="http://schemas.microsoft.com/office/powerpoint/2010/main" val="580429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26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747517" y="252269"/>
            <a:ext cx="5275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Работа с невыясненными поступлениями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03408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1834911" y="6460987"/>
            <a:ext cx="188353" cy="184666"/>
          </a:xfrm>
          <a:prstGeom prst="rect">
            <a:avLst/>
          </a:prstGeom>
        </p:spPr>
        <p:txBody>
          <a:bodyPr/>
          <a:lstStyle/>
          <a:p>
            <a:pPr algn="l"/>
            <a:fld id="{B6F15528-21DE-4FAA-801E-634DDDAF4B2B}" type="slidenum">
              <a:rPr lang="ru-RU" sz="1747" b="1">
                <a:solidFill>
                  <a:srgbClr val="1F497D"/>
                </a:solidFill>
                <a:latin typeface="Arial" panose="020B0604020202020204"/>
              </a:rPr>
              <a:pPr algn="l"/>
              <a:t>4</a:t>
            </a:fld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15843888" y="101044"/>
            <a:ext cx="6112915" cy="118603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6587D47-BB58-47D4-B196-E804622CF6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46" y="1336014"/>
            <a:ext cx="3637378" cy="5498184"/>
          </a:xfrm>
          <a:prstGeom prst="rect">
            <a:avLst/>
          </a:prstGeom>
        </p:spPr>
      </p:pic>
      <p:sp>
        <p:nvSpPr>
          <p:cNvPr id="24" name="Скругленный прямоугольник 6">
            <a:extLst>
              <a:ext uri="{FF2B5EF4-FFF2-40B4-BE49-F238E27FC236}">
                <a16:creationId xmlns="" xmlns:a16="http://schemas.microsoft.com/office/drawing/2014/main" id="{6BBFBC17-5707-469A-878D-3D1530DFC910}"/>
              </a:ext>
            </a:extLst>
          </p:cNvPr>
          <p:cNvSpPr/>
          <p:nvPr/>
        </p:nvSpPr>
        <p:spPr>
          <a:xfrm>
            <a:off x="782714" y="4515201"/>
            <a:ext cx="2730953" cy="18624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6">
            <a:extLst>
              <a:ext uri="{FF2B5EF4-FFF2-40B4-BE49-F238E27FC236}">
                <a16:creationId xmlns="" xmlns:a16="http://schemas.microsoft.com/office/drawing/2014/main" id="{6809E5EC-9064-44EC-9933-8A1985AB81FD}"/>
              </a:ext>
            </a:extLst>
          </p:cNvPr>
          <p:cNvSpPr/>
          <p:nvPr/>
        </p:nvSpPr>
        <p:spPr>
          <a:xfrm>
            <a:off x="782714" y="4995418"/>
            <a:ext cx="2730954" cy="18624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0ACB330-1E57-44E1-9EEF-BF889B4FA3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4718" y="1832630"/>
            <a:ext cx="4194412" cy="49198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B719497-B0C2-47B4-A40D-3304D92944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4757" y="1620225"/>
            <a:ext cx="865707" cy="87180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27D09B78-C6FE-4C0F-92C2-EE8512CA99A5}"/>
              </a:ext>
            </a:extLst>
          </p:cNvPr>
          <p:cNvSpPr txBox="1"/>
          <p:nvPr/>
        </p:nvSpPr>
        <p:spPr>
          <a:xfrm>
            <a:off x="8595507" y="2676001"/>
            <a:ext cx="2984205" cy="1015663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Раздел 5.3 </a:t>
            </a:r>
            <a:endParaRPr lang="ru-RU" sz="1200" b="1" i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Руководства пользователя </a:t>
            </a:r>
          </a:p>
          <a:p>
            <a:pPr algn="ctr"/>
            <a:r>
              <a:rPr lang="ru-RU" sz="1200" b="1" i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Группа </a:t>
            </a:r>
            <a:r>
              <a:rPr lang="ru-RU" sz="12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документов </a:t>
            </a:r>
          </a:p>
          <a:p>
            <a:pPr algn="ctr"/>
            <a:r>
              <a:rPr lang="ru-RU" sz="1200" b="1" i="1" dirty="0">
                <a:solidFill>
                  <a:schemeClr val="tx1"/>
                </a:solidFill>
                <a:latin typeface="Century Gothic" panose="020B0502020202020204" pitchFamily="34" charset="0"/>
              </a:rPr>
              <a:t>«Обработка и учет поступлений»</a:t>
            </a:r>
          </a:p>
          <a:p>
            <a:pPr algn="just"/>
            <a:endParaRPr lang="ru-RU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82039999-CA9D-445F-AEAC-CA8C95658AD9}"/>
              </a:ext>
            </a:extLst>
          </p:cNvPr>
          <p:cNvSpPr txBox="1"/>
          <p:nvPr/>
        </p:nvSpPr>
        <p:spPr>
          <a:xfrm>
            <a:off x="4586935" y="6299038"/>
            <a:ext cx="2637100" cy="246221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Открыть строку для просмотра</a:t>
            </a:r>
          </a:p>
        </p:txBody>
      </p:sp>
      <p:pic>
        <p:nvPicPr>
          <p:cNvPr id="1028" name="Рисунок 49" descr="Snap6">
            <a:extLst>
              <a:ext uri="{FF2B5EF4-FFF2-40B4-BE49-F238E27FC236}">
                <a16:creationId xmlns="" xmlns:a16="http://schemas.microsoft.com/office/drawing/2014/main" id="{82337141-62E5-47DC-84B6-DBC528168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505" y="6169723"/>
            <a:ext cx="587307" cy="535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Прямая со стрелкой 32">
            <a:extLst>
              <a:ext uri="{FF2B5EF4-FFF2-40B4-BE49-F238E27FC236}">
                <a16:creationId xmlns="" xmlns:a16="http://schemas.microsoft.com/office/drawing/2014/main" id="{8139A01B-FBD2-4F44-99AC-CF678360B08A}"/>
              </a:ext>
            </a:extLst>
          </p:cNvPr>
          <p:cNvCxnSpPr>
            <a:cxnSpLocks/>
          </p:cNvCxnSpPr>
          <p:nvPr/>
        </p:nvCxnSpPr>
        <p:spPr>
          <a:xfrm flipV="1">
            <a:off x="4146582" y="5318760"/>
            <a:ext cx="0" cy="850963"/>
          </a:xfrm>
          <a:prstGeom prst="straightConnector1">
            <a:avLst/>
          </a:prstGeom>
          <a:ln w="19050">
            <a:solidFill>
              <a:srgbClr val="D20C1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Рисунок 256" descr="2">
            <a:extLst>
              <a:ext uri="{FF2B5EF4-FFF2-40B4-BE49-F238E27FC236}">
                <a16:creationId xmlns="" xmlns:a16="http://schemas.microsoft.com/office/drawing/2014/main" id="{DE8B8C1A-E058-407A-BE72-17213CC605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12" r="36692" b="-3503"/>
          <a:stretch/>
        </p:blipFill>
        <p:spPr bwMode="auto">
          <a:xfrm>
            <a:off x="8127130" y="3679831"/>
            <a:ext cx="3896134" cy="296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0" name="Прямая со стрелкой 39">
            <a:extLst>
              <a:ext uri="{FF2B5EF4-FFF2-40B4-BE49-F238E27FC236}">
                <a16:creationId xmlns="" xmlns:a16="http://schemas.microsoft.com/office/drawing/2014/main" id="{AA63E2B0-B0B8-4805-9248-BB7D33FF4672}"/>
              </a:ext>
            </a:extLst>
          </p:cNvPr>
          <p:cNvCxnSpPr>
            <a:cxnSpLocks/>
          </p:cNvCxnSpPr>
          <p:nvPr/>
        </p:nvCxnSpPr>
        <p:spPr>
          <a:xfrm>
            <a:off x="7403012" y="6437537"/>
            <a:ext cx="819142" cy="0"/>
          </a:xfrm>
          <a:prstGeom prst="straightConnector1">
            <a:avLst/>
          </a:prstGeom>
          <a:ln w="19050">
            <a:solidFill>
              <a:srgbClr val="D20C1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82039999-CA9D-445F-AEAC-CA8C95658AD9}"/>
              </a:ext>
            </a:extLst>
          </p:cNvPr>
          <p:cNvSpPr txBox="1"/>
          <p:nvPr/>
        </p:nvSpPr>
        <p:spPr>
          <a:xfrm>
            <a:off x="4133478" y="1489420"/>
            <a:ext cx="3696892" cy="261610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Запрос на выяснение принадлежности платежа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82039999-CA9D-445F-AEAC-CA8C95658AD9}"/>
              </a:ext>
            </a:extLst>
          </p:cNvPr>
          <p:cNvSpPr txBox="1"/>
          <p:nvPr/>
        </p:nvSpPr>
        <p:spPr>
          <a:xfrm>
            <a:off x="2625973" y="1017640"/>
            <a:ext cx="8025094" cy="28623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ППО СУФД </a:t>
            </a:r>
            <a:r>
              <a:rPr lang="ru-RU" sz="14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Документы – Обработка </a:t>
            </a:r>
            <a:r>
              <a:rPr lang="ru-RU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и учет поступлений – </a:t>
            </a:r>
            <a:r>
              <a:rPr lang="ru-RU" sz="14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Внебанковские</a:t>
            </a:r>
            <a:r>
              <a:rPr lang="ru-RU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документы</a:t>
            </a:r>
            <a:endParaRPr lang="ru-RU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239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9F950109-10B8-4813-AA0F-608889DF6245}"/>
              </a:ext>
            </a:extLst>
          </p:cNvPr>
          <p:cNvSpPr/>
          <p:nvPr/>
        </p:nvSpPr>
        <p:spPr>
          <a:xfrm>
            <a:off x="7754310" y="1709660"/>
            <a:ext cx="3840664" cy="20952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Для </a:t>
            </a:r>
            <a:r>
              <a:rPr lang="ru-RU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создания документа на основе </a:t>
            </a:r>
            <a:r>
              <a:rPr lang="ru-RU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Запроса на выяснение принадлежности платежа, необходимо </a:t>
            </a:r>
            <a:r>
              <a:rPr lang="ru-RU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воспользоваться кнопкой                      </a:t>
            </a:r>
            <a:endParaRPr lang="ru-RU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Выбрать родительский документ.</a:t>
            </a:r>
            <a:endParaRPr lang="ru-RU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/>
            <a:endParaRPr lang="ru-RU" sz="1400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algn="just"/>
            <a:r>
              <a:rPr lang="ru-RU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При создании Уведомления необходимые поля из первичного документа заполняются </a:t>
            </a:r>
            <a:r>
              <a:rPr lang="ru-RU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автоматически.</a:t>
            </a:r>
            <a:endParaRPr lang="ru-RU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398934" y="266441"/>
            <a:ext cx="3271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Уточнение НВС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03408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1834911" y="6460987"/>
            <a:ext cx="188353" cy="184666"/>
          </a:xfrm>
          <a:prstGeom prst="rect">
            <a:avLst/>
          </a:prstGeom>
        </p:spPr>
        <p:txBody>
          <a:bodyPr/>
          <a:lstStyle/>
          <a:p>
            <a:pPr algn="l"/>
            <a:fld id="{B6F15528-21DE-4FAA-801E-634DDDAF4B2B}" type="slidenum">
              <a:rPr lang="ru-RU" sz="1747" b="1">
                <a:solidFill>
                  <a:srgbClr val="1F497D"/>
                </a:solidFill>
                <a:latin typeface="Arial" panose="020B0604020202020204"/>
              </a:rPr>
              <a:pPr algn="l"/>
              <a:t>5</a:t>
            </a:fld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  <p:pic>
        <p:nvPicPr>
          <p:cNvPr id="34" name="Объект 6">
            <a:extLst>
              <a:ext uri="{FF2B5EF4-FFF2-40B4-BE49-F238E27FC236}">
                <a16:creationId xmlns="" xmlns:a16="http://schemas.microsoft.com/office/drawing/2014/main" id="{7C4CF8A8-C071-4A1D-A3D5-C1DC69C22ED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677" r="37504" b="17271"/>
          <a:stretch/>
        </p:blipFill>
        <p:spPr>
          <a:xfrm>
            <a:off x="270163" y="1605224"/>
            <a:ext cx="7244211" cy="50892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79958145-FA4D-4DC6-88FA-6E9C1CC1623E}"/>
              </a:ext>
            </a:extLst>
          </p:cNvPr>
          <p:cNvSpPr/>
          <p:nvPr/>
        </p:nvSpPr>
        <p:spPr>
          <a:xfrm>
            <a:off x="7937589" y="4149829"/>
            <a:ext cx="3570954" cy="21097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Верхняя</a:t>
            </a:r>
            <a:r>
              <a:rPr lang="ru-RU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 часть Уведомления содержит строки с реквизитами платежных документов, по которым требуется уточнение для корректного отражения документа на лицевом счете</a:t>
            </a:r>
            <a:r>
              <a:rPr lang="ru-RU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ru-RU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Нижняя </a:t>
            </a:r>
            <a:r>
              <a:rPr lang="ru-RU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- содержит строки с уточненными реквизитами платежного </a:t>
            </a:r>
            <a:r>
              <a:rPr lang="ru-RU" sz="12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документа.</a:t>
            </a:r>
            <a:endParaRPr lang="ru-RU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="" xmlns:a16="http://schemas.microsoft.com/office/drawing/2014/main" id="{B7BBE7E9-438C-4F7E-BCE3-0534C9495C34}"/>
              </a:ext>
            </a:extLst>
          </p:cNvPr>
          <p:cNvSpPr/>
          <p:nvPr/>
        </p:nvSpPr>
        <p:spPr>
          <a:xfrm>
            <a:off x="4537470" y="3631845"/>
            <a:ext cx="542240" cy="2583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="" xmlns:a16="http://schemas.microsoft.com/office/drawing/2014/main" id="{C8B4046B-896B-4DFF-B7C3-E5F5A509AA8B}"/>
              </a:ext>
            </a:extLst>
          </p:cNvPr>
          <p:cNvSpPr/>
          <p:nvPr/>
        </p:nvSpPr>
        <p:spPr>
          <a:xfrm>
            <a:off x="2971428" y="5648465"/>
            <a:ext cx="542240" cy="2583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587419EA-7206-42A8-A6B8-3D81A236DE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35708" y="2386293"/>
            <a:ext cx="347262" cy="328649"/>
          </a:xfrm>
          <a:prstGeom prst="rect">
            <a:avLst/>
          </a:prstGeom>
        </p:spPr>
      </p:pic>
      <p:sp>
        <p:nvSpPr>
          <p:cNvPr id="45" name="Заголовок 1">
            <a:extLst>
              <a:ext uri="{FF2B5EF4-FFF2-40B4-BE49-F238E27FC236}">
                <a16:creationId xmlns="" xmlns:a16="http://schemas.microsoft.com/office/drawing/2014/main" id="{DEB2BD31-774C-4742-AF12-BD7DE85F9098}"/>
              </a:ext>
            </a:extLst>
          </p:cNvPr>
          <p:cNvSpPr txBox="1">
            <a:spLocks/>
          </p:cNvSpPr>
          <p:nvPr/>
        </p:nvSpPr>
        <p:spPr>
          <a:xfrm>
            <a:off x="3344031" y="951187"/>
            <a:ext cx="6209043" cy="55720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600" dirty="0">
                <a:latin typeface="Century Gothic" panose="020B0502020202020204" pitchFamily="34" charset="0"/>
              </a:rPr>
              <a:t>Уведомление об уточнении операций клиента</a:t>
            </a:r>
          </a:p>
        </p:txBody>
      </p:sp>
    </p:spTree>
    <p:extLst>
      <p:ext uri="{BB962C8B-B14F-4D97-AF65-F5344CB8AC3E}">
        <p14:creationId xmlns:p14="http://schemas.microsoft.com/office/powerpoint/2010/main" val="1496322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/>
          <p:nvPr/>
        </p:nvPicPr>
        <p:blipFill rotWithShape="1">
          <a:blip r:embed="rId2"/>
          <a:srcRect l="-1" t="19384" r="63078" b="26169"/>
          <a:stretch/>
        </p:blipFill>
        <p:spPr bwMode="auto">
          <a:xfrm>
            <a:off x="6285239" y="1774170"/>
            <a:ext cx="3114675" cy="34569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1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52" t="19447" r="27063" b="9288"/>
          <a:stretch>
            <a:fillRect/>
          </a:stretch>
        </p:blipFill>
        <p:spPr bwMode="auto">
          <a:xfrm>
            <a:off x="226066" y="1195081"/>
            <a:ext cx="5853241" cy="54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62924" y="179132"/>
            <a:ext cx="8158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Пример заполнения платежного поручения при перечислении юридическими лицами средств с лицевого счета, открытого в ТОФК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03408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1608885" y="6460987"/>
            <a:ext cx="5678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l"/>
            <a:fld id="{B6F15528-21DE-4FAA-801E-634DDDAF4B2B}" type="slidenum">
              <a:rPr lang="ru-RU" sz="1747" b="1">
                <a:solidFill>
                  <a:srgbClr val="1F497D"/>
                </a:solidFill>
                <a:latin typeface="Arial" panose="020B0604020202020204"/>
              </a:rPr>
              <a:pPr algn="l"/>
              <a:t>6</a:t>
            </a:fld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40623" y="5365977"/>
            <a:ext cx="6385238" cy="1277273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0000010</a:t>
            </a:r>
          </a:p>
          <a:p>
            <a:pPr algn="just"/>
            <a:r>
              <a:rPr lang="ru-RU" sz="9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Перечисление средств на цели, не связанные с перечислением средств на счета, открытые юридическому лицу в банке или корреспондентский счет банка</a:t>
            </a:r>
            <a:r>
              <a:rPr lang="ru-RU" sz="9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(за исключением расчетов по оплате труда,</a:t>
            </a:r>
            <a:r>
              <a:rPr lang="ru-RU" sz="9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9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оплаты обязательств юридического лица в соответствии с валютным законодательством Российской Федерации, а также перечисления средств субсидии, предоставленной в порядке возмещения недополученных доходов или в порядке возмещения фактически понесенных затрат в связи с производством (реализацией) товаров, выполнением работ, оказанием услуг</a:t>
            </a:r>
            <a:r>
              <a:rPr lang="ru-RU" sz="900" dirty="0">
                <a:latin typeface="Century Gothic" panose="020B0502020202020204" pitchFamily="34" charset="0"/>
                <a:cs typeface="Times New Roman" panose="02020603050405020304" pitchFamily="18" charset="0"/>
              </a:rPr>
              <a:t>), в том числе в целях размещения средств на депозитах и в иные финансовые инструменты.</a:t>
            </a:r>
          </a:p>
        </p:txBody>
      </p:sp>
      <p:sp>
        <p:nvSpPr>
          <p:cNvPr id="20" name="object 9"/>
          <p:cNvSpPr/>
          <p:nvPr/>
        </p:nvSpPr>
        <p:spPr>
          <a:xfrm>
            <a:off x="9554901" y="661027"/>
            <a:ext cx="2621849" cy="581756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87746" y="5399006"/>
            <a:ext cx="590738" cy="19696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>
            <a:extLst>
              <a:ext uri="{FF2B5EF4-FFF2-40B4-BE49-F238E27FC236}">
                <a16:creationId xmlns="" xmlns:a16="http://schemas.microsoft.com/office/drawing/2014/main" id="{A0E7F3D4-400B-47D1-9D6D-C4C775E1FF5A}"/>
              </a:ext>
            </a:extLst>
          </p:cNvPr>
          <p:cNvSpPr txBox="1">
            <a:spLocks/>
          </p:cNvSpPr>
          <p:nvPr/>
        </p:nvSpPr>
        <p:spPr>
          <a:xfrm>
            <a:off x="6291618" y="1195081"/>
            <a:ext cx="5494916" cy="46994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ППО СУФД </a:t>
            </a:r>
            <a:r>
              <a:rPr lang="ru-RU" sz="1400" dirty="0" smtClean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– Документы </a:t>
            </a:r>
            <a:r>
              <a:rPr lang="ru-RU" sz="1400" dirty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– Регистрация и учет обязательств – Заявки на платеж – Платежное </a:t>
            </a:r>
            <a:r>
              <a:rPr lang="ru-RU" sz="1400" dirty="0" smtClean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поручение</a:t>
            </a:r>
            <a:r>
              <a:rPr lang="ru-RU" sz="1400" dirty="0" smtClean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="" xmlns:a16="http://schemas.microsoft.com/office/drawing/2014/main" id="{3F285D74-25CD-4A50-B230-182B47509A80}"/>
              </a:ext>
            </a:extLst>
          </p:cNvPr>
          <p:cNvCxnSpPr/>
          <p:nvPr/>
        </p:nvCxnSpPr>
        <p:spPr>
          <a:xfrm>
            <a:off x="940164" y="5497489"/>
            <a:ext cx="4785337" cy="5232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616EFE1C-8B20-4C40-95F1-9ECC60DC1A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9449" y="2702410"/>
            <a:ext cx="867398" cy="86739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1ED790B-5494-4830-BECA-5AB545F317C2}"/>
              </a:ext>
            </a:extLst>
          </p:cNvPr>
          <p:cNvSpPr txBox="1"/>
          <p:nvPr/>
        </p:nvSpPr>
        <p:spPr>
          <a:xfrm>
            <a:off x="9554900" y="3711659"/>
            <a:ext cx="2565639" cy="1384995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latin typeface="Century Gothic" panose="020B0502020202020204" pitchFamily="34" charset="0"/>
              </a:rPr>
              <a:t>Раздел </a:t>
            </a:r>
            <a:r>
              <a:rPr lang="ru-RU" sz="1200" b="1" i="1" dirty="0" smtClean="0">
                <a:latin typeface="Century Gothic" panose="020B0502020202020204" pitchFamily="34" charset="0"/>
              </a:rPr>
              <a:t>5.1. </a:t>
            </a:r>
          </a:p>
          <a:p>
            <a:pPr algn="ctr"/>
            <a:r>
              <a:rPr lang="ru-RU" sz="1200" b="1" i="1" dirty="0" smtClean="0">
                <a:latin typeface="Century Gothic" panose="020B0502020202020204" pitchFamily="34" charset="0"/>
              </a:rPr>
              <a:t>Руководства пользователя </a:t>
            </a:r>
          </a:p>
          <a:p>
            <a:pPr algn="ctr"/>
            <a:r>
              <a:rPr lang="ru-RU" sz="1200" b="1" i="1" dirty="0" smtClean="0">
                <a:latin typeface="Century Gothic" panose="020B0502020202020204" pitchFamily="34" charset="0"/>
              </a:rPr>
              <a:t>Группа </a:t>
            </a:r>
            <a:r>
              <a:rPr lang="ru-RU" sz="1200" b="1" i="1" dirty="0">
                <a:latin typeface="Century Gothic" panose="020B0502020202020204" pitchFamily="34" charset="0"/>
              </a:rPr>
              <a:t>документов </a:t>
            </a:r>
            <a:r>
              <a:rPr lang="ru-RU" sz="1200" b="1" i="1" dirty="0" smtClean="0">
                <a:latin typeface="Century Gothic" panose="020B0502020202020204" pitchFamily="34" charset="0"/>
              </a:rPr>
              <a:t>«</a:t>
            </a:r>
            <a:r>
              <a:rPr lang="ru-RU" sz="1200" b="1" i="1" dirty="0">
                <a:latin typeface="Century Gothic" panose="020B0502020202020204" pitchFamily="34" charset="0"/>
              </a:rPr>
              <a:t>Регистрация и учет </a:t>
            </a:r>
            <a:r>
              <a:rPr lang="ru-RU" sz="1200" b="1" i="1" dirty="0" smtClean="0">
                <a:latin typeface="Century Gothic" panose="020B0502020202020204" pitchFamily="34" charset="0"/>
              </a:rPr>
              <a:t>обязательств» </a:t>
            </a:r>
          </a:p>
          <a:p>
            <a:pPr algn="ctr"/>
            <a:r>
              <a:rPr lang="ru-RU" sz="1200" b="1" i="1" dirty="0" smtClean="0">
                <a:latin typeface="Century Gothic" panose="020B0502020202020204" pitchFamily="34" charset="0"/>
              </a:rPr>
              <a:t>5.1.6</a:t>
            </a:r>
            <a:r>
              <a:rPr lang="ru-RU" sz="1200" b="1" i="1" dirty="0">
                <a:latin typeface="Century Gothic" panose="020B0502020202020204" pitchFamily="34" charset="0"/>
              </a:rPr>
              <a:t>. «Платежное </a:t>
            </a:r>
            <a:r>
              <a:rPr lang="ru-RU" sz="1200" b="1" i="1" dirty="0" smtClean="0">
                <a:latin typeface="Century Gothic" panose="020B0502020202020204" pitchFamily="34" charset="0"/>
              </a:rPr>
              <a:t>поручение</a:t>
            </a:r>
            <a:r>
              <a:rPr lang="ru-RU" sz="1200" b="1" i="1" dirty="0">
                <a:latin typeface="Century Gothic" panose="020B0502020202020204" pitchFamily="34" charset="0"/>
              </a:rPr>
              <a:t>»</a:t>
            </a:r>
            <a:endParaRPr lang="ru-RU" sz="1200" b="1" dirty="0">
              <a:latin typeface="Century Gothic" panose="020B0502020202020204" pitchFamily="34" charset="0"/>
            </a:endParaRPr>
          </a:p>
          <a:p>
            <a:pPr algn="just"/>
            <a:endParaRPr lang="ru-RU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83953CC1-C73B-4324-8EA4-1E22893C73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5022" y="3857148"/>
            <a:ext cx="1147319" cy="14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18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816799" y="228678"/>
            <a:ext cx="5254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Отзыв платежных документов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03408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1834911" y="6460987"/>
            <a:ext cx="188353" cy="184666"/>
          </a:xfrm>
          <a:prstGeom prst="rect">
            <a:avLst/>
          </a:prstGeom>
        </p:spPr>
        <p:txBody>
          <a:bodyPr/>
          <a:lstStyle/>
          <a:p>
            <a:pPr algn="l"/>
            <a:fld id="{B6F15528-21DE-4FAA-801E-634DDDAF4B2B}" type="slidenum">
              <a:rPr lang="ru-RU" sz="1747" b="1">
                <a:solidFill>
                  <a:srgbClr val="1F497D"/>
                </a:solidFill>
                <a:latin typeface="Arial" panose="020B0604020202020204"/>
              </a:rPr>
              <a:pPr algn="l"/>
              <a:t>7</a:t>
            </a:fld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0329" y="4747924"/>
            <a:ext cx="371429" cy="371429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371254" y="1792879"/>
            <a:ext cx="2845915" cy="276999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Запрос на отзыв распоряжения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057365" y="5835970"/>
            <a:ext cx="2984205" cy="1015663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latin typeface="Century Gothic" panose="020B0502020202020204" pitchFamily="34" charset="0"/>
              </a:rPr>
              <a:t>Раздел </a:t>
            </a:r>
            <a:r>
              <a:rPr lang="ru-RU" sz="1200" b="1" i="1" dirty="0" smtClean="0">
                <a:latin typeface="Century Gothic" panose="020B0502020202020204" pitchFamily="34" charset="0"/>
              </a:rPr>
              <a:t>5.4. </a:t>
            </a:r>
          </a:p>
          <a:p>
            <a:pPr algn="ctr"/>
            <a:r>
              <a:rPr lang="ru-RU" sz="1200" b="1" i="1" dirty="0" smtClean="0">
                <a:latin typeface="Century Gothic" panose="020B0502020202020204" pitchFamily="34" charset="0"/>
              </a:rPr>
              <a:t>Руководства пользователя </a:t>
            </a:r>
          </a:p>
          <a:p>
            <a:pPr algn="ctr"/>
            <a:r>
              <a:rPr lang="ru-RU" sz="1200" b="1" i="1" dirty="0" smtClean="0">
                <a:latin typeface="Century Gothic" panose="020B0502020202020204" pitchFamily="34" charset="0"/>
              </a:rPr>
              <a:t>Группа </a:t>
            </a:r>
            <a:r>
              <a:rPr lang="ru-RU" sz="1200" b="1" i="1" dirty="0">
                <a:latin typeface="Century Gothic" panose="020B0502020202020204" pitchFamily="34" charset="0"/>
              </a:rPr>
              <a:t>документов </a:t>
            </a:r>
          </a:p>
          <a:p>
            <a:pPr algn="ctr"/>
            <a:r>
              <a:rPr lang="ru-RU" sz="1200" b="1" i="1" dirty="0">
                <a:latin typeface="Century Gothic" panose="020B0502020202020204" pitchFamily="34" charset="0"/>
              </a:rPr>
              <a:t>«Отзыв документа»</a:t>
            </a:r>
            <a:endParaRPr lang="ru-RU" sz="1200" b="1" dirty="0">
              <a:latin typeface="Century Gothic" panose="020B0502020202020204" pitchFamily="34" charset="0"/>
            </a:endParaRPr>
          </a:p>
          <a:p>
            <a:pPr algn="just"/>
            <a:endParaRPr lang="ru-RU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8427" y="4853205"/>
            <a:ext cx="867398" cy="867398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8"/>
          <a:srcRect l="786" t="19175" r="53857" b="31174"/>
          <a:stretch/>
        </p:blipFill>
        <p:spPr>
          <a:xfrm>
            <a:off x="194847" y="2169419"/>
            <a:ext cx="5229862" cy="39332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9"/>
          <a:srcRect l="29844" t="23951" r="15703" b="23669"/>
          <a:stretch/>
        </p:blipFill>
        <p:spPr>
          <a:xfrm>
            <a:off x="5660329" y="1128086"/>
            <a:ext cx="6462685" cy="34677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0329" y="5248242"/>
            <a:ext cx="380952" cy="380952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60329" y="5761012"/>
            <a:ext cx="380952" cy="380952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6113692" y="5812988"/>
            <a:ext cx="2758913" cy="246221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Century Gothic" panose="020B0502020202020204" pitchFamily="34" charset="0"/>
              </a:rPr>
              <a:t>документарный контроль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138224" y="5286904"/>
            <a:ext cx="2734381" cy="246221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Century Gothic" panose="020B0502020202020204" pitchFamily="34" charset="0"/>
              </a:rPr>
              <a:t>сохранить </a:t>
            </a:r>
            <a:r>
              <a:rPr lang="ru-RU" sz="1000" dirty="0" smtClean="0">
                <a:latin typeface="Century Gothic" panose="020B0502020202020204" pitchFamily="34" charset="0"/>
              </a:rPr>
              <a:t>изменения </a:t>
            </a:r>
            <a:endParaRPr lang="ru-RU" sz="1000" dirty="0">
              <a:latin typeface="Century Gothic" panose="020B0502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138224" y="4795138"/>
            <a:ext cx="2734381" cy="246221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Century Gothic" panose="020B0502020202020204" pitchFamily="34" charset="0"/>
              </a:rPr>
              <a:t>выбрать родительский документ</a:t>
            </a:r>
            <a:endParaRPr lang="ru-RU" sz="1000" dirty="0">
              <a:solidFill>
                <a:schemeClr val="tx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3953CC1-C73B-4324-8EA4-1E22893C73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390" y="4117254"/>
            <a:ext cx="2026692" cy="176335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="" xmlns:a16="http://schemas.microsoft.com/office/drawing/2014/main" id="{A0E7F3D4-400B-47D1-9D6D-C4C775E1FF5A}"/>
              </a:ext>
            </a:extLst>
          </p:cNvPr>
          <p:cNvSpPr txBox="1">
            <a:spLocks/>
          </p:cNvSpPr>
          <p:nvPr/>
        </p:nvSpPr>
        <p:spPr>
          <a:xfrm>
            <a:off x="62320" y="1123526"/>
            <a:ext cx="5494916" cy="410143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dirty="0" smtClean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ППО </a:t>
            </a:r>
            <a:r>
              <a:rPr lang="ru-RU" sz="1400" dirty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СУФД </a:t>
            </a:r>
            <a:r>
              <a:rPr lang="ru-RU" sz="1400" dirty="0" smtClean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– Документы </a:t>
            </a:r>
            <a:r>
              <a:rPr lang="ru-RU" sz="1400" dirty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– </a:t>
            </a:r>
            <a:r>
              <a:rPr lang="ru-RU" sz="1400" dirty="0" smtClean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Отзыв документа</a:t>
            </a:r>
            <a:r>
              <a:rPr lang="ru-RU" sz="1400" dirty="0" smtClean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636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03408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1608885" y="6460987"/>
            <a:ext cx="5678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l"/>
            <a:fld id="{B6F15528-21DE-4FAA-801E-634DDDAF4B2B}" type="slidenum">
              <a:rPr lang="ru-RU" sz="1747" b="1">
                <a:solidFill>
                  <a:srgbClr val="1F497D"/>
                </a:solidFill>
                <a:latin typeface="Arial" panose="020B0604020202020204"/>
              </a:rPr>
              <a:pPr algn="l"/>
              <a:t>8</a:t>
            </a:fld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="" xmlns:a16="http://schemas.microsoft.com/office/drawing/2014/main" id="{2519483A-103B-44CF-8F08-ED1525BF7E97}"/>
              </a:ext>
            </a:extLst>
          </p:cNvPr>
          <p:cNvSpPr txBox="1">
            <a:spLocks/>
          </p:cNvSpPr>
          <p:nvPr/>
        </p:nvSpPr>
        <p:spPr>
          <a:xfrm>
            <a:off x="5316825" y="219798"/>
            <a:ext cx="6723017" cy="802379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Обособленный учет субсидий, предоставляемых из федерального бюджета юридическим лицам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endParaRPr lang="ru-RU" sz="18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E06FA269-B4A3-46C0-9B2F-66911129992C}"/>
              </a:ext>
            </a:extLst>
          </p:cNvPr>
          <p:cNvSpPr/>
          <p:nvPr/>
        </p:nvSpPr>
        <p:spPr>
          <a:xfrm>
            <a:off x="237232" y="5447888"/>
            <a:ext cx="5858768" cy="13361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Обеспечение обособленного учета субсидий осуществляется посредством указания ГРБС </a:t>
            </a:r>
            <a:r>
              <a:rPr lang="ru-RU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номера реестровой записи </a:t>
            </a:r>
            <a:r>
              <a:rPr lang="ru-RU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соглашения о предоставлении субсидии в распоряжении о совершении казначейского платежа при перечислении средств субсидии на лицевой счет ЮЛ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5DA2A82B-053D-4CA8-A611-7099B9E2C8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430" y="2550073"/>
            <a:ext cx="797491" cy="79749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7B8ED83-2B84-4D57-96D0-A324F4F8D09B}"/>
              </a:ext>
            </a:extLst>
          </p:cNvPr>
          <p:cNvSpPr txBox="1"/>
          <p:nvPr/>
        </p:nvSpPr>
        <p:spPr>
          <a:xfrm>
            <a:off x="908579" y="3440609"/>
            <a:ext cx="3677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Письмо о решении ведения обособленного учета субсидий </a:t>
            </a:r>
          </a:p>
        </p:txBody>
      </p:sp>
      <p:pic>
        <p:nvPicPr>
          <p:cNvPr id="29" name="Объект 17">
            <a:extLst>
              <a:ext uri="{FF2B5EF4-FFF2-40B4-BE49-F238E27FC236}">
                <a16:creationId xmlns="" xmlns:a16="http://schemas.microsoft.com/office/drawing/2014/main" id="{7F7752DF-60EB-4AA3-BBB7-C06CAC7209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35" y="1323789"/>
            <a:ext cx="694315" cy="694315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84B9E241-51F2-4AEA-A003-DA5B5A2B8759}"/>
              </a:ext>
            </a:extLst>
          </p:cNvPr>
          <p:cNvSpPr/>
          <p:nvPr/>
        </p:nvSpPr>
        <p:spPr>
          <a:xfrm>
            <a:off x="2111838" y="1410112"/>
            <a:ext cx="7585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и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 (или)</a:t>
            </a:r>
          </a:p>
        </p:txBody>
      </p:sp>
      <p:pic>
        <p:nvPicPr>
          <p:cNvPr id="31" name="Рисунок 30" descr="business-man-male-silhouette-isolated-icon-vector-10101970.jpg">
            <a:extLst>
              <a:ext uri="{FF2B5EF4-FFF2-40B4-BE49-F238E27FC236}">
                <a16:creationId xmlns="" xmlns:a16="http://schemas.microsoft.com/office/drawing/2014/main" id="{8A182F54-6131-4ACE-B57B-E045CB17BFC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19421" y="1380524"/>
            <a:ext cx="453699" cy="70054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71C264C8-FA44-4C7E-8090-352EC6CC1BBB}"/>
              </a:ext>
            </a:extLst>
          </p:cNvPr>
          <p:cNvSpPr txBox="1"/>
          <p:nvPr/>
        </p:nvSpPr>
        <p:spPr>
          <a:xfrm>
            <a:off x="3953555" y="2072829"/>
            <a:ext cx="6501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ЮЛ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="" xmlns:a16="http://schemas.microsoft.com/office/drawing/2014/main" id="{6C4A655E-9961-47C3-AC34-81E9B83864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7531" y="4295804"/>
            <a:ext cx="762218" cy="66661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61EACE4D-56FA-4BC6-BEAF-3B43035AD1E0}"/>
              </a:ext>
            </a:extLst>
          </p:cNvPr>
          <p:cNvSpPr txBox="1"/>
          <p:nvPr/>
        </p:nvSpPr>
        <p:spPr>
          <a:xfrm>
            <a:off x="500235" y="2048576"/>
            <a:ext cx="6848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ГРБС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7BB512D2-0148-433D-A292-469E75A707FF}"/>
              </a:ext>
            </a:extLst>
          </p:cNvPr>
          <p:cNvSpPr txBox="1"/>
          <p:nvPr/>
        </p:nvSpPr>
        <p:spPr>
          <a:xfrm>
            <a:off x="1583112" y="4986869"/>
            <a:ext cx="1970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Century Gothic" panose="020B0502020202020204" pitchFamily="34" charset="0"/>
                <a:cs typeface="Segoe UI Light" panose="020B0502040204020203" pitchFamily="34" charset="0"/>
              </a:rPr>
              <a:t>УФК по г. Москве</a:t>
            </a: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="" xmlns:a16="http://schemas.microsoft.com/office/drawing/2014/main" id="{93405F53-44B1-4AB4-979F-E969DDBD133B}"/>
              </a:ext>
            </a:extLst>
          </p:cNvPr>
          <p:cNvCxnSpPr>
            <a:cxnSpLocks/>
          </p:cNvCxnSpPr>
          <p:nvPr/>
        </p:nvCxnSpPr>
        <p:spPr>
          <a:xfrm>
            <a:off x="2488640" y="3988276"/>
            <a:ext cx="0" cy="272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="" xmlns:a16="http://schemas.microsoft.com/office/drawing/2014/main" id="{2D172759-0118-4F3A-BA7F-900262754512}"/>
              </a:ext>
            </a:extLst>
          </p:cNvPr>
          <p:cNvCxnSpPr/>
          <p:nvPr/>
        </p:nvCxnSpPr>
        <p:spPr>
          <a:xfrm>
            <a:off x="1129428" y="2477119"/>
            <a:ext cx="672957" cy="227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="" xmlns:a16="http://schemas.microsoft.com/office/drawing/2014/main" id="{264BC09F-2863-4538-8EC4-80C5C12637A6}"/>
              </a:ext>
            </a:extLst>
          </p:cNvPr>
          <p:cNvCxnSpPr/>
          <p:nvPr/>
        </p:nvCxnSpPr>
        <p:spPr>
          <a:xfrm>
            <a:off x="1109765" y="2480175"/>
            <a:ext cx="672957" cy="227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="" xmlns:a16="http://schemas.microsoft.com/office/drawing/2014/main" id="{A9E2C7DA-69A8-46EF-A95D-C762AF4F8F22}"/>
              </a:ext>
            </a:extLst>
          </p:cNvPr>
          <p:cNvCxnSpPr>
            <a:cxnSpLocks/>
          </p:cNvCxnSpPr>
          <p:nvPr/>
        </p:nvCxnSpPr>
        <p:spPr>
          <a:xfrm rot="8580000">
            <a:off x="3272186" y="2477120"/>
            <a:ext cx="672957" cy="227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Заголовок 1">
            <a:extLst>
              <a:ext uri="{FF2B5EF4-FFF2-40B4-BE49-F238E27FC236}">
                <a16:creationId xmlns="" xmlns:a16="http://schemas.microsoft.com/office/drawing/2014/main" id="{BE37534E-B577-4C3C-8C05-B0DCA6132E0B}"/>
              </a:ext>
            </a:extLst>
          </p:cNvPr>
          <p:cNvSpPr txBox="1">
            <a:spLocks/>
          </p:cNvSpPr>
          <p:nvPr/>
        </p:nvSpPr>
        <p:spPr>
          <a:xfrm>
            <a:off x="6188519" y="1299431"/>
            <a:ext cx="5503246" cy="7430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dirty="0">
                <a:latin typeface="Century Gothic" panose="020B0502020202020204" pitchFamily="34" charset="0"/>
              </a:rPr>
              <a:t>Пример заполнение платежного поручения ГРБС при обособленном учете</a:t>
            </a:r>
          </a:p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endParaRPr lang="ru-RU" sz="16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9"/>
          <a:srcRect l="42361" t="22592" r="26320" b="14074"/>
          <a:stretch/>
        </p:blipFill>
        <p:spPr>
          <a:xfrm>
            <a:off x="6803764" y="1711330"/>
            <a:ext cx="4421853" cy="482645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69358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03408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1608885" y="6460987"/>
            <a:ext cx="567865" cy="21544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l"/>
            <a:fld id="{B6F15528-21DE-4FAA-801E-634DDDAF4B2B}" type="slidenum">
              <a:rPr lang="ru-RU" sz="1747" b="1">
                <a:solidFill>
                  <a:srgbClr val="1F497D"/>
                </a:solidFill>
                <a:latin typeface="Arial" panose="020B0604020202020204"/>
              </a:rPr>
              <a:pPr algn="l"/>
              <a:t>9</a:t>
            </a:fld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570151" y="63515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23" name="Заголовок 1">
            <a:extLst>
              <a:ext uri="{FF2B5EF4-FFF2-40B4-BE49-F238E27FC236}">
                <a16:creationId xmlns="" xmlns:a16="http://schemas.microsoft.com/office/drawing/2014/main" id="{938DDEF5-C9E9-42BB-A006-D6AF4994697E}"/>
              </a:ext>
            </a:extLst>
          </p:cNvPr>
          <p:cNvSpPr txBox="1">
            <a:spLocks/>
          </p:cNvSpPr>
          <p:nvPr/>
        </p:nvSpPr>
        <p:spPr>
          <a:xfrm>
            <a:off x="4467430" y="368490"/>
            <a:ext cx="7385219" cy="37316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Оформление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платежного поручения при обособленном учете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BE37534E-B577-4C3C-8C05-B0DCA6132E0B}"/>
              </a:ext>
            </a:extLst>
          </p:cNvPr>
          <p:cNvSpPr txBox="1">
            <a:spLocks/>
          </p:cNvSpPr>
          <p:nvPr/>
        </p:nvSpPr>
        <p:spPr>
          <a:xfrm>
            <a:off x="3225185" y="1050305"/>
            <a:ext cx="5503246" cy="7430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dirty="0" smtClean="0">
              <a:latin typeface="Century Gothic" panose="020B0502020202020204" pitchFamily="34" charset="0"/>
            </a:endParaRPr>
          </a:p>
          <a:p>
            <a:pPr algn="ctr"/>
            <a:r>
              <a:rPr lang="ru-RU" sz="1600" dirty="0" smtClean="0">
                <a:latin typeface="Century Gothic" panose="020B0502020202020204" pitchFamily="34" charset="0"/>
              </a:rPr>
              <a:t>Пример </a:t>
            </a:r>
            <a:r>
              <a:rPr lang="ru-RU" sz="1600" dirty="0">
                <a:latin typeface="Century Gothic" panose="020B0502020202020204" pitchFamily="34" charset="0"/>
              </a:rPr>
              <a:t>заполнение платежного поручения </a:t>
            </a:r>
            <a:r>
              <a:rPr lang="ru-RU" sz="1600" dirty="0" smtClean="0">
                <a:latin typeface="Century Gothic" panose="020B0502020202020204" pitchFamily="34" charset="0"/>
              </a:rPr>
              <a:t>юридическим лицом </a:t>
            </a:r>
            <a:r>
              <a:rPr lang="ru-RU" sz="1600" dirty="0">
                <a:latin typeface="Century Gothic" panose="020B0502020202020204" pitchFamily="34" charset="0"/>
              </a:rPr>
              <a:t>при обособленном учете</a:t>
            </a:r>
          </a:p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endParaRPr lang="ru-RU" sz="16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Рисунок 12"/>
          <p:cNvPicPr/>
          <p:nvPr/>
        </p:nvPicPr>
        <p:blipFill rotWithShape="1">
          <a:blip r:embed="rId5"/>
          <a:srcRect t="6876" r="19583" b="18761"/>
          <a:stretch/>
        </p:blipFill>
        <p:spPr bwMode="auto">
          <a:xfrm>
            <a:off x="5252994" y="1690080"/>
            <a:ext cx="5669175" cy="3449101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C8B4046B-896B-4DFF-B7C3-E5F5A509AA8B}"/>
              </a:ext>
            </a:extLst>
          </p:cNvPr>
          <p:cNvSpPr/>
          <p:nvPr/>
        </p:nvSpPr>
        <p:spPr>
          <a:xfrm>
            <a:off x="8186191" y="3256174"/>
            <a:ext cx="542240" cy="1699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38819" t="23086" r="22986" b="4444"/>
          <a:stretch/>
        </p:blipFill>
        <p:spPr>
          <a:xfrm>
            <a:off x="192976" y="1588516"/>
            <a:ext cx="4656666" cy="49699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Прямоугольник 20"/>
          <p:cNvSpPr/>
          <p:nvPr/>
        </p:nvSpPr>
        <p:spPr>
          <a:xfrm>
            <a:off x="6927512" y="5385202"/>
            <a:ext cx="3219090" cy="1216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Указывается </a:t>
            </a:r>
            <a:r>
              <a:rPr lang="ru-RU" sz="1200" u="sng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соответствующий номер реестровой записи</a:t>
            </a:r>
            <a:r>
              <a:rPr lang="ru-RU" sz="12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 соглашения о предоставлении субсидии</a:t>
            </a:r>
            <a:endParaRPr lang="ru-RU" sz="12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2" name="Прямая со стрелкой 21"/>
          <p:cNvCxnSpPr>
            <a:stCxn id="21" idx="0"/>
          </p:cNvCxnSpPr>
          <p:nvPr/>
        </p:nvCxnSpPr>
        <p:spPr>
          <a:xfrm flipH="1" flipV="1">
            <a:off x="8525933" y="3674533"/>
            <a:ext cx="11124" cy="1710669"/>
          </a:xfrm>
          <a:prstGeom prst="straightConnector1">
            <a:avLst/>
          </a:prstGeom>
          <a:ln w="19050">
            <a:solidFill>
              <a:srgbClr val="D20C1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2176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679445" y="283047"/>
            <a:ext cx="5254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Уточнение платежей банком контрагента</a:t>
            </a:r>
          </a:p>
        </p:txBody>
      </p:sp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883035" y="6491131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1573933" y="6412083"/>
            <a:ext cx="474134" cy="24608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ru-RU" sz="1747" b="1" dirty="0" smtClean="0">
                <a:solidFill>
                  <a:srgbClr val="1F497D"/>
                </a:solidFill>
                <a:latin typeface="Arial" panose="020B0604020202020204"/>
              </a:rPr>
              <a:t>10</a:t>
            </a:r>
            <a:endParaRPr lang="ru-RU" sz="1747" b="1" dirty="0">
              <a:solidFill>
                <a:srgbClr val="1F497D"/>
              </a:solidFill>
              <a:latin typeface="Arial" panose="020B0604020202020204"/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616" t="18396" r="78827" b="40871"/>
          <a:stretch/>
        </p:blipFill>
        <p:spPr>
          <a:xfrm>
            <a:off x="237231" y="2615913"/>
            <a:ext cx="3701028" cy="40821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70" y="1203752"/>
            <a:ext cx="791439" cy="7746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3655" y="1237286"/>
            <a:ext cx="762218" cy="666618"/>
          </a:xfrm>
          <a:prstGeom prst="rect">
            <a:avLst/>
          </a:prstGeom>
        </p:spPr>
      </p:pic>
      <p:cxnSp>
        <p:nvCxnSpPr>
          <p:cNvPr id="25" name="Прямая со стрелкой 24"/>
          <p:cNvCxnSpPr/>
          <p:nvPr/>
        </p:nvCxnSpPr>
        <p:spPr>
          <a:xfrm>
            <a:off x="914400" y="1373299"/>
            <a:ext cx="6711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9065" y="1314812"/>
            <a:ext cx="755970" cy="16460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804493" y="1664296"/>
            <a:ext cx="755970" cy="16460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10800000">
            <a:off x="2118978" y="1664296"/>
            <a:ext cx="755970" cy="16460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360990" y="977540"/>
            <a:ext cx="1135973" cy="246221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Century Gothic" panose="020B0502020202020204" pitchFamily="34" charset="0"/>
              </a:rPr>
              <a:t>Запрос ЭПС</a:t>
            </a:r>
            <a:endParaRPr lang="ru-RU" sz="1000" dirty="0">
              <a:solidFill>
                <a:schemeClr val="tx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27407" y="1879531"/>
            <a:ext cx="1457552" cy="246221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Ответ на запрос </a:t>
            </a:r>
          </a:p>
        </p:txBody>
      </p:sp>
      <p:pic>
        <p:nvPicPr>
          <p:cNvPr id="1027" name="Рисунок 413" descr="ЭФ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" r="2546" b="24641"/>
          <a:stretch/>
        </p:blipFill>
        <p:spPr bwMode="auto">
          <a:xfrm>
            <a:off x="4438096" y="1396156"/>
            <a:ext cx="4303643" cy="533078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2219" y="1396156"/>
            <a:ext cx="371429" cy="371429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4692914" y="1055891"/>
            <a:ext cx="3973063" cy="276999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Ответ на запрос (уведомление) по ЭПС участника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03018" y="1045734"/>
            <a:ext cx="3973063" cy="24622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Ответ на запрос (уведомление) по ЭПС участника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443888" y="1293596"/>
            <a:ext cx="2411262" cy="553998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latin typeface="Century Gothic" panose="020B0502020202020204" pitchFamily="34" charset="0"/>
              </a:rPr>
              <a:t>Выбрать родительский документ</a:t>
            </a:r>
          </a:p>
          <a:p>
            <a:pPr algn="just"/>
            <a:r>
              <a:rPr lang="ru-RU" sz="1000" dirty="0">
                <a:latin typeface="Century Gothic" panose="020B0502020202020204" pitchFamily="34" charset="0"/>
                <a:cs typeface="Times New Roman" panose="02020603050405020304" pitchFamily="18" charset="0"/>
              </a:rPr>
              <a:t>(</a:t>
            </a:r>
            <a:r>
              <a:rPr lang="ru-RU" sz="1000" dirty="0">
                <a:latin typeface="Century Gothic" panose="020B0502020202020204" pitchFamily="34" charset="0"/>
              </a:rPr>
              <a:t>тип родительского документа–       «Платежное поручение»)</a:t>
            </a:r>
            <a:endParaRPr lang="ru-RU" sz="10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851979" y="4921227"/>
            <a:ext cx="3290897" cy="1015663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latin typeface="Century Gothic" panose="020B0502020202020204" pitchFamily="34" charset="0"/>
              </a:rPr>
              <a:t>Раздел 5.9. </a:t>
            </a:r>
          </a:p>
          <a:p>
            <a:pPr algn="ctr"/>
            <a:r>
              <a:rPr lang="ru-RU" sz="1200" b="1" i="1" dirty="0">
                <a:latin typeface="Century Gothic" panose="020B0502020202020204" pitchFamily="34" charset="0"/>
              </a:rPr>
              <a:t>Руководства пользователя </a:t>
            </a:r>
            <a:endParaRPr lang="ru-RU" sz="1200" b="1" i="1" dirty="0" smtClean="0">
              <a:latin typeface="Century Gothic" panose="020B0502020202020204" pitchFamily="34" charset="0"/>
            </a:endParaRPr>
          </a:p>
          <a:p>
            <a:pPr algn="ctr"/>
            <a:r>
              <a:rPr lang="ru-RU" sz="1200" b="1" i="1" dirty="0" smtClean="0">
                <a:latin typeface="Century Gothic" panose="020B0502020202020204" pitchFamily="34" charset="0"/>
              </a:rPr>
              <a:t>Группа </a:t>
            </a:r>
            <a:r>
              <a:rPr lang="ru-RU" sz="1200" b="1" i="1" dirty="0">
                <a:latin typeface="Century Gothic" panose="020B0502020202020204" pitchFamily="34" charset="0"/>
              </a:rPr>
              <a:t>документов </a:t>
            </a:r>
          </a:p>
          <a:p>
            <a:pPr algn="ctr"/>
            <a:r>
              <a:rPr lang="ru-RU" sz="1200" b="1" i="1" dirty="0">
                <a:latin typeface="Century Gothic" panose="020B0502020202020204" pitchFamily="34" charset="0"/>
              </a:rPr>
              <a:t>«Управление платежами»</a:t>
            </a:r>
          </a:p>
          <a:p>
            <a:pPr algn="just"/>
            <a:endParaRPr lang="ru-RU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66564" y="3975961"/>
            <a:ext cx="867398" cy="867398"/>
          </a:xfrm>
          <a:prstGeom prst="rect">
            <a:avLst/>
          </a:prstGeom>
        </p:spPr>
      </p:pic>
      <p:sp>
        <p:nvSpPr>
          <p:cNvPr id="30" name="Скругленный прямоугольник 6">
            <a:extLst>
              <a:ext uri="{FF2B5EF4-FFF2-40B4-BE49-F238E27FC236}">
                <a16:creationId xmlns="" xmlns:a16="http://schemas.microsoft.com/office/drawing/2014/main" id="{B1129C5D-9422-4A0C-8D87-8C95B39F1A19}"/>
              </a:ext>
            </a:extLst>
          </p:cNvPr>
          <p:cNvSpPr/>
          <p:nvPr/>
        </p:nvSpPr>
        <p:spPr>
          <a:xfrm>
            <a:off x="913354" y="6188186"/>
            <a:ext cx="2997508" cy="13631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6">
            <a:extLst>
              <a:ext uri="{FF2B5EF4-FFF2-40B4-BE49-F238E27FC236}">
                <a16:creationId xmlns="" xmlns:a16="http://schemas.microsoft.com/office/drawing/2014/main" id="{22706A07-3F53-47DE-B9E6-B45A882ACD98}"/>
              </a:ext>
            </a:extLst>
          </p:cNvPr>
          <p:cNvSpPr/>
          <p:nvPr/>
        </p:nvSpPr>
        <p:spPr>
          <a:xfrm>
            <a:off x="940752" y="6514909"/>
            <a:ext cx="2997507" cy="15914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 descr="business-man-male-silhouette-isolated-icon-vector-10101970.jpg">
            <a:extLst>
              <a:ext uri="{FF2B5EF4-FFF2-40B4-BE49-F238E27FC236}">
                <a16:creationId xmlns="" xmlns:a16="http://schemas.microsoft.com/office/drawing/2014/main" id="{8A182F54-6131-4ACE-B57B-E045CB17BFC1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942345" y="1209637"/>
            <a:ext cx="424491" cy="655449"/>
          </a:xfrm>
          <a:prstGeom prst="rect">
            <a:avLst/>
          </a:prstGeom>
        </p:spPr>
      </p:pic>
      <p:sp>
        <p:nvSpPr>
          <p:cNvPr id="37" name="Заголовок 1">
            <a:extLst>
              <a:ext uri="{FF2B5EF4-FFF2-40B4-BE49-F238E27FC236}">
                <a16:creationId xmlns="" xmlns:a16="http://schemas.microsoft.com/office/drawing/2014/main" id="{A0E7F3D4-400B-47D1-9D6D-C4C775E1FF5A}"/>
              </a:ext>
            </a:extLst>
          </p:cNvPr>
          <p:cNvSpPr txBox="1">
            <a:spLocks/>
          </p:cNvSpPr>
          <p:nvPr/>
        </p:nvSpPr>
        <p:spPr>
          <a:xfrm>
            <a:off x="108670" y="2109783"/>
            <a:ext cx="4108946" cy="46994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300" dirty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ППО СУФД </a:t>
            </a:r>
            <a:r>
              <a:rPr lang="ru-RU" sz="1300" dirty="0" smtClean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– </a:t>
            </a:r>
            <a:r>
              <a:rPr lang="ru-RU" sz="1300" dirty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Документы – </a:t>
            </a:r>
            <a:r>
              <a:rPr lang="ru-RU" sz="1300" dirty="0" smtClean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Управление платежами – Обмен информацией с банком</a:t>
            </a:r>
            <a:r>
              <a:rPr lang="ru-RU" sz="1300" dirty="0" smtClean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016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556" t="23333" r="83472" b="17284"/>
          <a:stretch/>
        </p:blipFill>
        <p:spPr>
          <a:xfrm>
            <a:off x="179230" y="1668363"/>
            <a:ext cx="1947334" cy="4072467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62924" y="179132"/>
            <a:ext cx="8158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Отчетные формы для учета операций </a:t>
            </a:r>
            <a:b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получателя средств из бюджета</a:t>
            </a:r>
          </a:p>
          <a:p>
            <a:pPr algn="r"/>
            <a:endParaRPr lang="ru-RU" dirty="0">
              <a:solidFill>
                <a:srgbClr val="0020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Номер слайда 3">
            <a:extLst>
              <a:ext uri="{FF2B5EF4-FFF2-40B4-BE49-F238E27FC236}">
                <a16:creationId xmlns="" xmlns:a16="http://schemas.microsoft.com/office/drawing/2014/main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03408" y="6440469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11834911" y="6460987"/>
            <a:ext cx="188353" cy="184666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20" name="object 9"/>
          <p:cNvSpPr/>
          <p:nvPr/>
        </p:nvSpPr>
        <p:spPr>
          <a:xfrm>
            <a:off x="9554901" y="448309"/>
            <a:ext cx="2621849" cy="5817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4102" y="4561906"/>
            <a:ext cx="867398" cy="8673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62353" y="5537658"/>
            <a:ext cx="3290897" cy="1015663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latin typeface="Century Gothic" panose="020B0502020202020204" pitchFamily="34" charset="0"/>
              </a:rPr>
              <a:t>Раздел 5.11</a:t>
            </a:r>
            <a:r>
              <a:rPr lang="ru-RU" sz="1200" b="1" i="1" dirty="0" smtClean="0">
                <a:latin typeface="Century Gothic" panose="020B0502020202020204" pitchFamily="34" charset="0"/>
              </a:rPr>
              <a:t>.</a:t>
            </a:r>
          </a:p>
          <a:p>
            <a:pPr algn="ctr"/>
            <a:r>
              <a:rPr lang="ru-RU" sz="1200" b="1" i="1" dirty="0" smtClean="0">
                <a:latin typeface="Century Gothic" panose="020B0502020202020204" pitchFamily="34" charset="0"/>
              </a:rPr>
              <a:t> </a:t>
            </a:r>
            <a:r>
              <a:rPr lang="ru-RU" sz="1200" b="1" i="1" dirty="0">
                <a:latin typeface="Century Gothic" panose="020B0502020202020204" pitchFamily="34" charset="0"/>
              </a:rPr>
              <a:t>Руководства </a:t>
            </a:r>
            <a:r>
              <a:rPr lang="ru-RU" sz="1200" b="1" i="1" dirty="0" smtClean="0">
                <a:latin typeface="Century Gothic" panose="020B0502020202020204" pitchFamily="34" charset="0"/>
              </a:rPr>
              <a:t>пользователя</a:t>
            </a:r>
          </a:p>
          <a:p>
            <a:pPr algn="ctr"/>
            <a:r>
              <a:rPr lang="ru-RU" sz="1200" b="1" i="1" dirty="0" smtClean="0">
                <a:latin typeface="Century Gothic" panose="020B0502020202020204" pitchFamily="34" charset="0"/>
              </a:rPr>
              <a:t> </a:t>
            </a:r>
            <a:r>
              <a:rPr lang="ru-RU" sz="1200" b="1" i="1" dirty="0">
                <a:latin typeface="Century Gothic" panose="020B0502020202020204" pitchFamily="34" charset="0"/>
              </a:rPr>
              <a:t>Группа документов </a:t>
            </a:r>
          </a:p>
          <a:p>
            <a:pPr algn="ctr"/>
            <a:r>
              <a:rPr lang="ru-RU" sz="1200" b="1" i="1" dirty="0">
                <a:latin typeface="Century Gothic" panose="020B0502020202020204" pitchFamily="34" charset="0"/>
              </a:rPr>
              <a:t>«Оперативная </a:t>
            </a:r>
            <a:r>
              <a:rPr lang="ru-RU" sz="1200" b="1" i="1" dirty="0" smtClean="0">
                <a:latin typeface="Century Gothic" panose="020B0502020202020204" pitchFamily="34" charset="0"/>
              </a:rPr>
              <a:t>отчетность»</a:t>
            </a:r>
            <a:endParaRPr lang="ru-RU" sz="1200" b="1" i="1" dirty="0">
              <a:latin typeface="Century Gothic" panose="020B0502020202020204" pitchFamily="34" charset="0"/>
            </a:endParaRPr>
          </a:p>
          <a:p>
            <a:pPr algn="just"/>
            <a:endParaRPr lang="ru-RU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="" xmlns:a16="http://schemas.microsoft.com/office/drawing/2014/main" id="{A0E7F3D4-400B-47D1-9D6D-C4C775E1FF5A}"/>
              </a:ext>
            </a:extLst>
          </p:cNvPr>
          <p:cNvSpPr txBox="1">
            <a:spLocks/>
          </p:cNvSpPr>
          <p:nvPr/>
        </p:nvSpPr>
        <p:spPr>
          <a:xfrm>
            <a:off x="365182" y="1080935"/>
            <a:ext cx="5243401" cy="46994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300" dirty="0" smtClean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ППО </a:t>
            </a:r>
            <a:r>
              <a:rPr lang="ru-RU" sz="1300" dirty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СУФД </a:t>
            </a:r>
            <a:r>
              <a:rPr lang="ru-RU" sz="1300" dirty="0" smtClean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– </a:t>
            </a:r>
            <a:r>
              <a:rPr lang="ru-RU" sz="1300" dirty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Документы – </a:t>
            </a:r>
            <a:r>
              <a:rPr lang="ru-RU" sz="1300" dirty="0" smtClean="0">
                <a:solidFill>
                  <a:schemeClr val="dk1"/>
                </a:solidFill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Оперативная отчетность – Отчеты</a:t>
            </a:r>
            <a:r>
              <a:rPr lang="ru-RU" sz="1300" dirty="0" smtClean="0">
                <a:effectLst/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endParaRPr lang="ru-RU" sz="13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Скругленный прямоугольник 6">
            <a:extLst>
              <a:ext uri="{FF2B5EF4-FFF2-40B4-BE49-F238E27FC236}">
                <a16:creationId xmlns="" xmlns:a16="http://schemas.microsoft.com/office/drawing/2014/main" id="{B1129C5D-9422-4A0C-8D87-8C95B39F1A19}"/>
              </a:ext>
            </a:extLst>
          </p:cNvPr>
          <p:cNvSpPr/>
          <p:nvPr/>
        </p:nvSpPr>
        <p:spPr>
          <a:xfrm>
            <a:off x="365182" y="3994362"/>
            <a:ext cx="1732707" cy="10648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7"/>
          <a:srcRect l="28889" t="27037" r="13820" b="9876"/>
          <a:stretch/>
        </p:blipFill>
        <p:spPr>
          <a:xfrm>
            <a:off x="6783679" y="3564650"/>
            <a:ext cx="5315578" cy="32211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/>
          <a:srcRect l="20070" t="30000" r="5416" b="6296"/>
          <a:stretch/>
        </p:blipFill>
        <p:spPr>
          <a:xfrm>
            <a:off x="6796647" y="973666"/>
            <a:ext cx="5302610" cy="25499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9"/>
          <a:srcRect l="14930" t="38643" r="44376" b="31728"/>
          <a:stretch/>
        </p:blipFill>
        <p:spPr>
          <a:xfrm>
            <a:off x="2250432" y="2419771"/>
            <a:ext cx="4396412" cy="180057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384841" y="1711008"/>
            <a:ext cx="4097867" cy="461665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Печать платежных документов с отметкой о проведении платежа</a:t>
            </a:r>
            <a:endParaRPr lang="ru-RU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6">
            <a:extLst>
              <a:ext uri="{FF2B5EF4-FFF2-40B4-BE49-F238E27FC236}">
                <a16:creationId xmlns="" xmlns:a16="http://schemas.microsoft.com/office/drawing/2014/main" id="{B1129C5D-9422-4A0C-8D87-8C95B39F1A19}"/>
              </a:ext>
            </a:extLst>
          </p:cNvPr>
          <p:cNvSpPr/>
          <p:nvPr/>
        </p:nvSpPr>
        <p:spPr>
          <a:xfrm>
            <a:off x="362989" y="3994362"/>
            <a:ext cx="1732707" cy="10648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6">
            <a:extLst>
              <a:ext uri="{FF2B5EF4-FFF2-40B4-BE49-F238E27FC236}">
                <a16:creationId xmlns="" xmlns:a16="http://schemas.microsoft.com/office/drawing/2014/main" id="{B1129C5D-9422-4A0C-8D87-8C95B39F1A19}"/>
              </a:ext>
            </a:extLst>
          </p:cNvPr>
          <p:cNvSpPr/>
          <p:nvPr/>
        </p:nvSpPr>
        <p:spPr>
          <a:xfrm>
            <a:off x="631825" y="4126417"/>
            <a:ext cx="1459188" cy="106484"/>
          </a:xfrm>
          <a:prstGeom prst="roundRect">
            <a:avLst/>
          </a:prstGeom>
          <a:noFill/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6">
            <a:extLst>
              <a:ext uri="{FF2B5EF4-FFF2-40B4-BE49-F238E27FC236}">
                <a16:creationId xmlns="" xmlns:a16="http://schemas.microsoft.com/office/drawing/2014/main" id="{B1129C5D-9422-4A0C-8D87-8C95B39F1A19}"/>
              </a:ext>
            </a:extLst>
          </p:cNvPr>
          <p:cNvSpPr/>
          <p:nvPr/>
        </p:nvSpPr>
        <p:spPr>
          <a:xfrm>
            <a:off x="631826" y="4324562"/>
            <a:ext cx="1466064" cy="106484"/>
          </a:xfrm>
          <a:prstGeom prst="roundRect">
            <a:avLst/>
          </a:prstGeom>
          <a:noFill/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265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2984" y="2125226"/>
            <a:ext cx="9334127" cy="1997007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1079" y="3123729"/>
            <a:ext cx="7999657" cy="742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27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4227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-9285" y="65237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  <a: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>
                <a:solidFill>
                  <a:srgbClr val="43507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 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11972" y="1663748"/>
            <a:ext cx="8244828" cy="923330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Century Gothic" panose="020B0502020202020204" pitchFamily="34" charset="0"/>
              </a:rPr>
              <a:t>Обучающие материалы </a:t>
            </a:r>
            <a:r>
              <a:rPr lang="ru-RU" sz="1400" dirty="0" smtClean="0">
                <a:latin typeface="Century Gothic" panose="020B0502020202020204" pitchFamily="34" charset="0"/>
              </a:rPr>
              <a:t>по работе с ППО СУФД размещены </a:t>
            </a:r>
            <a:r>
              <a:rPr lang="ru-RU" sz="1400" dirty="0">
                <a:latin typeface="Century Gothic" panose="020B0502020202020204" pitchFamily="34" charset="0"/>
              </a:rPr>
              <a:t>на сайте Управления </a:t>
            </a:r>
            <a:r>
              <a:rPr lang="en-US" sz="1400" dirty="0" err="1">
                <a:latin typeface="Century Gothic" panose="020B0502020202020204" pitchFamily="34" charset="0"/>
              </a:rPr>
              <a:t>moscow</a:t>
            </a:r>
            <a:r>
              <a:rPr lang="ru-RU" sz="1400" dirty="0">
                <a:latin typeface="Century Gothic" panose="020B0502020202020204" pitchFamily="34" charset="0"/>
              </a:rPr>
              <a:t>.</a:t>
            </a:r>
            <a:r>
              <a:rPr lang="en-US" sz="1400" dirty="0" err="1">
                <a:latin typeface="Century Gothic" panose="020B0502020202020204" pitchFamily="34" charset="0"/>
              </a:rPr>
              <a:t>roskazna</a:t>
            </a:r>
            <a:r>
              <a:rPr lang="ru-RU" sz="1400" dirty="0">
                <a:latin typeface="Century Gothic" panose="020B0502020202020204" pitchFamily="34" charset="0"/>
              </a:rPr>
              <a:t>.</a:t>
            </a:r>
            <a:r>
              <a:rPr lang="en-US" sz="1400" dirty="0" err="1">
                <a:latin typeface="Century Gothic" panose="020B0502020202020204" pitchFamily="34" charset="0"/>
              </a:rPr>
              <a:t>gov</a:t>
            </a:r>
            <a:r>
              <a:rPr lang="ru-RU" sz="1400" dirty="0">
                <a:latin typeface="Century Gothic" panose="020B0502020202020204" pitchFamily="34" charset="0"/>
              </a:rPr>
              <a:t>.</a:t>
            </a:r>
            <a:r>
              <a:rPr lang="en-US" sz="1400" dirty="0" err="1">
                <a:latin typeface="Century Gothic" panose="020B0502020202020204" pitchFamily="34" charset="0"/>
              </a:rPr>
              <a:t>ru</a:t>
            </a:r>
            <a:r>
              <a:rPr lang="ru-RU" sz="1400" dirty="0">
                <a:latin typeface="Century Gothic" panose="020B0502020202020204" pitchFamily="34" charset="0"/>
              </a:rPr>
              <a:t>/ГИС/СУФД-онлайн/Нормативные документы/Руководство пользователя </a:t>
            </a:r>
            <a:r>
              <a:rPr lang="ru-RU" sz="1400" dirty="0" smtClean="0">
                <a:latin typeface="Century Gothic" panose="020B0502020202020204" pitchFamily="34" charset="0"/>
              </a:rPr>
              <a:t>СУФД/Руководство </a:t>
            </a:r>
            <a:r>
              <a:rPr lang="ru-RU" sz="1400" dirty="0">
                <a:latin typeface="Century Gothic" panose="020B0502020202020204" pitchFamily="34" charset="0"/>
              </a:rPr>
              <a:t>по работе с НУБП.</a:t>
            </a:r>
          </a:p>
          <a:p>
            <a:pPr algn="just"/>
            <a:endParaRPr lang="ru-RU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1972" y="4758970"/>
            <a:ext cx="8244828" cy="923330"/>
          </a:xfrm>
          <a:prstGeom prst="rect">
            <a:avLst/>
          </a:prstGeom>
          <a:ln w="1905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entury Gothic" panose="020B0502020202020204" pitchFamily="34" charset="0"/>
              </a:rPr>
              <a:t>Нормативные правовые акты по осуществлению операций на лицевых счетах                        с кодом «41»</a:t>
            </a:r>
          </a:p>
          <a:p>
            <a:pPr algn="ctr"/>
            <a:r>
              <a:rPr lang="en-US" sz="1400" dirty="0" err="1">
                <a:latin typeface="Century Gothic" panose="020B0502020202020204" pitchFamily="34" charset="0"/>
              </a:rPr>
              <a:t>moscow</a:t>
            </a:r>
            <a:r>
              <a:rPr lang="ru-RU" sz="1400" dirty="0">
                <a:latin typeface="Century Gothic" panose="020B0502020202020204" pitchFamily="34" charset="0"/>
              </a:rPr>
              <a:t>.</a:t>
            </a:r>
            <a:r>
              <a:rPr lang="en-US" sz="1400" dirty="0" err="1">
                <a:latin typeface="Century Gothic" panose="020B0502020202020204" pitchFamily="34" charset="0"/>
              </a:rPr>
              <a:t>roskazna</a:t>
            </a:r>
            <a:r>
              <a:rPr lang="ru-RU" sz="1400" dirty="0">
                <a:latin typeface="Century Gothic" panose="020B0502020202020204" pitchFamily="34" charset="0"/>
              </a:rPr>
              <a:t>.</a:t>
            </a:r>
            <a:r>
              <a:rPr lang="en-US" sz="1400" dirty="0" err="1">
                <a:latin typeface="Century Gothic" panose="020B0502020202020204" pitchFamily="34" charset="0"/>
              </a:rPr>
              <a:t>gov</a:t>
            </a:r>
            <a:r>
              <a:rPr lang="ru-RU" sz="1400" dirty="0">
                <a:latin typeface="Century Gothic" panose="020B0502020202020204" pitchFamily="34" charset="0"/>
              </a:rPr>
              <a:t>.</a:t>
            </a:r>
            <a:r>
              <a:rPr lang="en-US" sz="1400" dirty="0" err="1" smtClean="0">
                <a:latin typeface="Century Gothic" panose="020B0502020202020204" pitchFamily="34" charset="0"/>
              </a:rPr>
              <a:t>ru</a:t>
            </a:r>
            <a:r>
              <a:rPr lang="ru-RU" sz="1400" dirty="0" smtClean="0">
                <a:latin typeface="Century Gothic" panose="020B0502020202020204" pitchFamily="34" charset="0"/>
              </a:rPr>
              <a:t>/Документы/Казначейское обслуживание/Федеральный бюджет</a:t>
            </a:r>
            <a:endParaRPr lang="ru-RU" sz="1400" dirty="0">
              <a:latin typeface="Century Gothic" panose="020B0502020202020204" pitchFamily="34" charset="0"/>
            </a:endParaRPr>
          </a:p>
          <a:p>
            <a:pPr algn="just"/>
            <a:endParaRPr lang="ru-RU" sz="12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9761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16090</TotalTime>
  <Words>842</Words>
  <Application>Microsoft Office PowerPoint</Application>
  <PresentationFormat>Широкоэкранный</PresentationFormat>
  <Paragraphs>125</Paragraphs>
  <Slides>12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Century</vt:lpstr>
      <vt:lpstr>Century Gothic</vt:lpstr>
      <vt:lpstr>Helvetica Neue Light</vt:lpstr>
      <vt:lpstr>Segoe UI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Кеворкова Марина Эрнестовна</dc:creator>
  <cp:lastModifiedBy>Голубев Роман Николаевич</cp:lastModifiedBy>
  <cp:revision>352</cp:revision>
  <cp:lastPrinted>2022-12-21T14:53:24Z</cp:lastPrinted>
  <dcterms:created xsi:type="dcterms:W3CDTF">2022-06-29T07:53:40Z</dcterms:created>
  <dcterms:modified xsi:type="dcterms:W3CDTF">2023-04-26T14:13:32Z</dcterms:modified>
</cp:coreProperties>
</file>