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12"/>
  </p:notesMasterIdLst>
  <p:handoutMasterIdLst>
    <p:handoutMasterId r:id="rId13"/>
  </p:handoutMasterIdLst>
  <p:sldIdLst>
    <p:sldId id="378" r:id="rId2"/>
    <p:sldId id="385" r:id="rId3"/>
    <p:sldId id="386" r:id="rId4"/>
    <p:sldId id="387" r:id="rId5"/>
    <p:sldId id="394" r:id="rId6"/>
    <p:sldId id="390" r:id="rId7"/>
    <p:sldId id="396" r:id="rId8"/>
    <p:sldId id="393" r:id="rId9"/>
    <p:sldId id="397" r:id="rId10"/>
    <p:sldId id="395" r:id="rId11"/>
  </p:sldIdLst>
  <p:sldSz cx="12192000" cy="6858000"/>
  <p:notesSz cx="10234613" cy="7102475"/>
  <p:defaultTextStyle>
    <a:defPPr>
      <a:defRPr lang="ru-RU"/>
    </a:defPPr>
    <a:lvl1pPr marL="0" algn="l" defTabSz="1932384" rtl="0" eaLnBrk="1" latinLnBrk="0" hangingPunct="1">
      <a:defRPr sz="3804" kern="1200">
        <a:solidFill>
          <a:schemeClr val="tx1"/>
        </a:solidFill>
        <a:latin typeface="+mn-lt"/>
        <a:ea typeface="+mn-ea"/>
        <a:cs typeface="+mn-cs"/>
      </a:defRPr>
    </a:lvl1pPr>
    <a:lvl2pPr marL="966192" algn="l" defTabSz="1932384" rtl="0" eaLnBrk="1" latinLnBrk="0" hangingPunct="1">
      <a:defRPr sz="3804" kern="1200">
        <a:solidFill>
          <a:schemeClr val="tx1"/>
        </a:solidFill>
        <a:latin typeface="+mn-lt"/>
        <a:ea typeface="+mn-ea"/>
        <a:cs typeface="+mn-cs"/>
      </a:defRPr>
    </a:lvl2pPr>
    <a:lvl3pPr marL="1932384" algn="l" defTabSz="1932384" rtl="0" eaLnBrk="1" latinLnBrk="0" hangingPunct="1">
      <a:defRPr sz="3804" kern="1200">
        <a:solidFill>
          <a:schemeClr val="tx1"/>
        </a:solidFill>
        <a:latin typeface="+mn-lt"/>
        <a:ea typeface="+mn-ea"/>
        <a:cs typeface="+mn-cs"/>
      </a:defRPr>
    </a:lvl3pPr>
    <a:lvl4pPr marL="2898576" algn="l" defTabSz="1932384" rtl="0" eaLnBrk="1" latinLnBrk="0" hangingPunct="1">
      <a:defRPr sz="3804" kern="1200">
        <a:solidFill>
          <a:schemeClr val="tx1"/>
        </a:solidFill>
        <a:latin typeface="+mn-lt"/>
        <a:ea typeface="+mn-ea"/>
        <a:cs typeface="+mn-cs"/>
      </a:defRPr>
    </a:lvl4pPr>
    <a:lvl5pPr marL="3864767" algn="l" defTabSz="1932384" rtl="0" eaLnBrk="1" latinLnBrk="0" hangingPunct="1">
      <a:defRPr sz="3804" kern="1200">
        <a:solidFill>
          <a:schemeClr val="tx1"/>
        </a:solidFill>
        <a:latin typeface="+mn-lt"/>
        <a:ea typeface="+mn-ea"/>
        <a:cs typeface="+mn-cs"/>
      </a:defRPr>
    </a:lvl5pPr>
    <a:lvl6pPr marL="4830959" algn="l" defTabSz="1932384" rtl="0" eaLnBrk="1" latinLnBrk="0" hangingPunct="1">
      <a:defRPr sz="3804" kern="1200">
        <a:solidFill>
          <a:schemeClr val="tx1"/>
        </a:solidFill>
        <a:latin typeface="+mn-lt"/>
        <a:ea typeface="+mn-ea"/>
        <a:cs typeface="+mn-cs"/>
      </a:defRPr>
    </a:lvl6pPr>
    <a:lvl7pPr marL="5797151" algn="l" defTabSz="1932384" rtl="0" eaLnBrk="1" latinLnBrk="0" hangingPunct="1">
      <a:defRPr sz="3804" kern="1200">
        <a:solidFill>
          <a:schemeClr val="tx1"/>
        </a:solidFill>
        <a:latin typeface="+mn-lt"/>
        <a:ea typeface="+mn-ea"/>
        <a:cs typeface="+mn-cs"/>
      </a:defRPr>
    </a:lvl7pPr>
    <a:lvl8pPr marL="6763343" algn="l" defTabSz="1932384" rtl="0" eaLnBrk="1" latinLnBrk="0" hangingPunct="1">
      <a:defRPr sz="3804" kern="1200">
        <a:solidFill>
          <a:schemeClr val="tx1"/>
        </a:solidFill>
        <a:latin typeface="+mn-lt"/>
        <a:ea typeface="+mn-ea"/>
        <a:cs typeface="+mn-cs"/>
      </a:defRPr>
    </a:lvl8pPr>
    <a:lvl9pPr marL="7729535" algn="l" defTabSz="1932384" rtl="0" eaLnBrk="1" latinLnBrk="0" hangingPunct="1">
      <a:defRPr sz="380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087" userDrawn="1">
          <p15:clr>
            <a:srgbClr val="A4A3A4"/>
          </p15:clr>
        </p15:guide>
        <p15:guide id="2" pos="45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Воротынцева Оксана Викторовна" initials="ВОВ" lastIdx="0" clrIdx="0">
    <p:extLst>
      <p:ext uri="{19B8F6BF-5375-455C-9EA6-DF929625EA0E}">
        <p15:presenceInfo xmlns:p15="http://schemas.microsoft.com/office/powerpoint/2012/main" userId="S-1-5-21-1908438591-1278307452-1436800534-283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5FA"/>
    <a:srgbClr val="ECF1F8"/>
    <a:srgbClr val="FAF0F0"/>
    <a:srgbClr val="11437F"/>
    <a:srgbClr val="17375E"/>
    <a:srgbClr val="E2E7EE"/>
    <a:srgbClr val="E9EFF7"/>
    <a:srgbClr val="E6EDF6"/>
    <a:srgbClr val="F9FAF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38" autoAdjust="0"/>
    <p:restoredTop sz="94660"/>
  </p:normalViewPr>
  <p:slideViewPr>
    <p:cSldViewPr>
      <p:cViewPr varScale="1">
        <p:scale>
          <a:sx n="116" d="100"/>
          <a:sy n="116" d="100"/>
        </p:scale>
        <p:origin x="600" y="96"/>
      </p:cViewPr>
      <p:guideLst>
        <p:guide orient="horz" pos="6087"/>
        <p:guide pos="456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AB204C-5CFB-4F17-8E72-510411293955}" type="doc">
      <dgm:prSet loTypeId="urn:microsoft.com/office/officeart/2005/8/layout/process1" loCatId="process" qsTypeId="urn:microsoft.com/office/officeart/2005/8/quickstyle/simple3" qsCatId="simple" csTypeId="urn:microsoft.com/office/officeart/2005/8/colors/accent1_2" csCatId="accent1" phldr="1"/>
      <dgm:spPr/>
    </dgm:pt>
    <dgm:pt modelId="{B1646B1F-0D65-4170-AAC3-750D1C70D2F2}">
      <dgm:prSet phldrT="[Текст]" custT="1"/>
      <dgm:spPr/>
      <dgm:t>
        <a:bodyPr/>
        <a:lstStyle/>
        <a:p>
          <a:pPr algn="ctr"/>
          <a:r>
            <a:rPr lang="ru-RU" sz="1100" b="1" dirty="0" smtClean="0"/>
            <a:t>АКТ</a:t>
          </a:r>
          <a:r>
            <a:rPr lang="en-US" sz="1100" b="1" dirty="0" smtClean="0"/>
            <a:t>, </a:t>
          </a:r>
          <a:r>
            <a:rPr lang="ru-RU" sz="1100" b="1" dirty="0" smtClean="0"/>
            <a:t>размещен в реестре контрактов</a:t>
          </a:r>
          <a:endParaRPr lang="ru-RU" sz="1100" b="1" dirty="0"/>
        </a:p>
      </dgm:t>
    </dgm:pt>
    <dgm:pt modelId="{C0A2CBFE-E336-4B87-A69D-E82D284C1E76}" type="parTrans" cxnId="{BFF48F32-11E0-481D-8CA5-8DAA495FA017}">
      <dgm:prSet/>
      <dgm:spPr/>
      <dgm:t>
        <a:bodyPr/>
        <a:lstStyle/>
        <a:p>
          <a:pPr algn="ctr"/>
          <a:endParaRPr lang="ru-RU" b="1"/>
        </a:p>
      </dgm:t>
    </dgm:pt>
    <dgm:pt modelId="{5681E09E-F6F1-452F-A0B0-E9CB6348471B}" type="sibTrans" cxnId="{BFF48F32-11E0-481D-8CA5-8DAA495FA017}">
      <dgm:prSet custT="1"/>
      <dgm:spPr/>
      <dgm:t>
        <a:bodyPr/>
        <a:lstStyle/>
        <a:p>
          <a:pPr algn="ctr"/>
          <a:r>
            <a:rPr lang="ru-RU" sz="1200" b="1" dirty="0" smtClean="0"/>
            <a:t>не позднее </a:t>
          </a:r>
          <a:r>
            <a:rPr lang="en-US" sz="1200" b="1" dirty="0" smtClean="0"/>
            <a:t>2</a:t>
          </a:r>
          <a:r>
            <a:rPr lang="ru-RU" sz="1200" b="1" dirty="0" smtClean="0"/>
            <a:t> р.</a:t>
          </a:r>
          <a:r>
            <a:rPr lang="en-US" sz="1200" b="1" dirty="0" smtClean="0"/>
            <a:t> </a:t>
          </a:r>
          <a:r>
            <a:rPr lang="ru-RU" sz="1200" b="1" dirty="0" smtClean="0"/>
            <a:t>д.</a:t>
          </a:r>
          <a:endParaRPr lang="ru-RU" sz="1200" b="1" dirty="0"/>
        </a:p>
      </dgm:t>
    </dgm:pt>
    <dgm:pt modelId="{7A252917-3E37-4342-838A-F5953EA488D0}">
      <dgm:prSet custT="1"/>
      <dgm:spPr/>
      <dgm:t>
        <a:bodyPr/>
        <a:lstStyle/>
        <a:p>
          <a:pPr algn="ctr"/>
          <a:r>
            <a:rPr lang="ru-RU" sz="1100" b="1" dirty="0" smtClean="0"/>
            <a:t>Представление в ТОФК Распоряжения о совершении казначейского платежа</a:t>
          </a:r>
          <a:endParaRPr lang="ru-RU" sz="1100" b="1" dirty="0"/>
        </a:p>
      </dgm:t>
    </dgm:pt>
    <dgm:pt modelId="{B00D59F2-554C-4528-8E62-9E9578E5B7F2}" type="parTrans" cxnId="{416DC698-FE13-4157-B1C4-B5E351B8C844}">
      <dgm:prSet/>
      <dgm:spPr/>
      <dgm:t>
        <a:bodyPr/>
        <a:lstStyle/>
        <a:p>
          <a:pPr algn="ctr"/>
          <a:endParaRPr lang="ru-RU" b="1"/>
        </a:p>
      </dgm:t>
    </dgm:pt>
    <dgm:pt modelId="{ECAFB6EF-15C9-4352-B8A3-F48ADB806F2B}" type="sibTrans" cxnId="{416DC698-FE13-4157-B1C4-B5E351B8C844}">
      <dgm:prSet custT="1"/>
      <dgm:spPr/>
      <dgm:t>
        <a:bodyPr/>
        <a:lstStyle/>
        <a:p>
          <a:pPr algn="ctr"/>
          <a:r>
            <a:rPr lang="ru-RU" sz="1200" b="1" dirty="0" smtClean="0"/>
            <a:t>2 р.</a:t>
          </a:r>
          <a:r>
            <a:rPr lang="en-US" sz="1200" b="1" dirty="0" smtClean="0"/>
            <a:t> </a:t>
          </a:r>
          <a:r>
            <a:rPr lang="ru-RU" sz="1200" b="1" dirty="0" smtClean="0"/>
            <a:t>д.</a:t>
          </a:r>
          <a:endParaRPr lang="ru-RU" sz="1200" b="1" dirty="0"/>
        </a:p>
      </dgm:t>
    </dgm:pt>
    <dgm:pt modelId="{152CBE6C-65ED-4A66-A65F-B21E5846D3FA}">
      <dgm:prSet custT="1"/>
      <dgm:spPr/>
      <dgm:t>
        <a:bodyPr/>
        <a:lstStyle/>
        <a:p>
          <a:pPr algn="ctr"/>
          <a:r>
            <a:rPr lang="ru-RU" sz="1100" b="1" dirty="0" smtClean="0"/>
            <a:t>исполнение Распоряжения о совершении казначейского платежа</a:t>
          </a:r>
          <a:endParaRPr lang="ru-RU" sz="1100" b="1" dirty="0"/>
        </a:p>
      </dgm:t>
    </dgm:pt>
    <dgm:pt modelId="{32D6E9C1-2157-4856-B573-E4CD98ADCA3B}" type="parTrans" cxnId="{EB3B052F-C475-46D2-B8A4-647C34760878}">
      <dgm:prSet/>
      <dgm:spPr/>
      <dgm:t>
        <a:bodyPr/>
        <a:lstStyle/>
        <a:p>
          <a:pPr algn="ctr"/>
          <a:endParaRPr lang="ru-RU" b="1"/>
        </a:p>
      </dgm:t>
    </dgm:pt>
    <dgm:pt modelId="{B482F31A-2C1B-4214-97B3-D2CBA4D3F877}" type="sibTrans" cxnId="{EB3B052F-C475-46D2-B8A4-647C34760878}">
      <dgm:prSet/>
      <dgm:spPr/>
      <dgm:t>
        <a:bodyPr/>
        <a:lstStyle/>
        <a:p>
          <a:pPr algn="ctr"/>
          <a:endParaRPr lang="ru-RU" b="1"/>
        </a:p>
      </dgm:t>
    </dgm:pt>
    <dgm:pt modelId="{7935E5BC-4020-44A8-A9F6-00E1213FC4AF}" type="pres">
      <dgm:prSet presAssocID="{3CAB204C-5CFB-4F17-8E72-510411293955}" presName="Name0" presStyleCnt="0">
        <dgm:presLayoutVars>
          <dgm:dir/>
          <dgm:resizeHandles val="exact"/>
        </dgm:presLayoutVars>
      </dgm:prSet>
      <dgm:spPr/>
    </dgm:pt>
    <dgm:pt modelId="{794A82BA-AEB3-4B81-84E7-9B8525EAED04}" type="pres">
      <dgm:prSet presAssocID="{B1646B1F-0D65-4170-AAC3-750D1C70D2F2}" presName="node" presStyleLbl="node1" presStyleIdx="0" presStyleCnt="3" custScaleX="50926" custScaleY="45086" custLinFactNeighborX="2453" custLinFactNeighborY="-4153">
        <dgm:presLayoutVars>
          <dgm:bulletEnabled val="1"/>
        </dgm:presLayoutVars>
      </dgm:prSet>
      <dgm:spPr/>
      <dgm:t>
        <a:bodyPr/>
        <a:lstStyle/>
        <a:p>
          <a:endParaRPr lang="ru-RU"/>
        </a:p>
      </dgm:t>
    </dgm:pt>
    <dgm:pt modelId="{97DAD3E6-757C-41E3-B329-044E3BECDA55}" type="pres">
      <dgm:prSet presAssocID="{5681E09E-F6F1-452F-A0B0-E9CB6348471B}" presName="sibTrans" presStyleLbl="sibTrans2D1" presStyleIdx="0" presStyleCnt="2" custScaleX="171202" custScaleY="72652" custLinFactNeighborX="0" custLinFactNeighborY="-2143"/>
      <dgm:spPr/>
      <dgm:t>
        <a:bodyPr/>
        <a:lstStyle/>
        <a:p>
          <a:endParaRPr lang="ru-RU"/>
        </a:p>
      </dgm:t>
    </dgm:pt>
    <dgm:pt modelId="{01048D2F-BA42-4396-BD18-63F12CDC5856}" type="pres">
      <dgm:prSet presAssocID="{5681E09E-F6F1-452F-A0B0-E9CB6348471B}" presName="connectorText" presStyleLbl="sibTrans2D1" presStyleIdx="0" presStyleCnt="2"/>
      <dgm:spPr/>
      <dgm:t>
        <a:bodyPr/>
        <a:lstStyle/>
        <a:p>
          <a:endParaRPr lang="ru-RU"/>
        </a:p>
      </dgm:t>
    </dgm:pt>
    <dgm:pt modelId="{E7CC04AE-504B-430B-ABE0-77CDEF04512F}" type="pres">
      <dgm:prSet presAssocID="{7A252917-3E37-4342-838A-F5953EA488D0}" presName="node" presStyleLbl="node1" presStyleIdx="1" presStyleCnt="3" custScaleX="52297" custScaleY="44773" custLinFactNeighborX="-6357" custLinFactNeighborY="-3377">
        <dgm:presLayoutVars>
          <dgm:bulletEnabled val="1"/>
        </dgm:presLayoutVars>
      </dgm:prSet>
      <dgm:spPr/>
      <dgm:t>
        <a:bodyPr/>
        <a:lstStyle/>
        <a:p>
          <a:endParaRPr lang="ru-RU"/>
        </a:p>
      </dgm:t>
    </dgm:pt>
    <dgm:pt modelId="{EF9801DB-7DF7-4B75-A78A-619BDB90F658}" type="pres">
      <dgm:prSet presAssocID="{ECAFB6EF-15C9-4352-B8A3-F48ADB806F2B}" presName="sibTrans" presStyleLbl="sibTrans2D1" presStyleIdx="1" presStyleCnt="2" custScaleX="167723" custScaleY="68302" custLinFactNeighborX="-637" custLinFactNeighborY="723"/>
      <dgm:spPr/>
      <dgm:t>
        <a:bodyPr/>
        <a:lstStyle/>
        <a:p>
          <a:endParaRPr lang="ru-RU"/>
        </a:p>
      </dgm:t>
    </dgm:pt>
    <dgm:pt modelId="{71480884-2FBD-4499-A9B0-D77696E38036}" type="pres">
      <dgm:prSet presAssocID="{ECAFB6EF-15C9-4352-B8A3-F48ADB806F2B}" presName="connectorText" presStyleLbl="sibTrans2D1" presStyleIdx="1" presStyleCnt="2"/>
      <dgm:spPr/>
      <dgm:t>
        <a:bodyPr/>
        <a:lstStyle/>
        <a:p>
          <a:endParaRPr lang="ru-RU"/>
        </a:p>
      </dgm:t>
    </dgm:pt>
    <dgm:pt modelId="{C546FF27-E1EA-4E50-9495-B449D49A3AEF}" type="pres">
      <dgm:prSet presAssocID="{152CBE6C-65ED-4A66-A65F-B21E5846D3FA}" presName="node" presStyleLbl="node1" presStyleIdx="2" presStyleCnt="3" custScaleX="49229" custScaleY="42781" custLinFactNeighborX="-6694" custLinFactNeighborY="-4932">
        <dgm:presLayoutVars>
          <dgm:bulletEnabled val="1"/>
        </dgm:presLayoutVars>
      </dgm:prSet>
      <dgm:spPr/>
      <dgm:t>
        <a:bodyPr/>
        <a:lstStyle/>
        <a:p>
          <a:endParaRPr lang="ru-RU"/>
        </a:p>
      </dgm:t>
    </dgm:pt>
  </dgm:ptLst>
  <dgm:cxnLst>
    <dgm:cxn modelId="{390F42BA-F1A9-47C0-B1A9-818DF3D8C967}" type="presOf" srcId="{7A252917-3E37-4342-838A-F5953EA488D0}" destId="{E7CC04AE-504B-430B-ABE0-77CDEF04512F}" srcOrd="0" destOrd="0" presId="urn:microsoft.com/office/officeart/2005/8/layout/process1"/>
    <dgm:cxn modelId="{AC3C337B-B2D5-45CE-B00D-EA579F0C7A54}" type="presOf" srcId="{152CBE6C-65ED-4A66-A65F-B21E5846D3FA}" destId="{C546FF27-E1EA-4E50-9495-B449D49A3AEF}" srcOrd="0" destOrd="0" presId="urn:microsoft.com/office/officeart/2005/8/layout/process1"/>
    <dgm:cxn modelId="{B89E6FCE-B8FA-4E1A-B2E1-E2F264F3F494}" type="presOf" srcId="{5681E09E-F6F1-452F-A0B0-E9CB6348471B}" destId="{97DAD3E6-757C-41E3-B329-044E3BECDA55}" srcOrd="0" destOrd="0" presId="urn:microsoft.com/office/officeart/2005/8/layout/process1"/>
    <dgm:cxn modelId="{416DC698-FE13-4157-B1C4-B5E351B8C844}" srcId="{3CAB204C-5CFB-4F17-8E72-510411293955}" destId="{7A252917-3E37-4342-838A-F5953EA488D0}" srcOrd="1" destOrd="0" parTransId="{B00D59F2-554C-4528-8E62-9E9578E5B7F2}" sibTransId="{ECAFB6EF-15C9-4352-B8A3-F48ADB806F2B}"/>
    <dgm:cxn modelId="{E649BE14-7563-4CE5-9CFF-EE684AB22B9D}" type="presOf" srcId="{5681E09E-F6F1-452F-A0B0-E9CB6348471B}" destId="{01048D2F-BA42-4396-BD18-63F12CDC5856}" srcOrd="1" destOrd="0" presId="urn:microsoft.com/office/officeart/2005/8/layout/process1"/>
    <dgm:cxn modelId="{EB3B052F-C475-46D2-B8A4-647C34760878}" srcId="{3CAB204C-5CFB-4F17-8E72-510411293955}" destId="{152CBE6C-65ED-4A66-A65F-B21E5846D3FA}" srcOrd="2" destOrd="0" parTransId="{32D6E9C1-2157-4856-B573-E4CD98ADCA3B}" sibTransId="{B482F31A-2C1B-4214-97B3-D2CBA4D3F877}"/>
    <dgm:cxn modelId="{BFF48F32-11E0-481D-8CA5-8DAA495FA017}" srcId="{3CAB204C-5CFB-4F17-8E72-510411293955}" destId="{B1646B1F-0D65-4170-AAC3-750D1C70D2F2}" srcOrd="0" destOrd="0" parTransId="{C0A2CBFE-E336-4B87-A69D-E82D284C1E76}" sibTransId="{5681E09E-F6F1-452F-A0B0-E9CB6348471B}"/>
    <dgm:cxn modelId="{7EC2D151-B7F2-4AB7-AA8C-80EBBEAD50A5}" type="presOf" srcId="{ECAFB6EF-15C9-4352-B8A3-F48ADB806F2B}" destId="{71480884-2FBD-4499-A9B0-D77696E38036}" srcOrd="1" destOrd="0" presId="urn:microsoft.com/office/officeart/2005/8/layout/process1"/>
    <dgm:cxn modelId="{87A4AFFF-50E7-4134-99DB-676561864306}" type="presOf" srcId="{3CAB204C-5CFB-4F17-8E72-510411293955}" destId="{7935E5BC-4020-44A8-A9F6-00E1213FC4AF}" srcOrd="0" destOrd="0" presId="urn:microsoft.com/office/officeart/2005/8/layout/process1"/>
    <dgm:cxn modelId="{6A7ECD95-7E3F-4831-990D-DD8C7172C19A}" type="presOf" srcId="{ECAFB6EF-15C9-4352-B8A3-F48ADB806F2B}" destId="{EF9801DB-7DF7-4B75-A78A-619BDB90F658}" srcOrd="0" destOrd="0" presId="urn:microsoft.com/office/officeart/2005/8/layout/process1"/>
    <dgm:cxn modelId="{66D0A68F-D470-439A-9283-477D6F3F86F6}" type="presOf" srcId="{B1646B1F-0D65-4170-AAC3-750D1C70D2F2}" destId="{794A82BA-AEB3-4B81-84E7-9B8525EAED04}" srcOrd="0" destOrd="0" presId="urn:microsoft.com/office/officeart/2005/8/layout/process1"/>
    <dgm:cxn modelId="{AAFA6311-7DE7-4551-94EB-EBCDE6765890}" type="presParOf" srcId="{7935E5BC-4020-44A8-A9F6-00E1213FC4AF}" destId="{794A82BA-AEB3-4B81-84E7-9B8525EAED04}" srcOrd="0" destOrd="0" presId="urn:microsoft.com/office/officeart/2005/8/layout/process1"/>
    <dgm:cxn modelId="{479906FE-E7D6-4D5B-832E-1F2A7B73D530}" type="presParOf" srcId="{7935E5BC-4020-44A8-A9F6-00E1213FC4AF}" destId="{97DAD3E6-757C-41E3-B329-044E3BECDA55}" srcOrd="1" destOrd="0" presId="urn:microsoft.com/office/officeart/2005/8/layout/process1"/>
    <dgm:cxn modelId="{2E44B414-7296-4B95-ACEC-DD9F15C98154}" type="presParOf" srcId="{97DAD3E6-757C-41E3-B329-044E3BECDA55}" destId="{01048D2F-BA42-4396-BD18-63F12CDC5856}" srcOrd="0" destOrd="0" presId="urn:microsoft.com/office/officeart/2005/8/layout/process1"/>
    <dgm:cxn modelId="{034D1652-F5E0-477F-B400-13E9470E25DF}" type="presParOf" srcId="{7935E5BC-4020-44A8-A9F6-00E1213FC4AF}" destId="{E7CC04AE-504B-430B-ABE0-77CDEF04512F}" srcOrd="2" destOrd="0" presId="urn:microsoft.com/office/officeart/2005/8/layout/process1"/>
    <dgm:cxn modelId="{7947DCC4-E8B1-43BF-AC92-B6A569897E4A}" type="presParOf" srcId="{7935E5BC-4020-44A8-A9F6-00E1213FC4AF}" destId="{EF9801DB-7DF7-4B75-A78A-619BDB90F658}" srcOrd="3" destOrd="0" presId="urn:microsoft.com/office/officeart/2005/8/layout/process1"/>
    <dgm:cxn modelId="{7CE2D000-DAE6-448B-96C5-4AE4D7F9BA55}" type="presParOf" srcId="{EF9801DB-7DF7-4B75-A78A-619BDB90F658}" destId="{71480884-2FBD-4499-A9B0-D77696E38036}" srcOrd="0" destOrd="0" presId="urn:microsoft.com/office/officeart/2005/8/layout/process1"/>
    <dgm:cxn modelId="{1BDB879A-95AB-4F71-98BE-54CD13C19F94}" type="presParOf" srcId="{7935E5BC-4020-44A8-A9F6-00E1213FC4AF}" destId="{C546FF27-E1EA-4E50-9495-B449D49A3AEF}"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9EFD5E-83BA-4139-B409-915B6173ADF4}" type="doc">
      <dgm:prSet loTypeId="urn:microsoft.com/office/officeart/2005/8/layout/process1" loCatId="process" qsTypeId="urn:microsoft.com/office/officeart/2005/8/quickstyle/simple1" qsCatId="simple" csTypeId="urn:microsoft.com/office/officeart/2005/8/colors/accent1_2" csCatId="accent1" phldr="1"/>
      <dgm:spPr/>
    </dgm:pt>
    <dgm:pt modelId="{8B5166B4-DAC0-4903-A2E0-D3E45F8453F5}">
      <dgm:prSet phldrT="[Текст]" custT="1"/>
      <dgm:spPr>
        <a:effectLst>
          <a:outerShdw blurRad="50800" dist="38100" dir="2700000" algn="tl" rotWithShape="0">
            <a:prstClr val="black">
              <a:alpha val="40000"/>
            </a:prstClr>
          </a:outerShdw>
        </a:effectLst>
      </dgm:spPr>
      <dgm:t>
        <a:bodyPr/>
        <a:lstStyle/>
        <a:p>
          <a:pPr algn="ctr"/>
          <a:endParaRPr lang="ru-RU" sz="900" dirty="0" smtClean="0"/>
        </a:p>
        <a:p>
          <a:pPr algn="ctr"/>
          <a:r>
            <a:rPr lang="ru-RU" sz="1800" dirty="0" smtClean="0"/>
            <a:t>ЦБ</a:t>
          </a:r>
        </a:p>
        <a:p>
          <a:pPr algn="ctr"/>
          <a:endParaRPr lang="ru-RU" sz="900" dirty="0"/>
        </a:p>
      </dgm:t>
    </dgm:pt>
    <dgm:pt modelId="{B8C39FFB-5100-482E-B97B-15F923E259D6}" type="parTrans" cxnId="{DEEEA55A-0F9F-4407-BAC2-A287D09C56B3}">
      <dgm:prSet/>
      <dgm:spPr/>
      <dgm:t>
        <a:bodyPr/>
        <a:lstStyle/>
        <a:p>
          <a:endParaRPr lang="ru-RU"/>
        </a:p>
      </dgm:t>
    </dgm:pt>
    <dgm:pt modelId="{03CE8761-D225-48B5-8555-3F28D480E4D3}" type="sibTrans" cxnId="{DEEEA55A-0F9F-4407-BAC2-A287D09C56B3}">
      <dgm:prSet/>
      <dgm:spPr/>
      <dgm:t>
        <a:bodyPr/>
        <a:lstStyle/>
        <a:p>
          <a:r>
            <a:rPr lang="ru-RU" dirty="0" smtClean="0"/>
            <a:t>Информация о счетах, открытых в банках</a:t>
          </a:r>
          <a:endParaRPr lang="ru-RU" dirty="0"/>
        </a:p>
      </dgm:t>
    </dgm:pt>
    <dgm:pt modelId="{0B842A8B-CD97-4480-A68B-5E8F1E931B3D}">
      <dgm:prSet phldrT="[Текст]" custT="1"/>
      <dgm:spPr>
        <a:effectLst>
          <a:outerShdw blurRad="50800" dist="38100" dir="2700000" algn="tl" rotWithShape="0">
            <a:prstClr val="black">
              <a:alpha val="40000"/>
            </a:prstClr>
          </a:outerShdw>
        </a:effectLst>
      </dgm:spPr>
      <dgm:t>
        <a:bodyPr/>
        <a:lstStyle/>
        <a:p>
          <a:r>
            <a:rPr lang="ru-RU" sz="1800" dirty="0" smtClean="0"/>
            <a:t>УФК</a:t>
          </a:r>
          <a:endParaRPr lang="ru-RU" sz="1800" dirty="0"/>
        </a:p>
      </dgm:t>
    </dgm:pt>
    <dgm:pt modelId="{3E243CD6-34D6-4AA4-901E-E23B30CC1014}" type="parTrans" cxnId="{7E0F461F-7A39-4910-836C-95798EBC6499}">
      <dgm:prSet/>
      <dgm:spPr/>
      <dgm:t>
        <a:bodyPr/>
        <a:lstStyle/>
        <a:p>
          <a:endParaRPr lang="ru-RU"/>
        </a:p>
      </dgm:t>
    </dgm:pt>
    <dgm:pt modelId="{37AE0A27-32D0-4BBD-9CA5-BFF0BAA1B636}" type="sibTrans" cxnId="{7E0F461F-7A39-4910-836C-95798EBC6499}">
      <dgm:prSet/>
      <dgm:spPr/>
      <dgm:t>
        <a:bodyPr/>
        <a:lstStyle/>
        <a:p>
          <a:r>
            <a:rPr lang="ru-RU" dirty="0" smtClean="0"/>
            <a:t>Запрос о предоставлении копии НПА</a:t>
          </a:r>
          <a:endParaRPr lang="ru-RU" dirty="0"/>
        </a:p>
      </dgm:t>
    </dgm:pt>
    <dgm:pt modelId="{369CE52B-6EEB-4B72-830E-D4E9A655FC03}">
      <dgm:prSet phldrT="[Текст]" custT="1"/>
      <dgm:spPr>
        <a:effectLst>
          <a:outerShdw blurRad="50800" dist="38100" dir="2700000" algn="tl" rotWithShape="0">
            <a:prstClr val="black">
              <a:alpha val="40000"/>
            </a:prstClr>
          </a:outerShdw>
        </a:effectLst>
      </dgm:spPr>
      <dgm:t>
        <a:bodyPr/>
        <a:lstStyle/>
        <a:p>
          <a:endParaRPr lang="ru-RU" sz="1200" dirty="0" smtClean="0"/>
        </a:p>
        <a:p>
          <a:r>
            <a:rPr lang="ru-RU" sz="1800" dirty="0" smtClean="0"/>
            <a:t>БУ</a:t>
          </a:r>
        </a:p>
        <a:p>
          <a:endParaRPr lang="ru-RU" sz="1200" dirty="0"/>
        </a:p>
      </dgm:t>
    </dgm:pt>
    <dgm:pt modelId="{156F7554-C58F-4369-B2D9-001C5053CF7F}" type="parTrans" cxnId="{A782EF95-B2DE-41F1-B8BD-07EC3147F5A3}">
      <dgm:prSet/>
      <dgm:spPr/>
      <dgm:t>
        <a:bodyPr/>
        <a:lstStyle/>
        <a:p>
          <a:endParaRPr lang="ru-RU"/>
        </a:p>
      </dgm:t>
    </dgm:pt>
    <dgm:pt modelId="{E36D0405-8DAE-439A-9126-68CE26FB2580}" type="sibTrans" cxnId="{A782EF95-B2DE-41F1-B8BD-07EC3147F5A3}">
      <dgm:prSet/>
      <dgm:spPr/>
      <dgm:t>
        <a:bodyPr/>
        <a:lstStyle/>
        <a:p>
          <a:endParaRPr lang="ru-RU"/>
        </a:p>
      </dgm:t>
    </dgm:pt>
    <dgm:pt modelId="{EBFA005C-21AA-4713-9526-BC1862052D4C}" type="pres">
      <dgm:prSet presAssocID="{599EFD5E-83BA-4139-B409-915B6173ADF4}" presName="Name0" presStyleCnt="0">
        <dgm:presLayoutVars>
          <dgm:dir/>
          <dgm:resizeHandles val="exact"/>
        </dgm:presLayoutVars>
      </dgm:prSet>
      <dgm:spPr/>
    </dgm:pt>
    <dgm:pt modelId="{7DEA94F9-D4B6-4502-9C76-034210CE3143}" type="pres">
      <dgm:prSet presAssocID="{8B5166B4-DAC0-4903-A2E0-D3E45F8453F5}" presName="node" presStyleLbl="node1" presStyleIdx="0" presStyleCnt="3" custScaleX="10304" custScaleY="11414" custLinFactNeighborX="21588" custLinFactNeighborY="-45668">
        <dgm:presLayoutVars>
          <dgm:bulletEnabled val="1"/>
        </dgm:presLayoutVars>
      </dgm:prSet>
      <dgm:spPr/>
      <dgm:t>
        <a:bodyPr/>
        <a:lstStyle/>
        <a:p>
          <a:endParaRPr lang="ru-RU"/>
        </a:p>
      </dgm:t>
    </dgm:pt>
    <dgm:pt modelId="{7D7458FA-EAC1-4855-907A-7B98F64329F6}" type="pres">
      <dgm:prSet presAssocID="{03CE8761-D225-48B5-8555-3F28D480E4D3}" presName="sibTrans" presStyleLbl="sibTrans2D1" presStyleIdx="0" presStyleCnt="2" custScaleX="136097" custScaleY="31054"/>
      <dgm:spPr/>
      <dgm:t>
        <a:bodyPr/>
        <a:lstStyle/>
        <a:p>
          <a:endParaRPr lang="ru-RU"/>
        </a:p>
      </dgm:t>
    </dgm:pt>
    <dgm:pt modelId="{B56D7FE2-CDED-4D43-A7A4-8B41876FDE90}" type="pres">
      <dgm:prSet presAssocID="{03CE8761-D225-48B5-8555-3F28D480E4D3}" presName="connectorText" presStyleLbl="sibTrans2D1" presStyleIdx="0" presStyleCnt="2"/>
      <dgm:spPr/>
      <dgm:t>
        <a:bodyPr/>
        <a:lstStyle/>
        <a:p>
          <a:endParaRPr lang="ru-RU"/>
        </a:p>
      </dgm:t>
    </dgm:pt>
    <dgm:pt modelId="{F76A4F6D-E1D5-43A8-9E2C-27F63E97400B}" type="pres">
      <dgm:prSet presAssocID="{0B842A8B-CD97-4480-A68B-5E8F1E931B3D}" presName="node" presStyleLbl="node1" presStyleIdx="1" presStyleCnt="3" custScaleX="9768" custScaleY="12131" custLinFactNeighborX="-28800" custLinFactNeighborY="-45210">
        <dgm:presLayoutVars>
          <dgm:bulletEnabled val="1"/>
        </dgm:presLayoutVars>
      </dgm:prSet>
      <dgm:spPr/>
      <dgm:t>
        <a:bodyPr/>
        <a:lstStyle/>
        <a:p>
          <a:endParaRPr lang="ru-RU"/>
        </a:p>
      </dgm:t>
    </dgm:pt>
    <dgm:pt modelId="{F6FB2F62-4BEF-45B5-9ED5-6A571BA9B2B9}" type="pres">
      <dgm:prSet presAssocID="{37AE0A27-32D0-4BBD-9CA5-BFF0BAA1B636}" presName="sibTrans" presStyleLbl="sibTrans2D1" presStyleIdx="1" presStyleCnt="2" custScaleX="133810" custScaleY="31724"/>
      <dgm:spPr/>
      <dgm:t>
        <a:bodyPr/>
        <a:lstStyle/>
        <a:p>
          <a:endParaRPr lang="ru-RU"/>
        </a:p>
      </dgm:t>
    </dgm:pt>
    <dgm:pt modelId="{F998753F-9BF0-407C-83EC-4B70AB5819DA}" type="pres">
      <dgm:prSet presAssocID="{37AE0A27-32D0-4BBD-9CA5-BFF0BAA1B636}" presName="connectorText" presStyleLbl="sibTrans2D1" presStyleIdx="1" presStyleCnt="2"/>
      <dgm:spPr/>
      <dgm:t>
        <a:bodyPr/>
        <a:lstStyle/>
        <a:p>
          <a:endParaRPr lang="ru-RU"/>
        </a:p>
      </dgm:t>
    </dgm:pt>
    <dgm:pt modelId="{1CF82736-4005-4B43-AEE5-C4F9FEA8041B}" type="pres">
      <dgm:prSet presAssocID="{369CE52B-6EEB-4B72-830E-D4E9A655FC03}" presName="node" presStyleLbl="node1" presStyleIdx="2" presStyleCnt="3" custScaleX="9869" custScaleY="11580" custLinFactNeighborX="-87427" custLinFactNeighborY="-45567">
        <dgm:presLayoutVars>
          <dgm:bulletEnabled val="1"/>
        </dgm:presLayoutVars>
      </dgm:prSet>
      <dgm:spPr/>
      <dgm:t>
        <a:bodyPr/>
        <a:lstStyle/>
        <a:p>
          <a:endParaRPr lang="ru-RU"/>
        </a:p>
      </dgm:t>
    </dgm:pt>
  </dgm:ptLst>
  <dgm:cxnLst>
    <dgm:cxn modelId="{A782EF95-B2DE-41F1-B8BD-07EC3147F5A3}" srcId="{599EFD5E-83BA-4139-B409-915B6173ADF4}" destId="{369CE52B-6EEB-4B72-830E-D4E9A655FC03}" srcOrd="2" destOrd="0" parTransId="{156F7554-C58F-4369-B2D9-001C5053CF7F}" sibTransId="{E36D0405-8DAE-439A-9126-68CE26FB2580}"/>
    <dgm:cxn modelId="{E16932B7-66B1-4AF5-B8A3-251C9F83D03B}" type="presOf" srcId="{0B842A8B-CD97-4480-A68B-5E8F1E931B3D}" destId="{F76A4F6D-E1D5-43A8-9E2C-27F63E97400B}" srcOrd="0" destOrd="0" presId="urn:microsoft.com/office/officeart/2005/8/layout/process1"/>
    <dgm:cxn modelId="{4676BABD-AAC9-4DDE-BC75-FC7C95387EEA}" type="presOf" srcId="{03CE8761-D225-48B5-8555-3F28D480E4D3}" destId="{B56D7FE2-CDED-4D43-A7A4-8B41876FDE90}" srcOrd="1" destOrd="0" presId="urn:microsoft.com/office/officeart/2005/8/layout/process1"/>
    <dgm:cxn modelId="{63E5A166-2423-4C6B-8078-3742A4BEE3EB}" type="presOf" srcId="{369CE52B-6EEB-4B72-830E-D4E9A655FC03}" destId="{1CF82736-4005-4B43-AEE5-C4F9FEA8041B}" srcOrd="0" destOrd="0" presId="urn:microsoft.com/office/officeart/2005/8/layout/process1"/>
    <dgm:cxn modelId="{BEE15ACF-BF48-4650-B409-FF80D98F2FF8}" type="presOf" srcId="{599EFD5E-83BA-4139-B409-915B6173ADF4}" destId="{EBFA005C-21AA-4713-9526-BC1862052D4C}" srcOrd="0" destOrd="0" presId="urn:microsoft.com/office/officeart/2005/8/layout/process1"/>
    <dgm:cxn modelId="{7E0F461F-7A39-4910-836C-95798EBC6499}" srcId="{599EFD5E-83BA-4139-B409-915B6173ADF4}" destId="{0B842A8B-CD97-4480-A68B-5E8F1E931B3D}" srcOrd="1" destOrd="0" parTransId="{3E243CD6-34D6-4AA4-901E-E23B30CC1014}" sibTransId="{37AE0A27-32D0-4BBD-9CA5-BFF0BAA1B636}"/>
    <dgm:cxn modelId="{C1139A39-045C-42DB-A69B-F3655697337A}" type="presOf" srcId="{03CE8761-D225-48B5-8555-3F28D480E4D3}" destId="{7D7458FA-EAC1-4855-907A-7B98F64329F6}" srcOrd="0" destOrd="0" presId="urn:microsoft.com/office/officeart/2005/8/layout/process1"/>
    <dgm:cxn modelId="{1388435A-34B0-4082-94D3-06126F6E57A7}" type="presOf" srcId="{37AE0A27-32D0-4BBD-9CA5-BFF0BAA1B636}" destId="{F6FB2F62-4BEF-45B5-9ED5-6A571BA9B2B9}" srcOrd="0" destOrd="0" presId="urn:microsoft.com/office/officeart/2005/8/layout/process1"/>
    <dgm:cxn modelId="{E81CCD78-20DF-47C5-84E0-E17D53DFCA29}" type="presOf" srcId="{37AE0A27-32D0-4BBD-9CA5-BFF0BAA1B636}" destId="{F998753F-9BF0-407C-83EC-4B70AB5819DA}" srcOrd="1" destOrd="0" presId="urn:microsoft.com/office/officeart/2005/8/layout/process1"/>
    <dgm:cxn modelId="{DEEEA55A-0F9F-4407-BAC2-A287D09C56B3}" srcId="{599EFD5E-83BA-4139-B409-915B6173ADF4}" destId="{8B5166B4-DAC0-4903-A2E0-D3E45F8453F5}" srcOrd="0" destOrd="0" parTransId="{B8C39FFB-5100-482E-B97B-15F923E259D6}" sibTransId="{03CE8761-D225-48B5-8555-3F28D480E4D3}"/>
    <dgm:cxn modelId="{ED22C2C1-4CE5-4A25-AACD-5EAA7BC93E1D}" type="presOf" srcId="{8B5166B4-DAC0-4903-A2E0-D3E45F8453F5}" destId="{7DEA94F9-D4B6-4502-9C76-034210CE3143}" srcOrd="0" destOrd="0" presId="urn:microsoft.com/office/officeart/2005/8/layout/process1"/>
    <dgm:cxn modelId="{7ECC3F3D-D6AE-4F8C-875E-6E190555E3B0}" type="presParOf" srcId="{EBFA005C-21AA-4713-9526-BC1862052D4C}" destId="{7DEA94F9-D4B6-4502-9C76-034210CE3143}" srcOrd="0" destOrd="0" presId="urn:microsoft.com/office/officeart/2005/8/layout/process1"/>
    <dgm:cxn modelId="{E6B2A388-B001-4C39-8782-ECF8130245D8}" type="presParOf" srcId="{EBFA005C-21AA-4713-9526-BC1862052D4C}" destId="{7D7458FA-EAC1-4855-907A-7B98F64329F6}" srcOrd="1" destOrd="0" presId="urn:microsoft.com/office/officeart/2005/8/layout/process1"/>
    <dgm:cxn modelId="{7A8946D2-34F7-47C1-94A6-936DD469AB49}" type="presParOf" srcId="{7D7458FA-EAC1-4855-907A-7B98F64329F6}" destId="{B56D7FE2-CDED-4D43-A7A4-8B41876FDE90}" srcOrd="0" destOrd="0" presId="urn:microsoft.com/office/officeart/2005/8/layout/process1"/>
    <dgm:cxn modelId="{E6D6BA29-E02E-4EF1-ADDE-7A8C606AACE5}" type="presParOf" srcId="{EBFA005C-21AA-4713-9526-BC1862052D4C}" destId="{F76A4F6D-E1D5-43A8-9E2C-27F63E97400B}" srcOrd="2" destOrd="0" presId="urn:microsoft.com/office/officeart/2005/8/layout/process1"/>
    <dgm:cxn modelId="{895E2642-1AF9-431E-A4A1-B01A78F85E25}" type="presParOf" srcId="{EBFA005C-21AA-4713-9526-BC1862052D4C}" destId="{F6FB2F62-4BEF-45B5-9ED5-6A571BA9B2B9}" srcOrd="3" destOrd="0" presId="urn:microsoft.com/office/officeart/2005/8/layout/process1"/>
    <dgm:cxn modelId="{92968EBB-AA7C-43AB-AA95-A98B97210799}" type="presParOf" srcId="{F6FB2F62-4BEF-45B5-9ED5-6A571BA9B2B9}" destId="{F998753F-9BF0-407C-83EC-4B70AB5819DA}" srcOrd="0" destOrd="0" presId="urn:microsoft.com/office/officeart/2005/8/layout/process1"/>
    <dgm:cxn modelId="{BB1259D1-C9E2-405A-8A11-706E6E9BA026}" type="presParOf" srcId="{EBFA005C-21AA-4713-9526-BC1862052D4C}" destId="{1CF82736-4005-4B43-AEE5-C4F9FEA8041B}" srcOrd="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78E658-B260-410D-AF09-44922ADAA39B}" type="doc">
      <dgm:prSet loTypeId="urn:microsoft.com/office/officeart/2005/8/layout/process1" loCatId="process" qsTypeId="urn:microsoft.com/office/officeart/2005/8/quickstyle/simple1" qsCatId="simple" csTypeId="urn:microsoft.com/office/officeart/2005/8/colors/accent1_2" csCatId="accent1" phldr="1"/>
      <dgm:spPr/>
    </dgm:pt>
    <dgm:pt modelId="{90C58BF7-AF98-4B80-A0AB-64FC57F857FF}">
      <dgm:prSet phldrT="[Текст]" custT="1"/>
      <dgm:spPr>
        <a:effectLst>
          <a:outerShdw blurRad="50800" dist="38100" dir="2700000" algn="tl" rotWithShape="0">
            <a:prstClr val="black">
              <a:alpha val="40000"/>
            </a:prstClr>
          </a:outerShdw>
        </a:effectLst>
      </dgm:spPr>
      <dgm:t>
        <a:bodyPr/>
        <a:lstStyle/>
        <a:p>
          <a:r>
            <a:rPr lang="ru-RU" sz="1800" dirty="0" smtClean="0"/>
            <a:t>УФК</a:t>
          </a:r>
          <a:endParaRPr lang="ru-RU" sz="1800" dirty="0"/>
        </a:p>
      </dgm:t>
    </dgm:pt>
    <dgm:pt modelId="{61D6BB48-899A-4DB7-8D5E-906B5295C72E}" type="parTrans" cxnId="{F1B8552A-1DD4-4071-9E3B-599E337C6AFD}">
      <dgm:prSet/>
      <dgm:spPr/>
      <dgm:t>
        <a:bodyPr/>
        <a:lstStyle/>
        <a:p>
          <a:endParaRPr lang="ru-RU"/>
        </a:p>
      </dgm:t>
    </dgm:pt>
    <dgm:pt modelId="{9A3EF007-CA49-4B9B-9088-82E00E358BC1}" type="sibTrans" cxnId="{F1B8552A-1DD4-4071-9E3B-599E337C6AFD}">
      <dgm:prSet custT="1"/>
      <dgm:spPr/>
      <dgm:t>
        <a:bodyPr/>
        <a:lstStyle/>
        <a:p>
          <a:r>
            <a:rPr lang="ru-RU" sz="1200" dirty="0" smtClean="0"/>
            <a:t>Уведомление о необходимости закрытия счета</a:t>
          </a:r>
          <a:endParaRPr lang="ru-RU" sz="1200" dirty="0"/>
        </a:p>
      </dgm:t>
    </dgm:pt>
    <dgm:pt modelId="{B867F744-F9C3-444C-AD55-5B6795C9B5FB}">
      <dgm:prSet phldrT="[Текст]" custT="1"/>
      <dgm:spPr>
        <a:effectLst>
          <a:outerShdw blurRad="50800" dist="38100" dir="2700000" algn="tl" rotWithShape="0">
            <a:prstClr val="black">
              <a:alpha val="40000"/>
            </a:prstClr>
          </a:outerShdw>
        </a:effectLst>
      </dgm:spPr>
      <dgm:t>
        <a:bodyPr/>
        <a:lstStyle/>
        <a:p>
          <a:r>
            <a:rPr lang="ru-RU" sz="1800" dirty="0" smtClean="0"/>
            <a:t>БУ</a:t>
          </a:r>
        </a:p>
      </dgm:t>
    </dgm:pt>
    <dgm:pt modelId="{1A26FA98-D371-4828-A0AB-16A32DFCAC00}" type="parTrans" cxnId="{E519F610-DCC8-4FEE-9756-63DE36FB6030}">
      <dgm:prSet/>
      <dgm:spPr/>
      <dgm:t>
        <a:bodyPr/>
        <a:lstStyle/>
        <a:p>
          <a:endParaRPr lang="ru-RU"/>
        </a:p>
      </dgm:t>
    </dgm:pt>
    <dgm:pt modelId="{E2341DF1-40B1-44B2-A6A9-66F6D78DE061}" type="sibTrans" cxnId="{E519F610-DCC8-4FEE-9756-63DE36FB6030}">
      <dgm:prSet/>
      <dgm:spPr/>
      <dgm:t>
        <a:bodyPr/>
        <a:lstStyle/>
        <a:p>
          <a:endParaRPr lang="ru-RU"/>
        </a:p>
      </dgm:t>
    </dgm:pt>
    <dgm:pt modelId="{B1BFC44C-C8E5-4A85-AA97-7D5280924375}" type="pres">
      <dgm:prSet presAssocID="{0778E658-B260-410D-AF09-44922ADAA39B}" presName="Name0" presStyleCnt="0">
        <dgm:presLayoutVars>
          <dgm:dir/>
          <dgm:resizeHandles val="exact"/>
        </dgm:presLayoutVars>
      </dgm:prSet>
      <dgm:spPr/>
    </dgm:pt>
    <dgm:pt modelId="{5987DD5E-81C0-4B65-812F-55EE8A4B3CC6}" type="pres">
      <dgm:prSet presAssocID="{90C58BF7-AF98-4B80-A0AB-64FC57F857FF}" presName="node" presStyleLbl="node1" presStyleIdx="0" presStyleCnt="2" custScaleX="16070" custScaleY="25285" custLinFactNeighborX="-31490" custLinFactNeighborY="0">
        <dgm:presLayoutVars>
          <dgm:bulletEnabled val="1"/>
        </dgm:presLayoutVars>
      </dgm:prSet>
      <dgm:spPr/>
      <dgm:t>
        <a:bodyPr/>
        <a:lstStyle/>
        <a:p>
          <a:endParaRPr lang="ru-RU"/>
        </a:p>
      </dgm:t>
    </dgm:pt>
    <dgm:pt modelId="{216BCCC6-5B4E-4797-9206-BCB57B72445E}" type="pres">
      <dgm:prSet presAssocID="{9A3EF007-CA49-4B9B-9088-82E00E358BC1}" presName="sibTrans" presStyleLbl="sibTrans2D1" presStyleIdx="0" presStyleCnt="1" custScaleX="156122"/>
      <dgm:spPr/>
      <dgm:t>
        <a:bodyPr/>
        <a:lstStyle/>
        <a:p>
          <a:endParaRPr lang="ru-RU"/>
        </a:p>
      </dgm:t>
    </dgm:pt>
    <dgm:pt modelId="{BA86E0CB-C104-499F-B264-DCF92A71DA64}" type="pres">
      <dgm:prSet presAssocID="{9A3EF007-CA49-4B9B-9088-82E00E358BC1}" presName="connectorText" presStyleLbl="sibTrans2D1" presStyleIdx="0" presStyleCnt="1"/>
      <dgm:spPr/>
      <dgm:t>
        <a:bodyPr/>
        <a:lstStyle/>
        <a:p>
          <a:endParaRPr lang="ru-RU"/>
        </a:p>
      </dgm:t>
    </dgm:pt>
    <dgm:pt modelId="{3E8E83BE-6C67-4352-909F-40DF597F3E15}" type="pres">
      <dgm:prSet presAssocID="{B867F744-F9C3-444C-AD55-5B6795C9B5FB}" presName="node" presStyleLbl="node1" presStyleIdx="1" presStyleCnt="2" custScaleX="17372" custScaleY="25307" custLinFactNeighborX="26694" custLinFactNeighborY="11">
        <dgm:presLayoutVars>
          <dgm:bulletEnabled val="1"/>
        </dgm:presLayoutVars>
      </dgm:prSet>
      <dgm:spPr/>
      <dgm:t>
        <a:bodyPr/>
        <a:lstStyle/>
        <a:p>
          <a:endParaRPr lang="ru-RU"/>
        </a:p>
      </dgm:t>
    </dgm:pt>
  </dgm:ptLst>
  <dgm:cxnLst>
    <dgm:cxn modelId="{B19672B4-D743-4140-A943-FC707F465F07}" type="presOf" srcId="{9A3EF007-CA49-4B9B-9088-82E00E358BC1}" destId="{216BCCC6-5B4E-4797-9206-BCB57B72445E}" srcOrd="0" destOrd="0" presId="urn:microsoft.com/office/officeart/2005/8/layout/process1"/>
    <dgm:cxn modelId="{BA0AEB0A-C8FC-4D43-A180-D85734868856}" type="presOf" srcId="{B867F744-F9C3-444C-AD55-5B6795C9B5FB}" destId="{3E8E83BE-6C67-4352-909F-40DF597F3E15}" srcOrd="0" destOrd="0" presId="urn:microsoft.com/office/officeart/2005/8/layout/process1"/>
    <dgm:cxn modelId="{2898F284-8F10-4459-9F0E-62A4F3C7FEB9}" type="presOf" srcId="{0778E658-B260-410D-AF09-44922ADAA39B}" destId="{B1BFC44C-C8E5-4A85-AA97-7D5280924375}" srcOrd="0" destOrd="0" presId="urn:microsoft.com/office/officeart/2005/8/layout/process1"/>
    <dgm:cxn modelId="{F1B8552A-1DD4-4071-9E3B-599E337C6AFD}" srcId="{0778E658-B260-410D-AF09-44922ADAA39B}" destId="{90C58BF7-AF98-4B80-A0AB-64FC57F857FF}" srcOrd="0" destOrd="0" parTransId="{61D6BB48-899A-4DB7-8D5E-906B5295C72E}" sibTransId="{9A3EF007-CA49-4B9B-9088-82E00E358BC1}"/>
    <dgm:cxn modelId="{E519F610-DCC8-4FEE-9756-63DE36FB6030}" srcId="{0778E658-B260-410D-AF09-44922ADAA39B}" destId="{B867F744-F9C3-444C-AD55-5B6795C9B5FB}" srcOrd="1" destOrd="0" parTransId="{1A26FA98-D371-4828-A0AB-16A32DFCAC00}" sibTransId="{E2341DF1-40B1-44B2-A6A9-66F6D78DE061}"/>
    <dgm:cxn modelId="{893E32A0-E13A-48B5-A92F-56B95F98B3B9}" type="presOf" srcId="{90C58BF7-AF98-4B80-A0AB-64FC57F857FF}" destId="{5987DD5E-81C0-4B65-812F-55EE8A4B3CC6}" srcOrd="0" destOrd="0" presId="urn:microsoft.com/office/officeart/2005/8/layout/process1"/>
    <dgm:cxn modelId="{DCDB5D9F-F26F-49F5-A6C2-12C2D323ABE0}" type="presOf" srcId="{9A3EF007-CA49-4B9B-9088-82E00E358BC1}" destId="{BA86E0CB-C104-499F-B264-DCF92A71DA64}" srcOrd="1" destOrd="0" presId="urn:microsoft.com/office/officeart/2005/8/layout/process1"/>
    <dgm:cxn modelId="{791A9BA4-1E17-4668-A85B-10A0C6296C48}" type="presParOf" srcId="{B1BFC44C-C8E5-4A85-AA97-7D5280924375}" destId="{5987DD5E-81C0-4B65-812F-55EE8A4B3CC6}" srcOrd="0" destOrd="0" presId="urn:microsoft.com/office/officeart/2005/8/layout/process1"/>
    <dgm:cxn modelId="{B3201E0F-942D-4EB7-B9EC-007A5F625A60}" type="presParOf" srcId="{B1BFC44C-C8E5-4A85-AA97-7D5280924375}" destId="{216BCCC6-5B4E-4797-9206-BCB57B72445E}" srcOrd="1" destOrd="0" presId="urn:microsoft.com/office/officeart/2005/8/layout/process1"/>
    <dgm:cxn modelId="{7DD444A3-C45E-4852-9B99-65743EF10C12}" type="presParOf" srcId="{216BCCC6-5B4E-4797-9206-BCB57B72445E}" destId="{BA86E0CB-C104-499F-B264-DCF92A71DA64}" srcOrd="0" destOrd="0" presId="urn:microsoft.com/office/officeart/2005/8/layout/process1"/>
    <dgm:cxn modelId="{7876A600-C90B-4A11-A4E8-382D9FA968A6}" type="presParOf" srcId="{B1BFC44C-C8E5-4A85-AA97-7D5280924375}" destId="{3E8E83BE-6C67-4352-909F-40DF597F3E15}" srcOrd="2" destOrd="0" presId="urn:microsoft.com/office/officeart/2005/8/layout/process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76A52A0-E123-40AC-8ACC-5AB44555EC54}" type="doc">
      <dgm:prSet loTypeId="urn:microsoft.com/office/officeart/2005/8/layout/process1" loCatId="process" qsTypeId="urn:microsoft.com/office/officeart/2005/8/quickstyle/simple1" qsCatId="simple" csTypeId="urn:microsoft.com/office/officeart/2005/8/colors/accent1_2" csCatId="accent1" phldr="1"/>
      <dgm:spPr/>
    </dgm:pt>
    <dgm:pt modelId="{828AA3A8-EF79-4193-B052-761C6957B179}">
      <dgm:prSet phldrT="[Текст]"/>
      <dgm:spPr>
        <a:effectLst>
          <a:outerShdw blurRad="50800" dist="38100" dir="2700000" algn="tl" rotWithShape="0">
            <a:prstClr val="black">
              <a:alpha val="40000"/>
            </a:prstClr>
          </a:outerShdw>
        </a:effectLst>
      </dgm:spPr>
      <dgm:t>
        <a:bodyPr/>
        <a:lstStyle/>
        <a:p>
          <a:r>
            <a:rPr lang="ru-RU" dirty="0" smtClean="0"/>
            <a:t>УФК</a:t>
          </a:r>
          <a:endParaRPr lang="ru-RU" dirty="0"/>
        </a:p>
      </dgm:t>
    </dgm:pt>
    <dgm:pt modelId="{52C1823A-F248-479B-81EE-AB48EC9365CF}" type="parTrans" cxnId="{E8164578-9A68-4808-B8E0-A25CBE755803}">
      <dgm:prSet/>
      <dgm:spPr/>
      <dgm:t>
        <a:bodyPr/>
        <a:lstStyle/>
        <a:p>
          <a:endParaRPr lang="ru-RU"/>
        </a:p>
      </dgm:t>
    </dgm:pt>
    <dgm:pt modelId="{A872D4A9-9FA8-4098-AF11-8EF170F341DC}" type="sibTrans" cxnId="{E8164578-9A68-4808-B8E0-A25CBE755803}">
      <dgm:prSet custT="1"/>
      <dgm:spPr/>
      <dgm:t>
        <a:bodyPr/>
        <a:lstStyle/>
        <a:p>
          <a:r>
            <a:rPr lang="ru-RU" sz="1200" dirty="0" smtClean="0"/>
            <a:t>Представление о приостановлении операций по счету</a:t>
          </a:r>
          <a:endParaRPr lang="ru-RU" sz="1200" dirty="0"/>
        </a:p>
      </dgm:t>
    </dgm:pt>
    <dgm:pt modelId="{A20C22F4-077D-44F2-84EA-009717E74A50}">
      <dgm:prSet phldrT="[Текст]"/>
      <dgm:spPr>
        <a:effectLst>
          <a:outerShdw blurRad="50800" dist="38100" dir="2700000" algn="tl" rotWithShape="0">
            <a:prstClr val="black">
              <a:alpha val="40000"/>
            </a:prstClr>
          </a:outerShdw>
        </a:effectLst>
      </dgm:spPr>
      <dgm:t>
        <a:bodyPr/>
        <a:lstStyle/>
        <a:p>
          <a:r>
            <a:rPr lang="ru-RU" dirty="0" smtClean="0"/>
            <a:t>БАНК</a:t>
          </a:r>
          <a:endParaRPr lang="ru-RU" dirty="0"/>
        </a:p>
      </dgm:t>
    </dgm:pt>
    <dgm:pt modelId="{EDC57301-8033-481B-96C6-F216375768B1}" type="parTrans" cxnId="{16354320-3067-4337-BE5C-684EAA42D6A1}">
      <dgm:prSet/>
      <dgm:spPr/>
      <dgm:t>
        <a:bodyPr/>
        <a:lstStyle/>
        <a:p>
          <a:endParaRPr lang="ru-RU"/>
        </a:p>
      </dgm:t>
    </dgm:pt>
    <dgm:pt modelId="{81ECAE7D-345D-4E1C-8BB5-A596F1E13D0B}" type="sibTrans" cxnId="{16354320-3067-4337-BE5C-684EAA42D6A1}">
      <dgm:prSet/>
      <dgm:spPr/>
      <dgm:t>
        <a:bodyPr/>
        <a:lstStyle/>
        <a:p>
          <a:endParaRPr lang="ru-RU"/>
        </a:p>
      </dgm:t>
    </dgm:pt>
    <dgm:pt modelId="{D50D908C-8D7C-48CA-89EA-8924B31CF4AC}" type="pres">
      <dgm:prSet presAssocID="{B76A52A0-E123-40AC-8ACC-5AB44555EC54}" presName="Name0" presStyleCnt="0">
        <dgm:presLayoutVars>
          <dgm:dir/>
          <dgm:resizeHandles val="exact"/>
        </dgm:presLayoutVars>
      </dgm:prSet>
      <dgm:spPr/>
    </dgm:pt>
    <dgm:pt modelId="{26C5ED82-1913-4C87-8B15-5C59C5AE21F4}" type="pres">
      <dgm:prSet presAssocID="{828AA3A8-EF79-4193-B052-761C6957B179}" presName="node" presStyleLbl="node1" presStyleIdx="0" presStyleCnt="2" custScaleX="9745" custScaleY="15254" custLinFactNeighborX="5193" custLinFactNeighborY="-3003">
        <dgm:presLayoutVars>
          <dgm:bulletEnabled val="1"/>
        </dgm:presLayoutVars>
      </dgm:prSet>
      <dgm:spPr/>
      <dgm:t>
        <a:bodyPr/>
        <a:lstStyle/>
        <a:p>
          <a:endParaRPr lang="ru-RU"/>
        </a:p>
      </dgm:t>
    </dgm:pt>
    <dgm:pt modelId="{F7C22128-1FBC-4A55-9E3B-3D34481265F9}" type="pres">
      <dgm:prSet presAssocID="{A872D4A9-9FA8-4098-AF11-8EF170F341DC}" presName="sibTrans" presStyleLbl="sibTrans2D1" presStyleIdx="0" presStyleCnt="1" custScaleX="147823" custScaleY="51110"/>
      <dgm:spPr/>
      <dgm:t>
        <a:bodyPr/>
        <a:lstStyle/>
        <a:p>
          <a:endParaRPr lang="ru-RU"/>
        </a:p>
      </dgm:t>
    </dgm:pt>
    <dgm:pt modelId="{14C1F312-EB38-4A02-8EE6-27F5F131E9F8}" type="pres">
      <dgm:prSet presAssocID="{A872D4A9-9FA8-4098-AF11-8EF170F341DC}" presName="connectorText" presStyleLbl="sibTrans2D1" presStyleIdx="0" presStyleCnt="1"/>
      <dgm:spPr/>
      <dgm:t>
        <a:bodyPr/>
        <a:lstStyle/>
        <a:p>
          <a:endParaRPr lang="ru-RU"/>
        </a:p>
      </dgm:t>
    </dgm:pt>
    <dgm:pt modelId="{18093F11-D307-47CA-9677-F20369B5A91E}" type="pres">
      <dgm:prSet presAssocID="{A20C22F4-077D-44F2-84EA-009717E74A50}" presName="node" presStyleLbl="node1" presStyleIdx="1" presStyleCnt="2" custScaleX="9931" custScaleY="15254" custLinFactNeighborX="-15776" custLinFactNeighborY="-3477">
        <dgm:presLayoutVars>
          <dgm:bulletEnabled val="1"/>
        </dgm:presLayoutVars>
      </dgm:prSet>
      <dgm:spPr/>
      <dgm:t>
        <a:bodyPr/>
        <a:lstStyle/>
        <a:p>
          <a:endParaRPr lang="ru-RU"/>
        </a:p>
      </dgm:t>
    </dgm:pt>
  </dgm:ptLst>
  <dgm:cxnLst>
    <dgm:cxn modelId="{E8164578-9A68-4808-B8E0-A25CBE755803}" srcId="{B76A52A0-E123-40AC-8ACC-5AB44555EC54}" destId="{828AA3A8-EF79-4193-B052-761C6957B179}" srcOrd="0" destOrd="0" parTransId="{52C1823A-F248-479B-81EE-AB48EC9365CF}" sibTransId="{A872D4A9-9FA8-4098-AF11-8EF170F341DC}"/>
    <dgm:cxn modelId="{16354320-3067-4337-BE5C-684EAA42D6A1}" srcId="{B76A52A0-E123-40AC-8ACC-5AB44555EC54}" destId="{A20C22F4-077D-44F2-84EA-009717E74A50}" srcOrd="1" destOrd="0" parTransId="{EDC57301-8033-481B-96C6-F216375768B1}" sibTransId="{81ECAE7D-345D-4E1C-8BB5-A596F1E13D0B}"/>
    <dgm:cxn modelId="{C318A175-2057-4E3E-9C89-64C0F138EE06}" type="presOf" srcId="{A872D4A9-9FA8-4098-AF11-8EF170F341DC}" destId="{14C1F312-EB38-4A02-8EE6-27F5F131E9F8}" srcOrd="1" destOrd="0" presId="urn:microsoft.com/office/officeart/2005/8/layout/process1"/>
    <dgm:cxn modelId="{5264E38D-B556-47D0-AB5C-EA38C97E35A5}" type="presOf" srcId="{B76A52A0-E123-40AC-8ACC-5AB44555EC54}" destId="{D50D908C-8D7C-48CA-89EA-8924B31CF4AC}" srcOrd="0" destOrd="0" presId="urn:microsoft.com/office/officeart/2005/8/layout/process1"/>
    <dgm:cxn modelId="{C4B02211-4F36-46CF-83A5-54E600880B63}" type="presOf" srcId="{828AA3A8-EF79-4193-B052-761C6957B179}" destId="{26C5ED82-1913-4C87-8B15-5C59C5AE21F4}" srcOrd="0" destOrd="0" presId="urn:microsoft.com/office/officeart/2005/8/layout/process1"/>
    <dgm:cxn modelId="{CB0F3454-4513-4B6E-A259-684D843DE938}" type="presOf" srcId="{A872D4A9-9FA8-4098-AF11-8EF170F341DC}" destId="{F7C22128-1FBC-4A55-9E3B-3D34481265F9}" srcOrd="0" destOrd="0" presId="urn:microsoft.com/office/officeart/2005/8/layout/process1"/>
    <dgm:cxn modelId="{1AF00F32-65A2-48EC-B6A2-CE976B2664A1}" type="presOf" srcId="{A20C22F4-077D-44F2-84EA-009717E74A50}" destId="{18093F11-D307-47CA-9677-F20369B5A91E}" srcOrd="0" destOrd="0" presId="urn:microsoft.com/office/officeart/2005/8/layout/process1"/>
    <dgm:cxn modelId="{8F6BA9A7-BB79-4920-BE53-46497A2B91EF}" type="presParOf" srcId="{D50D908C-8D7C-48CA-89EA-8924B31CF4AC}" destId="{26C5ED82-1913-4C87-8B15-5C59C5AE21F4}" srcOrd="0" destOrd="0" presId="urn:microsoft.com/office/officeart/2005/8/layout/process1"/>
    <dgm:cxn modelId="{AE960CEE-9487-4D91-8242-2E06AF4805F5}" type="presParOf" srcId="{D50D908C-8D7C-48CA-89EA-8924B31CF4AC}" destId="{F7C22128-1FBC-4A55-9E3B-3D34481265F9}" srcOrd="1" destOrd="0" presId="urn:microsoft.com/office/officeart/2005/8/layout/process1"/>
    <dgm:cxn modelId="{D292B5BB-9A3F-4058-8E24-F4934B6BFCFB}" type="presParOf" srcId="{F7C22128-1FBC-4A55-9E3B-3D34481265F9}" destId="{14C1F312-EB38-4A02-8EE6-27F5F131E9F8}" srcOrd="0" destOrd="0" presId="urn:microsoft.com/office/officeart/2005/8/layout/process1"/>
    <dgm:cxn modelId="{1B285299-AB02-4D96-8657-CDB343048AB9}" type="presParOf" srcId="{D50D908C-8D7C-48CA-89EA-8924B31CF4AC}" destId="{18093F11-D307-47CA-9677-F20369B5A91E}" srcOrd="2" destOrd="0" presId="urn:microsoft.com/office/officeart/2005/8/layout/process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4A82BA-AEB3-4B81-84E7-9B8525EAED04}">
      <dsp:nvSpPr>
        <dsp:cNvPr id="0" name=""/>
        <dsp:cNvSpPr/>
      </dsp:nvSpPr>
      <dsp:spPr>
        <a:xfrm>
          <a:off x="18495" y="324525"/>
          <a:ext cx="1627645" cy="90512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t>АКТ</a:t>
          </a:r>
          <a:r>
            <a:rPr lang="en-US" sz="1100" b="1" kern="1200" dirty="0" smtClean="0"/>
            <a:t>, </a:t>
          </a:r>
          <a:r>
            <a:rPr lang="ru-RU" sz="1100" b="1" kern="1200" dirty="0" smtClean="0"/>
            <a:t>размещен в реестре контрактов</a:t>
          </a:r>
          <a:endParaRPr lang="ru-RU" sz="1100" b="1" kern="1200" dirty="0"/>
        </a:p>
      </dsp:txBody>
      <dsp:txXfrm>
        <a:off x="45005" y="351035"/>
        <a:ext cx="1574625" cy="852103"/>
      </dsp:txXfrm>
    </dsp:sp>
    <dsp:sp modelId="{97DAD3E6-757C-41E3-B329-044E3BECDA55}">
      <dsp:nvSpPr>
        <dsp:cNvPr id="0" name=""/>
        <dsp:cNvSpPr/>
      </dsp:nvSpPr>
      <dsp:spPr>
        <a:xfrm rot="18717">
          <a:off x="1720425" y="479997"/>
          <a:ext cx="1099447" cy="575863"/>
        </a:xfrm>
        <a:prstGeom prst="rightArrow">
          <a:avLst>
            <a:gd name="adj1" fmla="val 60000"/>
            <a:gd name="adj2" fmla="val 50000"/>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ru-RU" sz="1200" b="1" kern="1200" dirty="0" smtClean="0"/>
            <a:t>не позднее </a:t>
          </a:r>
          <a:r>
            <a:rPr lang="en-US" sz="1200" b="1" kern="1200" dirty="0" smtClean="0"/>
            <a:t>2</a:t>
          </a:r>
          <a:r>
            <a:rPr lang="ru-RU" sz="1200" b="1" kern="1200" dirty="0" smtClean="0"/>
            <a:t> р.</a:t>
          </a:r>
          <a:r>
            <a:rPr lang="en-US" sz="1200" b="1" kern="1200" dirty="0" smtClean="0"/>
            <a:t> </a:t>
          </a:r>
          <a:r>
            <a:rPr lang="ru-RU" sz="1200" b="1" kern="1200" dirty="0" smtClean="0"/>
            <a:t>д.</a:t>
          </a:r>
          <a:endParaRPr lang="ru-RU" sz="1200" b="1" kern="1200" dirty="0"/>
        </a:p>
      </dsp:txBody>
      <dsp:txXfrm>
        <a:off x="1720426" y="594700"/>
        <a:ext cx="926688" cy="345517"/>
      </dsp:txXfrm>
    </dsp:sp>
    <dsp:sp modelId="{E7CC04AE-504B-430B-ABE0-77CDEF04512F}">
      <dsp:nvSpPr>
        <dsp:cNvPr id="0" name=""/>
        <dsp:cNvSpPr/>
      </dsp:nvSpPr>
      <dsp:spPr>
        <a:xfrm>
          <a:off x="2857807" y="343245"/>
          <a:ext cx="1671463" cy="898840"/>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t>Представление в ТОФК Распоряжения о совершении казначейского платежа</a:t>
          </a:r>
          <a:endParaRPr lang="ru-RU" sz="1100" b="1" kern="1200" dirty="0"/>
        </a:p>
      </dsp:txBody>
      <dsp:txXfrm>
        <a:off x="2884133" y="369571"/>
        <a:ext cx="1618811" cy="846188"/>
      </dsp:txXfrm>
    </dsp:sp>
    <dsp:sp modelId="{EF9801DB-7DF7-4B75-A78A-619BDB90F658}">
      <dsp:nvSpPr>
        <dsp:cNvPr id="0" name=""/>
        <dsp:cNvSpPr/>
      </dsp:nvSpPr>
      <dsp:spPr>
        <a:xfrm rot="21562974">
          <a:off x="4614922" y="511625"/>
          <a:ext cx="1134228" cy="541383"/>
        </a:xfrm>
        <a:prstGeom prst="rightArrow">
          <a:avLst>
            <a:gd name="adj1" fmla="val 60000"/>
            <a:gd name="adj2" fmla="val 50000"/>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ru-RU" sz="1200" b="1" kern="1200" dirty="0" smtClean="0"/>
            <a:t>2 р.</a:t>
          </a:r>
          <a:r>
            <a:rPr lang="en-US" sz="1200" b="1" kern="1200" dirty="0" smtClean="0"/>
            <a:t> </a:t>
          </a:r>
          <a:r>
            <a:rPr lang="ru-RU" sz="1200" b="1" kern="1200" dirty="0" smtClean="0"/>
            <a:t>д.</a:t>
          </a:r>
          <a:endParaRPr lang="ru-RU" sz="1200" b="1" kern="1200" dirty="0"/>
        </a:p>
      </dsp:txBody>
      <dsp:txXfrm>
        <a:off x="4614927" y="620777"/>
        <a:ext cx="971813" cy="324829"/>
      </dsp:txXfrm>
    </dsp:sp>
    <dsp:sp modelId="{C546FF27-E1EA-4E50-9495-B449D49A3AEF}">
      <dsp:nvSpPr>
        <dsp:cNvPr id="0" name=""/>
        <dsp:cNvSpPr/>
      </dsp:nvSpPr>
      <dsp:spPr>
        <a:xfrm>
          <a:off x="5805142" y="332023"/>
          <a:ext cx="1573407" cy="858849"/>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t>исполнение Распоряжения о совершении казначейского платежа</a:t>
          </a:r>
          <a:endParaRPr lang="ru-RU" sz="1100" b="1" kern="1200" dirty="0"/>
        </a:p>
      </dsp:txBody>
      <dsp:txXfrm>
        <a:off x="5830297" y="357178"/>
        <a:ext cx="1523097" cy="8085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xmlns="" id="{E30B252F-8492-4B2F-BA77-150FFEA8476E}"/>
              </a:ext>
            </a:extLst>
          </p:cNvPr>
          <p:cNvSpPr>
            <a:spLocks noGrp="1"/>
          </p:cNvSpPr>
          <p:nvPr>
            <p:ph type="hdr" sz="quarter"/>
          </p:nvPr>
        </p:nvSpPr>
        <p:spPr>
          <a:xfrm>
            <a:off x="4" y="3"/>
            <a:ext cx="4435374" cy="354429"/>
          </a:xfrm>
          <a:prstGeom prst="rect">
            <a:avLst/>
          </a:prstGeom>
        </p:spPr>
        <p:txBody>
          <a:bodyPr vert="horz" lIns="176297" tIns="88148" rIns="176297" bIns="88148" rtlCol="0"/>
          <a:lstStyle>
            <a:lvl1pPr algn="l">
              <a:defRPr sz="2300"/>
            </a:lvl1pPr>
          </a:lstStyle>
          <a:p>
            <a:endParaRPr lang="ru-RU" dirty="0"/>
          </a:p>
        </p:txBody>
      </p:sp>
      <p:sp>
        <p:nvSpPr>
          <p:cNvPr id="3" name="Дата 2">
            <a:extLst>
              <a:ext uri="{FF2B5EF4-FFF2-40B4-BE49-F238E27FC236}">
                <a16:creationId xmlns:a16="http://schemas.microsoft.com/office/drawing/2014/main" xmlns="" id="{C33C85C5-53C6-4F20-A46C-AE2DEDE0481A}"/>
              </a:ext>
            </a:extLst>
          </p:cNvPr>
          <p:cNvSpPr>
            <a:spLocks noGrp="1"/>
          </p:cNvSpPr>
          <p:nvPr>
            <p:ph type="dt" sz="quarter" idx="1"/>
          </p:nvPr>
        </p:nvSpPr>
        <p:spPr>
          <a:xfrm>
            <a:off x="5796425" y="3"/>
            <a:ext cx="4435374" cy="354429"/>
          </a:xfrm>
          <a:prstGeom prst="rect">
            <a:avLst/>
          </a:prstGeom>
        </p:spPr>
        <p:txBody>
          <a:bodyPr vert="horz" lIns="176297" tIns="88148" rIns="176297" bIns="88148" rtlCol="0"/>
          <a:lstStyle>
            <a:lvl1pPr algn="r">
              <a:defRPr sz="2300"/>
            </a:lvl1pPr>
          </a:lstStyle>
          <a:p>
            <a:fld id="{B319EF66-CBD7-4FA5-874F-C15789B8559E}" type="datetimeFigureOut">
              <a:rPr lang="ru-RU" smtClean="0"/>
              <a:pPr/>
              <a:t>17.08.2022</a:t>
            </a:fld>
            <a:endParaRPr lang="ru-RU" dirty="0"/>
          </a:p>
        </p:txBody>
      </p:sp>
      <p:sp>
        <p:nvSpPr>
          <p:cNvPr id="4" name="Нижний колонтитул 3">
            <a:extLst>
              <a:ext uri="{FF2B5EF4-FFF2-40B4-BE49-F238E27FC236}">
                <a16:creationId xmlns:a16="http://schemas.microsoft.com/office/drawing/2014/main" xmlns="" id="{DCB46D85-D407-4DF4-945D-6827D592EB9C}"/>
              </a:ext>
            </a:extLst>
          </p:cNvPr>
          <p:cNvSpPr>
            <a:spLocks noGrp="1"/>
          </p:cNvSpPr>
          <p:nvPr>
            <p:ph type="ftr" sz="quarter" idx="2"/>
          </p:nvPr>
        </p:nvSpPr>
        <p:spPr>
          <a:xfrm>
            <a:off x="4" y="6748050"/>
            <a:ext cx="4435374" cy="354429"/>
          </a:xfrm>
          <a:prstGeom prst="rect">
            <a:avLst/>
          </a:prstGeom>
        </p:spPr>
        <p:txBody>
          <a:bodyPr vert="horz" lIns="176297" tIns="88148" rIns="176297" bIns="88148" rtlCol="0" anchor="b"/>
          <a:lstStyle>
            <a:lvl1pPr algn="l">
              <a:defRPr sz="2300"/>
            </a:lvl1pPr>
          </a:lstStyle>
          <a:p>
            <a:endParaRPr lang="ru-RU" dirty="0"/>
          </a:p>
        </p:txBody>
      </p:sp>
      <p:sp>
        <p:nvSpPr>
          <p:cNvPr id="5" name="Номер слайда 4">
            <a:extLst>
              <a:ext uri="{FF2B5EF4-FFF2-40B4-BE49-F238E27FC236}">
                <a16:creationId xmlns:a16="http://schemas.microsoft.com/office/drawing/2014/main" xmlns="" id="{A525DC81-42C0-4D20-A881-B2050CF5607B}"/>
              </a:ext>
            </a:extLst>
          </p:cNvPr>
          <p:cNvSpPr>
            <a:spLocks noGrp="1"/>
          </p:cNvSpPr>
          <p:nvPr>
            <p:ph type="sldNum" sz="quarter" idx="3"/>
          </p:nvPr>
        </p:nvSpPr>
        <p:spPr>
          <a:xfrm>
            <a:off x="5796425" y="6748050"/>
            <a:ext cx="4435374" cy="354429"/>
          </a:xfrm>
          <a:prstGeom prst="rect">
            <a:avLst/>
          </a:prstGeom>
        </p:spPr>
        <p:txBody>
          <a:bodyPr vert="horz" lIns="176297" tIns="88148" rIns="176297" bIns="88148" rtlCol="0" anchor="b"/>
          <a:lstStyle>
            <a:lvl1pPr algn="r">
              <a:defRPr sz="2300"/>
            </a:lvl1pPr>
          </a:lstStyle>
          <a:p>
            <a:fld id="{7FB3B98C-91AF-4E43-94DE-89EACF5A2CF3}" type="slidenum">
              <a:rPr lang="ru-RU" smtClean="0"/>
              <a:pPr/>
              <a:t>‹#›</a:t>
            </a:fld>
            <a:endParaRPr lang="ru-RU" dirty="0"/>
          </a:p>
        </p:txBody>
      </p:sp>
    </p:spTree>
    <p:extLst>
      <p:ext uri="{BB962C8B-B14F-4D97-AF65-F5344CB8AC3E}">
        <p14:creationId xmlns:p14="http://schemas.microsoft.com/office/powerpoint/2010/main" val="25734497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4" y="3"/>
            <a:ext cx="4435374" cy="354429"/>
          </a:xfrm>
          <a:prstGeom prst="rect">
            <a:avLst/>
          </a:prstGeom>
        </p:spPr>
        <p:txBody>
          <a:bodyPr vert="horz" lIns="176297" tIns="88148" rIns="176297" bIns="88148" rtlCol="0"/>
          <a:lstStyle>
            <a:lvl1pPr algn="l">
              <a:defRPr sz="2300"/>
            </a:lvl1pPr>
          </a:lstStyle>
          <a:p>
            <a:endParaRPr lang="ru-RU" dirty="0"/>
          </a:p>
        </p:txBody>
      </p:sp>
      <p:sp>
        <p:nvSpPr>
          <p:cNvPr id="3" name="Дата 2"/>
          <p:cNvSpPr>
            <a:spLocks noGrp="1"/>
          </p:cNvSpPr>
          <p:nvPr>
            <p:ph type="dt" idx="1"/>
          </p:nvPr>
        </p:nvSpPr>
        <p:spPr>
          <a:xfrm>
            <a:off x="5796425" y="3"/>
            <a:ext cx="4435374" cy="354429"/>
          </a:xfrm>
          <a:prstGeom prst="rect">
            <a:avLst/>
          </a:prstGeom>
        </p:spPr>
        <p:txBody>
          <a:bodyPr vert="horz" lIns="176297" tIns="88148" rIns="176297" bIns="88148" rtlCol="0"/>
          <a:lstStyle>
            <a:lvl1pPr algn="r">
              <a:defRPr sz="2300"/>
            </a:lvl1pPr>
          </a:lstStyle>
          <a:p>
            <a:fld id="{8F7CBA3A-4016-4326-8AC3-4CA1C77DF708}" type="datetimeFigureOut">
              <a:rPr lang="ru-RU" smtClean="0"/>
              <a:pPr/>
              <a:t>17.08.2022</a:t>
            </a:fld>
            <a:endParaRPr lang="ru-RU" dirty="0"/>
          </a:p>
        </p:txBody>
      </p:sp>
      <p:sp>
        <p:nvSpPr>
          <p:cNvPr id="4" name="Образ слайда 3"/>
          <p:cNvSpPr>
            <a:spLocks noGrp="1" noRot="1" noChangeAspect="1"/>
          </p:cNvSpPr>
          <p:nvPr>
            <p:ph type="sldImg" idx="2"/>
          </p:nvPr>
        </p:nvSpPr>
        <p:spPr>
          <a:xfrm>
            <a:off x="2990850" y="889000"/>
            <a:ext cx="4252913" cy="2393950"/>
          </a:xfrm>
          <a:prstGeom prst="rect">
            <a:avLst/>
          </a:prstGeom>
          <a:noFill/>
          <a:ln w="12700">
            <a:solidFill>
              <a:prstClr val="black"/>
            </a:solidFill>
          </a:ln>
        </p:spPr>
        <p:txBody>
          <a:bodyPr vert="horz" lIns="176297" tIns="88148" rIns="176297" bIns="88148" rtlCol="0" anchor="ctr"/>
          <a:lstStyle/>
          <a:p>
            <a:endParaRPr lang="ru-RU" dirty="0"/>
          </a:p>
        </p:txBody>
      </p:sp>
      <p:sp>
        <p:nvSpPr>
          <p:cNvPr id="5" name="Заметки 4"/>
          <p:cNvSpPr>
            <a:spLocks noGrp="1"/>
          </p:cNvSpPr>
          <p:nvPr>
            <p:ph type="body" sz="quarter" idx="3"/>
          </p:nvPr>
        </p:nvSpPr>
        <p:spPr>
          <a:xfrm>
            <a:off x="1022903" y="3419196"/>
            <a:ext cx="8188817" cy="2797209"/>
          </a:xfrm>
          <a:prstGeom prst="rect">
            <a:avLst/>
          </a:prstGeom>
        </p:spPr>
        <p:txBody>
          <a:bodyPr vert="horz" lIns="176297" tIns="88148" rIns="176297" bIns="88148"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4" y="6748050"/>
            <a:ext cx="4435374" cy="354429"/>
          </a:xfrm>
          <a:prstGeom prst="rect">
            <a:avLst/>
          </a:prstGeom>
        </p:spPr>
        <p:txBody>
          <a:bodyPr vert="horz" lIns="176297" tIns="88148" rIns="176297" bIns="88148" rtlCol="0" anchor="b"/>
          <a:lstStyle>
            <a:lvl1pPr algn="l">
              <a:defRPr sz="2300"/>
            </a:lvl1pPr>
          </a:lstStyle>
          <a:p>
            <a:endParaRPr lang="ru-RU" dirty="0"/>
          </a:p>
        </p:txBody>
      </p:sp>
      <p:sp>
        <p:nvSpPr>
          <p:cNvPr id="7" name="Номер слайда 6"/>
          <p:cNvSpPr>
            <a:spLocks noGrp="1"/>
          </p:cNvSpPr>
          <p:nvPr>
            <p:ph type="sldNum" sz="quarter" idx="5"/>
          </p:nvPr>
        </p:nvSpPr>
        <p:spPr>
          <a:xfrm>
            <a:off x="5796425" y="6748050"/>
            <a:ext cx="4435374" cy="354429"/>
          </a:xfrm>
          <a:prstGeom prst="rect">
            <a:avLst/>
          </a:prstGeom>
        </p:spPr>
        <p:txBody>
          <a:bodyPr vert="horz" lIns="176297" tIns="88148" rIns="176297" bIns="88148" rtlCol="0" anchor="b"/>
          <a:lstStyle>
            <a:lvl1pPr algn="r">
              <a:defRPr sz="2300"/>
            </a:lvl1pPr>
          </a:lstStyle>
          <a:p>
            <a:fld id="{1D3B102A-EDC8-431F-B475-B3229B34ED88}" type="slidenum">
              <a:rPr lang="ru-RU" smtClean="0"/>
              <a:pPr/>
              <a:t>‹#›</a:t>
            </a:fld>
            <a:endParaRPr lang="ru-RU" dirty="0"/>
          </a:p>
        </p:txBody>
      </p:sp>
    </p:spTree>
    <p:extLst>
      <p:ext uri="{BB962C8B-B14F-4D97-AF65-F5344CB8AC3E}">
        <p14:creationId xmlns:p14="http://schemas.microsoft.com/office/powerpoint/2010/main" val="361565565"/>
      </p:ext>
    </p:extLst>
  </p:cSld>
  <p:clrMap bg1="lt1" tx1="dk1" bg2="lt2" tx2="dk2" accent1="accent1" accent2="accent2" accent3="accent3" accent4="accent4" accent5="accent5" accent6="accent6" hlink="hlink" folHlink="folHlink"/>
  <p:notesStyle>
    <a:lvl1pPr marL="0" algn="l" defTabSz="1932384" rtl="0" eaLnBrk="1" latinLnBrk="0" hangingPunct="1">
      <a:defRPr sz="2536" kern="1200">
        <a:solidFill>
          <a:schemeClr val="tx1"/>
        </a:solidFill>
        <a:latin typeface="+mn-lt"/>
        <a:ea typeface="+mn-ea"/>
        <a:cs typeface="+mn-cs"/>
      </a:defRPr>
    </a:lvl1pPr>
    <a:lvl2pPr marL="966192" algn="l" defTabSz="1932384" rtl="0" eaLnBrk="1" latinLnBrk="0" hangingPunct="1">
      <a:defRPr sz="2536" kern="1200">
        <a:solidFill>
          <a:schemeClr val="tx1"/>
        </a:solidFill>
        <a:latin typeface="+mn-lt"/>
        <a:ea typeface="+mn-ea"/>
        <a:cs typeface="+mn-cs"/>
      </a:defRPr>
    </a:lvl2pPr>
    <a:lvl3pPr marL="1932384" algn="l" defTabSz="1932384" rtl="0" eaLnBrk="1" latinLnBrk="0" hangingPunct="1">
      <a:defRPr sz="2536" kern="1200">
        <a:solidFill>
          <a:schemeClr val="tx1"/>
        </a:solidFill>
        <a:latin typeface="+mn-lt"/>
        <a:ea typeface="+mn-ea"/>
        <a:cs typeface="+mn-cs"/>
      </a:defRPr>
    </a:lvl3pPr>
    <a:lvl4pPr marL="2898576" algn="l" defTabSz="1932384" rtl="0" eaLnBrk="1" latinLnBrk="0" hangingPunct="1">
      <a:defRPr sz="2536" kern="1200">
        <a:solidFill>
          <a:schemeClr val="tx1"/>
        </a:solidFill>
        <a:latin typeface="+mn-lt"/>
        <a:ea typeface="+mn-ea"/>
        <a:cs typeface="+mn-cs"/>
      </a:defRPr>
    </a:lvl4pPr>
    <a:lvl5pPr marL="3864767" algn="l" defTabSz="1932384" rtl="0" eaLnBrk="1" latinLnBrk="0" hangingPunct="1">
      <a:defRPr sz="2536" kern="1200">
        <a:solidFill>
          <a:schemeClr val="tx1"/>
        </a:solidFill>
        <a:latin typeface="+mn-lt"/>
        <a:ea typeface="+mn-ea"/>
        <a:cs typeface="+mn-cs"/>
      </a:defRPr>
    </a:lvl5pPr>
    <a:lvl6pPr marL="4830959" algn="l" defTabSz="1932384" rtl="0" eaLnBrk="1" latinLnBrk="0" hangingPunct="1">
      <a:defRPr sz="2536" kern="1200">
        <a:solidFill>
          <a:schemeClr val="tx1"/>
        </a:solidFill>
        <a:latin typeface="+mn-lt"/>
        <a:ea typeface="+mn-ea"/>
        <a:cs typeface="+mn-cs"/>
      </a:defRPr>
    </a:lvl6pPr>
    <a:lvl7pPr marL="5797151" algn="l" defTabSz="1932384" rtl="0" eaLnBrk="1" latinLnBrk="0" hangingPunct="1">
      <a:defRPr sz="2536" kern="1200">
        <a:solidFill>
          <a:schemeClr val="tx1"/>
        </a:solidFill>
        <a:latin typeface="+mn-lt"/>
        <a:ea typeface="+mn-ea"/>
        <a:cs typeface="+mn-cs"/>
      </a:defRPr>
    </a:lvl7pPr>
    <a:lvl8pPr marL="6763343" algn="l" defTabSz="1932384" rtl="0" eaLnBrk="1" latinLnBrk="0" hangingPunct="1">
      <a:defRPr sz="2536" kern="1200">
        <a:solidFill>
          <a:schemeClr val="tx1"/>
        </a:solidFill>
        <a:latin typeface="+mn-lt"/>
        <a:ea typeface="+mn-ea"/>
        <a:cs typeface="+mn-cs"/>
      </a:defRPr>
    </a:lvl8pPr>
    <a:lvl9pPr marL="7729535" algn="l" defTabSz="1932384" rtl="0" eaLnBrk="1" latinLnBrk="0" hangingPunct="1">
      <a:defRPr sz="253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990850" y="889000"/>
            <a:ext cx="4252913" cy="239395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1D3B102A-EDC8-431F-B475-B3229B34ED88}" type="slidenum">
              <a:rPr lang="ru-RU" smtClean="0"/>
              <a:pPr/>
              <a:t>0</a:t>
            </a:fld>
            <a:endParaRPr lang="ru-RU" dirty="0"/>
          </a:p>
        </p:txBody>
      </p:sp>
    </p:spTree>
    <p:extLst>
      <p:ext uri="{BB962C8B-B14F-4D97-AF65-F5344CB8AC3E}">
        <p14:creationId xmlns:p14="http://schemas.microsoft.com/office/powerpoint/2010/main" val="1689609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D3B102A-EDC8-431F-B475-B3229B34ED88}" type="slidenum">
              <a:rPr lang="ru-RU" smtClean="0"/>
              <a:pPr/>
              <a:t>3</a:t>
            </a:fld>
            <a:endParaRPr lang="ru-RU" dirty="0"/>
          </a:p>
        </p:txBody>
      </p:sp>
    </p:spTree>
    <p:extLst>
      <p:ext uri="{BB962C8B-B14F-4D97-AF65-F5344CB8AC3E}">
        <p14:creationId xmlns:p14="http://schemas.microsoft.com/office/powerpoint/2010/main" val="3349739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D3B102A-EDC8-431F-B475-B3229B34ED88}" type="slidenum">
              <a:rPr lang="ru-RU" smtClean="0"/>
              <a:t>6</a:t>
            </a:fld>
            <a:endParaRPr lang="ru-RU"/>
          </a:p>
        </p:txBody>
      </p:sp>
    </p:spTree>
    <p:extLst>
      <p:ext uri="{BB962C8B-B14F-4D97-AF65-F5344CB8AC3E}">
        <p14:creationId xmlns:p14="http://schemas.microsoft.com/office/powerpoint/2010/main" val="1468311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1243158" y="1818514"/>
            <a:ext cx="8534401" cy="268193"/>
          </a:xfrm>
          <a:prstGeom prst="rect">
            <a:avLst/>
          </a:prstGeom>
        </p:spPr>
        <p:txBody>
          <a:bodyPr wrap="square" lIns="0" tIns="0" rIns="0" bIns="0">
            <a:spAutoFit/>
          </a:bodyPr>
          <a:lstStyle>
            <a:lvl1pPr>
              <a:defRPr sz="1743"/>
            </a:lvl1pPr>
          </a:lstStyle>
          <a:p>
            <a:endParaRPr/>
          </a:p>
        </p:txBody>
      </p:sp>
      <p:sp>
        <p:nvSpPr>
          <p:cNvPr id="7" name="Holder 2">
            <a:extLst>
              <a:ext uri="{FF2B5EF4-FFF2-40B4-BE49-F238E27FC236}">
                <a16:creationId xmlns:a16="http://schemas.microsoft.com/office/drawing/2014/main" xmlns="" id="{7B23EBB8-90AE-42AD-89F1-AAACFA842CDF}"/>
              </a:ext>
            </a:extLst>
          </p:cNvPr>
          <p:cNvSpPr>
            <a:spLocks noGrp="1"/>
          </p:cNvSpPr>
          <p:nvPr>
            <p:ph type="title"/>
          </p:nvPr>
        </p:nvSpPr>
        <p:spPr>
          <a:xfrm>
            <a:off x="6267764" y="46977"/>
            <a:ext cx="5789968" cy="268792"/>
          </a:xfrm>
          <a:prstGeom prst="rect">
            <a:avLst/>
          </a:prstGeom>
        </p:spPr>
        <p:txBody>
          <a:bodyPr lIns="0" tIns="0" rIns="0" bIns="0"/>
          <a:lstStyle>
            <a:lvl1pPr algn="r">
              <a:defRPr sz="1747" b="1" i="0">
                <a:solidFill>
                  <a:schemeClr val="tx2"/>
                </a:solidFill>
                <a:latin typeface="Arial"/>
                <a:cs typeface="Arial"/>
              </a:defRPr>
            </a:lvl1pPr>
          </a:lstStyle>
          <a:p>
            <a:endParaRPr dirty="0"/>
          </a:p>
        </p:txBody>
      </p:sp>
      <p:sp>
        <p:nvSpPr>
          <p:cNvPr id="10" name="Дата 9">
            <a:extLst>
              <a:ext uri="{FF2B5EF4-FFF2-40B4-BE49-F238E27FC236}">
                <a16:creationId xmlns:a16="http://schemas.microsoft.com/office/drawing/2014/main" xmlns="" id="{20278EF6-AF14-48C2-AE7F-BB201C5464F9}"/>
              </a:ext>
            </a:extLst>
          </p:cNvPr>
          <p:cNvSpPr>
            <a:spLocks noGrp="1"/>
          </p:cNvSpPr>
          <p:nvPr>
            <p:ph type="dt" sz="half" idx="10"/>
          </p:nvPr>
        </p:nvSpPr>
        <p:spPr/>
        <p:txBody>
          <a:bodyPr/>
          <a:lstStyle/>
          <a:p>
            <a:fld id="{D57B0181-518D-43F9-B71E-3869655A9391}" type="datetime1">
              <a:rPr lang="en-US" smtClean="0"/>
              <a:pPr/>
              <a:t>8/17/2022</a:t>
            </a:fld>
            <a:endParaRPr lang="en-US" dirty="0"/>
          </a:p>
        </p:txBody>
      </p:sp>
      <p:sp>
        <p:nvSpPr>
          <p:cNvPr id="11" name="Нижний колонтитул 10">
            <a:extLst>
              <a:ext uri="{FF2B5EF4-FFF2-40B4-BE49-F238E27FC236}">
                <a16:creationId xmlns:a16="http://schemas.microsoft.com/office/drawing/2014/main" xmlns="" id="{673C5D05-5317-4410-986D-0EB45742A9FA}"/>
              </a:ext>
            </a:extLst>
          </p:cNvPr>
          <p:cNvSpPr>
            <a:spLocks noGrp="1"/>
          </p:cNvSpPr>
          <p:nvPr>
            <p:ph type="ftr" sz="quarter" idx="11"/>
          </p:nvPr>
        </p:nvSpPr>
        <p:spPr/>
        <p:txBody>
          <a:bodyPr/>
          <a:lstStyle/>
          <a:p>
            <a:endParaRPr lang="ru-RU" dirty="0"/>
          </a:p>
        </p:txBody>
      </p:sp>
      <p:sp>
        <p:nvSpPr>
          <p:cNvPr id="12" name="Номер слайда 11">
            <a:extLst>
              <a:ext uri="{FF2B5EF4-FFF2-40B4-BE49-F238E27FC236}">
                <a16:creationId xmlns:a16="http://schemas.microsoft.com/office/drawing/2014/main" xmlns="" id="{9B8336B5-74EC-4EED-88A6-FF7D2C8A8A45}"/>
              </a:ext>
            </a:extLst>
          </p:cNvPr>
          <p:cNvSpPr>
            <a:spLocks noGrp="1"/>
          </p:cNvSpPr>
          <p:nvPr>
            <p:ph type="sldNum" sz="quarter" idx="12"/>
          </p:nvPr>
        </p:nvSpPr>
        <p:spPr/>
        <p:txBody>
          <a:bodyPr/>
          <a:lstStyle/>
          <a:p>
            <a:fld id="{B6F15528-21DE-4FAA-801E-634DDDAF4B2B}"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74F40E6D-A117-4982-B752-DC981AE7AD75}" type="datetime1">
              <a:rPr lang="en-US" smtClean="0"/>
              <a:pPr/>
              <a:t>8/17/2022</a:t>
            </a:fld>
            <a:endParaRPr lang="en-US" dirty="0"/>
          </a:p>
        </p:txBody>
      </p:sp>
      <p:sp>
        <p:nvSpPr>
          <p:cNvPr id="5" name="Holder 5"/>
          <p:cNvSpPr>
            <a:spLocks noGrp="1"/>
          </p:cNvSpPr>
          <p:nvPr>
            <p:ph type="sldNum" sz="quarter" idx="7"/>
          </p:nvPr>
        </p:nvSpPr>
        <p:spPr/>
        <p:txBody>
          <a:bodyPr lIns="0" tIns="0" rIns="0" bIns="0"/>
          <a:lstStyle>
            <a:lvl1pPr algn="r">
              <a:defRPr>
                <a:solidFill>
                  <a:schemeClr val="tx2"/>
                </a:solidFill>
              </a:defRPr>
            </a:lvl1pPr>
          </a:lstStyle>
          <a:p>
            <a:fld id="{B6F15528-21DE-4FAA-801E-634DDDAF4B2B}" type="slidenum">
              <a:rPr lang="ru-RU" smtClean="0"/>
              <a:pPr/>
              <a:t>‹#›</a:t>
            </a:fld>
            <a:endParaRPr lang="ru-RU" dirty="0"/>
          </a:p>
        </p:txBody>
      </p:sp>
      <p:sp>
        <p:nvSpPr>
          <p:cNvPr id="6" name="Holder 2">
            <a:extLst>
              <a:ext uri="{FF2B5EF4-FFF2-40B4-BE49-F238E27FC236}">
                <a16:creationId xmlns:a16="http://schemas.microsoft.com/office/drawing/2014/main" xmlns="" id="{91CAA645-04DF-4798-A13E-280570ABE5F3}"/>
              </a:ext>
            </a:extLst>
          </p:cNvPr>
          <p:cNvSpPr>
            <a:spLocks noGrp="1"/>
          </p:cNvSpPr>
          <p:nvPr>
            <p:ph type="title"/>
          </p:nvPr>
        </p:nvSpPr>
        <p:spPr>
          <a:xfrm>
            <a:off x="6267764" y="46977"/>
            <a:ext cx="5789968" cy="268792"/>
          </a:xfrm>
          <a:prstGeom prst="rect">
            <a:avLst/>
          </a:prstGeom>
        </p:spPr>
        <p:txBody>
          <a:bodyPr lIns="0" tIns="0" rIns="0" bIns="0"/>
          <a:lstStyle>
            <a:lvl1pPr algn="r">
              <a:defRPr sz="1747" b="1" i="0">
                <a:solidFill>
                  <a:schemeClr val="tx2"/>
                </a:solidFill>
                <a:latin typeface="Arial"/>
                <a:cs typeface="Arial"/>
              </a:defRPr>
            </a:lvl1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EF151406-9209-428E-A87F-0DF8B2C68463}" type="datetime1">
              <a:rPr lang="en-US" smtClean="0"/>
              <a:pPr/>
              <a:t>8/17/2022</a:t>
            </a:fld>
            <a:endParaRPr lang="en-US" dirty="0"/>
          </a:p>
        </p:txBody>
      </p:sp>
      <p:sp>
        <p:nvSpPr>
          <p:cNvPr id="6" name="Holder 2">
            <a:extLst>
              <a:ext uri="{FF2B5EF4-FFF2-40B4-BE49-F238E27FC236}">
                <a16:creationId xmlns:a16="http://schemas.microsoft.com/office/drawing/2014/main" xmlns="" id="{E801F513-37A4-4436-BBD3-3D2847934C8A}"/>
              </a:ext>
            </a:extLst>
          </p:cNvPr>
          <p:cNvSpPr>
            <a:spLocks noGrp="1"/>
          </p:cNvSpPr>
          <p:nvPr>
            <p:ph type="title"/>
          </p:nvPr>
        </p:nvSpPr>
        <p:spPr>
          <a:xfrm>
            <a:off x="6267764" y="46977"/>
            <a:ext cx="5789968" cy="268792"/>
          </a:xfrm>
          <a:prstGeom prst="rect">
            <a:avLst/>
          </a:prstGeom>
        </p:spPr>
        <p:txBody>
          <a:bodyPr lIns="0" tIns="0" rIns="0" bIns="0"/>
          <a:lstStyle>
            <a:lvl1pPr algn="r">
              <a:defRPr sz="1747" b="1" i="0">
                <a:solidFill>
                  <a:schemeClr val="tx2"/>
                </a:solidFill>
                <a:latin typeface="Arial"/>
                <a:cs typeface="Arial"/>
              </a:defRPr>
            </a:lvl1pPr>
          </a:lstStyle>
          <a:p>
            <a:endParaRPr dirty="0"/>
          </a:p>
        </p:txBody>
      </p:sp>
      <p:sp>
        <p:nvSpPr>
          <p:cNvPr id="14" name="Holder 6">
            <a:extLst>
              <a:ext uri="{FF2B5EF4-FFF2-40B4-BE49-F238E27FC236}">
                <a16:creationId xmlns:a16="http://schemas.microsoft.com/office/drawing/2014/main" xmlns="" id="{72B907B9-426E-4B38-8F01-4BD15A5C52DA}"/>
              </a:ext>
            </a:extLst>
          </p:cNvPr>
          <p:cNvSpPr>
            <a:spLocks noGrp="1"/>
          </p:cNvSpPr>
          <p:nvPr>
            <p:ph type="sldNum" sz="quarter" idx="7"/>
          </p:nvPr>
        </p:nvSpPr>
        <p:spPr>
          <a:xfrm>
            <a:off x="9253573" y="6555595"/>
            <a:ext cx="2804161" cy="268792"/>
          </a:xfrm>
          <a:prstGeom prst="rect">
            <a:avLst/>
          </a:prstGeom>
        </p:spPr>
        <p:txBody>
          <a:bodyPr wrap="square" lIns="0" tIns="0" rIns="0" bIns="0">
            <a:spAutoFit/>
          </a:bodyPr>
          <a:lstStyle>
            <a:lvl1pPr algn="r">
              <a:defRPr sz="1747" b="1">
                <a:solidFill>
                  <a:schemeClr val="tx2"/>
                </a:solidFill>
              </a:defRPr>
            </a:lvl1pPr>
          </a:lstStyle>
          <a:p>
            <a:fld id="{B6F15528-21DE-4FAA-801E-634DDDAF4B2B}"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FE4B6E9-0AA5-4C2D-B52A-77E9BED53EA8}" type="datetimeFigureOut">
              <a:rPr lang="ru-RU" smtClean="0"/>
              <a:t>17.08.2022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8108E3F-035E-47F0-B25A-3584DF013312}" type="slidenum">
              <a:rPr lang="ru-RU" smtClean="0"/>
              <a:t>‹#›</a:t>
            </a:fld>
            <a:endParaRPr lang="ru-RU"/>
          </a:p>
        </p:txBody>
      </p:sp>
    </p:spTree>
    <p:extLst>
      <p:ext uri="{BB962C8B-B14F-4D97-AF65-F5344CB8AC3E}">
        <p14:creationId xmlns:p14="http://schemas.microsoft.com/office/powerpoint/2010/main" val="2253597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Пустой слайд">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lang="ru-RU"/>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8/17/2022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lang="ru-RU" smtClean="0"/>
              <a:t>‹#›</a:t>
            </a:fld>
            <a:endParaRPr lang="ru-RU"/>
          </a:p>
        </p:txBody>
      </p:sp>
    </p:spTree>
    <p:extLst>
      <p:ext uri="{BB962C8B-B14F-4D97-AF65-F5344CB8AC3E}">
        <p14:creationId xmlns:p14="http://schemas.microsoft.com/office/powerpoint/2010/main" val="11799891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66985" y="3233855"/>
            <a:ext cx="8016320" cy="184666"/>
          </a:xfrm>
          <a:prstGeom prst="rect">
            <a:avLst/>
          </a:prstGeom>
        </p:spPr>
        <p:txBody>
          <a:bodyPr wrap="square" lIns="0" tIns="0" rIns="0" bIns="0">
            <a:spAutoFit/>
          </a:bodyPr>
          <a:lstStyle>
            <a:lvl1pPr>
              <a:defRPr sz="1200" b="1" i="0">
                <a:solidFill>
                  <a:srgbClr val="003B5A"/>
                </a:solidFill>
                <a:latin typeface="Arial"/>
                <a:cs typeface="Arial"/>
              </a:defRPr>
            </a:lvl1pPr>
          </a:lstStyle>
          <a:p>
            <a:endParaRPr dirty="0"/>
          </a:p>
        </p:txBody>
      </p:sp>
      <p:sp>
        <p:nvSpPr>
          <p:cNvPr id="3" name="Holder 3"/>
          <p:cNvSpPr>
            <a:spLocks noGrp="1"/>
          </p:cNvSpPr>
          <p:nvPr>
            <p:ph type="body" idx="1"/>
          </p:nvPr>
        </p:nvSpPr>
        <p:spPr>
          <a:xfrm>
            <a:off x="609603" y="4912544"/>
            <a:ext cx="5647441" cy="276999"/>
          </a:xfrm>
          <a:prstGeom prst="rect">
            <a:avLst/>
          </a:prstGeom>
        </p:spPr>
        <p:txBody>
          <a:bodyPr wrap="square" lIns="0" tIns="0" rIns="0" bIns="0">
            <a:spAutoFit/>
          </a:bodyPr>
          <a:lstStyle>
            <a:lvl1pPr>
              <a:defRPr/>
            </a:lvl1pPr>
          </a:lstStyle>
          <a:p>
            <a:endParaRPr dirty="0"/>
          </a:p>
        </p:txBody>
      </p:sp>
      <p:sp>
        <p:nvSpPr>
          <p:cNvPr id="4" name="Holder 4"/>
          <p:cNvSpPr>
            <a:spLocks noGrp="1"/>
          </p:cNvSpPr>
          <p:nvPr>
            <p:ph type="ftr" sz="quarter" idx="5"/>
          </p:nvPr>
        </p:nvSpPr>
        <p:spPr>
          <a:xfrm>
            <a:off x="4145281" y="6377951"/>
            <a:ext cx="3901440" cy="585439"/>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609606" y="6377948"/>
            <a:ext cx="2804161" cy="585417"/>
          </a:xfrm>
          <a:prstGeom prst="rect">
            <a:avLst/>
          </a:prstGeom>
        </p:spPr>
        <p:txBody>
          <a:bodyPr wrap="square" lIns="0" tIns="0" rIns="0" bIns="0">
            <a:spAutoFit/>
          </a:bodyPr>
          <a:lstStyle>
            <a:lvl1pPr algn="l">
              <a:defRPr>
                <a:solidFill>
                  <a:schemeClr val="tx1">
                    <a:tint val="75000"/>
                  </a:schemeClr>
                </a:solidFill>
              </a:defRPr>
            </a:lvl1pPr>
          </a:lstStyle>
          <a:p>
            <a:fld id="{49470349-C6CB-4DCD-ACCD-6B3626EA7F5E}" type="datetime1">
              <a:rPr lang="en-US" smtClean="0"/>
              <a:pPr/>
              <a:t>8/17/2022</a:t>
            </a:fld>
            <a:endParaRPr lang="en-US" dirty="0"/>
          </a:p>
        </p:txBody>
      </p:sp>
      <p:sp>
        <p:nvSpPr>
          <p:cNvPr id="6" name="Holder 6"/>
          <p:cNvSpPr>
            <a:spLocks noGrp="1"/>
          </p:cNvSpPr>
          <p:nvPr>
            <p:ph type="sldNum" sz="quarter" idx="7"/>
          </p:nvPr>
        </p:nvSpPr>
        <p:spPr>
          <a:xfrm>
            <a:off x="9253573" y="6555595"/>
            <a:ext cx="2804161" cy="268792"/>
          </a:xfrm>
          <a:prstGeom prst="rect">
            <a:avLst/>
          </a:prstGeom>
        </p:spPr>
        <p:txBody>
          <a:bodyPr wrap="square" lIns="0" tIns="0" rIns="0" bIns="0">
            <a:spAutoFit/>
          </a:bodyPr>
          <a:lstStyle>
            <a:lvl1pPr algn="r">
              <a:defRPr sz="1747" b="1">
                <a:solidFill>
                  <a:schemeClr val="tx2"/>
                </a:solidFill>
              </a:defRPr>
            </a:lvl1pPr>
          </a:lstStyle>
          <a:p>
            <a:fld id="{B6F15528-21DE-4FAA-801E-634DDDAF4B2B}" type="slidenum">
              <a:rPr lang="ru-RU" smtClean="0"/>
              <a:pPr/>
              <a:t>‹#›</a:t>
            </a:fld>
            <a:endParaRPr lang="ru-RU" dirty="0"/>
          </a:p>
        </p:txBody>
      </p:sp>
      <p:sp>
        <p:nvSpPr>
          <p:cNvPr id="9" name="object 2">
            <a:extLst>
              <a:ext uri="{FF2B5EF4-FFF2-40B4-BE49-F238E27FC236}">
                <a16:creationId xmlns:a16="http://schemas.microsoft.com/office/drawing/2014/main" xmlns="" id="{250F777F-F515-4D06-8533-650D147B7E4D}"/>
              </a:ext>
            </a:extLst>
          </p:cNvPr>
          <p:cNvSpPr/>
          <p:nvPr userDrawn="1"/>
        </p:nvSpPr>
        <p:spPr>
          <a:xfrm flipV="1">
            <a:off x="-1" y="430247"/>
            <a:ext cx="12180841" cy="280972"/>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2856" dirty="0"/>
          </a:p>
        </p:txBody>
      </p:sp>
      <p:pic>
        <p:nvPicPr>
          <p:cNvPr id="10" name="Рисунок 9">
            <a:extLst>
              <a:ext uri="{FF2B5EF4-FFF2-40B4-BE49-F238E27FC236}">
                <a16:creationId xmlns:a16="http://schemas.microsoft.com/office/drawing/2014/main" xmlns="" id="{BE07E7B4-4E17-4405-93E2-17D14195C157}"/>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70938" y="68539"/>
            <a:ext cx="1869921" cy="548985"/>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4" r:id="rId2"/>
    <p:sldLayoutId id="2147483665" r:id="rId3"/>
    <p:sldLayoutId id="2147483666" r:id="rId4"/>
    <p:sldLayoutId id="2147483667" r:id="rId5"/>
  </p:sldLayoutIdLst>
  <p:hf hdr="0" ftr="0" dt="0"/>
  <p:txStyles>
    <p:titleStyle>
      <a:lvl1pPr>
        <a:defRPr sz="3171">
          <a:latin typeface="+mj-lt"/>
          <a:ea typeface="+mj-ea"/>
          <a:cs typeface="+mj-cs"/>
        </a:defRPr>
      </a:lvl1pPr>
    </p:titleStyle>
    <p:bodyStyle>
      <a:lvl1pPr marL="0">
        <a:defRPr>
          <a:latin typeface="+mn-lt"/>
          <a:ea typeface="+mn-ea"/>
          <a:cs typeface="+mn-cs"/>
        </a:defRPr>
      </a:lvl1pPr>
      <a:lvl2pPr marL="725127">
        <a:defRPr>
          <a:latin typeface="+mn-lt"/>
          <a:ea typeface="+mn-ea"/>
          <a:cs typeface="+mn-cs"/>
        </a:defRPr>
      </a:lvl2pPr>
      <a:lvl3pPr marL="1450254">
        <a:defRPr>
          <a:latin typeface="+mn-lt"/>
          <a:ea typeface="+mn-ea"/>
          <a:cs typeface="+mn-cs"/>
        </a:defRPr>
      </a:lvl3pPr>
      <a:lvl4pPr marL="2175380">
        <a:defRPr>
          <a:latin typeface="+mn-lt"/>
          <a:ea typeface="+mn-ea"/>
          <a:cs typeface="+mn-cs"/>
        </a:defRPr>
      </a:lvl4pPr>
      <a:lvl5pPr marL="2900507">
        <a:defRPr>
          <a:latin typeface="+mn-lt"/>
          <a:ea typeface="+mn-ea"/>
          <a:cs typeface="+mn-cs"/>
        </a:defRPr>
      </a:lvl5pPr>
      <a:lvl6pPr marL="3625636">
        <a:defRPr>
          <a:latin typeface="+mn-lt"/>
          <a:ea typeface="+mn-ea"/>
          <a:cs typeface="+mn-cs"/>
        </a:defRPr>
      </a:lvl6pPr>
      <a:lvl7pPr marL="4350762">
        <a:defRPr>
          <a:latin typeface="+mn-lt"/>
          <a:ea typeface="+mn-ea"/>
          <a:cs typeface="+mn-cs"/>
        </a:defRPr>
      </a:lvl7pPr>
      <a:lvl8pPr marL="5075889">
        <a:defRPr>
          <a:latin typeface="+mn-lt"/>
          <a:ea typeface="+mn-ea"/>
          <a:cs typeface="+mn-cs"/>
        </a:defRPr>
      </a:lvl8pPr>
      <a:lvl9pPr marL="5801018">
        <a:defRPr>
          <a:latin typeface="+mn-lt"/>
          <a:ea typeface="+mn-ea"/>
          <a:cs typeface="+mn-cs"/>
        </a:defRPr>
      </a:lvl9pPr>
    </p:bodyStyle>
    <p:otherStyle>
      <a:lvl1pPr marL="0">
        <a:defRPr>
          <a:latin typeface="+mn-lt"/>
          <a:ea typeface="+mn-ea"/>
          <a:cs typeface="+mn-cs"/>
        </a:defRPr>
      </a:lvl1pPr>
      <a:lvl2pPr marL="725127">
        <a:defRPr>
          <a:latin typeface="+mn-lt"/>
          <a:ea typeface="+mn-ea"/>
          <a:cs typeface="+mn-cs"/>
        </a:defRPr>
      </a:lvl2pPr>
      <a:lvl3pPr marL="1450254">
        <a:defRPr>
          <a:latin typeface="+mn-lt"/>
          <a:ea typeface="+mn-ea"/>
          <a:cs typeface="+mn-cs"/>
        </a:defRPr>
      </a:lvl3pPr>
      <a:lvl4pPr marL="2175380">
        <a:defRPr>
          <a:latin typeface="+mn-lt"/>
          <a:ea typeface="+mn-ea"/>
          <a:cs typeface="+mn-cs"/>
        </a:defRPr>
      </a:lvl4pPr>
      <a:lvl5pPr marL="2900507">
        <a:defRPr>
          <a:latin typeface="+mn-lt"/>
          <a:ea typeface="+mn-ea"/>
          <a:cs typeface="+mn-cs"/>
        </a:defRPr>
      </a:lvl5pPr>
      <a:lvl6pPr marL="3625636">
        <a:defRPr>
          <a:latin typeface="+mn-lt"/>
          <a:ea typeface="+mn-ea"/>
          <a:cs typeface="+mn-cs"/>
        </a:defRPr>
      </a:lvl6pPr>
      <a:lvl7pPr marL="4350762">
        <a:defRPr>
          <a:latin typeface="+mn-lt"/>
          <a:ea typeface="+mn-ea"/>
          <a:cs typeface="+mn-cs"/>
        </a:defRPr>
      </a:lvl7pPr>
      <a:lvl8pPr marL="5075889">
        <a:defRPr>
          <a:latin typeface="+mn-lt"/>
          <a:ea typeface="+mn-ea"/>
          <a:cs typeface="+mn-cs"/>
        </a:defRPr>
      </a:lvl8pPr>
      <a:lvl9pPr marL="5801018">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consultantplus://offline/ref=D92FB5948D5BCE55C1416FC457A5886A609392B9867A0CE986BD461C3662A4C55742FFE7ADA045018CB19BE6A85B6D77FAD85F336628I0y8F" TargetMode="External"/><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4.png"/><Relationship Id="rId4" Type="http://schemas.openxmlformats.org/officeDocument/2006/relationships/diagramData" Target="../diagrams/data1.xml"/><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diagramColors" Target="../diagrams/colors3.xml"/><Relationship Id="rId18" Type="http://schemas.openxmlformats.org/officeDocument/2006/relationships/diagramData" Target="../diagrams/data4.xml"/><Relationship Id="rId3" Type="http://schemas.openxmlformats.org/officeDocument/2006/relationships/image" Target="../media/image3.png"/><Relationship Id="rId21" Type="http://schemas.openxmlformats.org/officeDocument/2006/relationships/diagramColors" Target="../diagrams/colors4.xml"/><Relationship Id="rId7" Type="http://schemas.openxmlformats.org/officeDocument/2006/relationships/diagramQuickStyle" Target="../diagrams/quickStyle2.xml"/><Relationship Id="rId12" Type="http://schemas.openxmlformats.org/officeDocument/2006/relationships/diagramQuickStyle" Target="../diagrams/quickStyle3.xml"/><Relationship Id="rId17" Type="http://schemas.openxmlformats.org/officeDocument/2006/relationships/image" Target="../media/image13.png"/><Relationship Id="rId2" Type="http://schemas.openxmlformats.org/officeDocument/2006/relationships/image" Target="../media/image6.png"/><Relationship Id="rId16" Type="http://schemas.openxmlformats.org/officeDocument/2006/relationships/image" Target="../media/image12.png"/><Relationship Id="rId20" Type="http://schemas.openxmlformats.org/officeDocument/2006/relationships/diagramQuickStyle" Target="../diagrams/quickStyle4.xml"/><Relationship Id="rId1" Type="http://schemas.openxmlformats.org/officeDocument/2006/relationships/slideLayout" Target="../slideLayouts/slideLayout4.xml"/><Relationship Id="rId6" Type="http://schemas.openxmlformats.org/officeDocument/2006/relationships/diagramLayout" Target="../diagrams/layout2.xml"/><Relationship Id="rId11" Type="http://schemas.openxmlformats.org/officeDocument/2006/relationships/diagramLayout" Target="../diagrams/layout3.xml"/><Relationship Id="rId5" Type="http://schemas.openxmlformats.org/officeDocument/2006/relationships/diagramData" Target="../diagrams/data2.xml"/><Relationship Id="rId15" Type="http://schemas.openxmlformats.org/officeDocument/2006/relationships/image" Target="../media/image11.png"/><Relationship Id="rId10" Type="http://schemas.openxmlformats.org/officeDocument/2006/relationships/diagramData" Target="../diagrams/data3.xml"/><Relationship Id="rId19" Type="http://schemas.openxmlformats.org/officeDocument/2006/relationships/diagramLayout" Target="../diagrams/layout4.xml"/><Relationship Id="rId4" Type="http://schemas.openxmlformats.org/officeDocument/2006/relationships/image" Target="../media/image4.png"/><Relationship Id="rId9" Type="http://schemas.microsoft.com/office/2007/relationships/diagramDrawing" Target="../diagrams/drawing2.xml"/><Relationship Id="rId14" Type="http://schemas.microsoft.com/office/2007/relationships/diagramDrawing" Target="../diagrams/drawing3.xml"/><Relationship Id="rId22" Type="http://schemas.microsoft.com/office/2007/relationships/diagramDrawing" Target="../diagrams/drawing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14.jp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10" name="TextBox 9"/>
          <p:cNvSpPr txBox="1"/>
          <p:nvPr/>
        </p:nvSpPr>
        <p:spPr>
          <a:xfrm>
            <a:off x="304802" y="2405637"/>
            <a:ext cx="8622588" cy="1569660"/>
          </a:xfrm>
          <a:prstGeom prst="rect">
            <a:avLst/>
          </a:prstGeom>
          <a:noFill/>
        </p:spPr>
        <p:txBody>
          <a:bodyPr wrap="square" rtlCol="0">
            <a:spAutoFit/>
          </a:bodyPr>
          <a:lstStyle/>
          <a:p>
            <a:r>
              <a:rPr lang="ru-RU" sz="2400" dirty="0">
                <a:solidFill>
                  <a:schemeClr val="accent1">
                    <a:lumMod val="50000"/>
                  </a:schemeClr>
                </a:solidFill>
                <a:latin typeface="Calibri" panose="020F0502020204030204" pitchFamily="34" charset="0"/>
              </a:rPr>
              <a:t>Практика применения отдельных положений бюджетного законодательства при казначейском обслуживании операций со средствами федеральных бюджетных и автономных учреждений</a:t>
            </a:r>
            <a:endParaRPr lang="ru-RU" sz="2400" dirty="0">
              <a:solidFill>
                <a:schemeClr val="accent1">
                  <a:lumMod val="50000"/>
                </a:schemeClr>
              </a:solidFill>
              <a:latin typeface="Calibri" panose="020F0502020204030204" pitchFamily="34" charset="0"/>
              <a:cs typeface="Arial" panose="020B0604020202020204" pitchFamily="34" charset="0"/>
            </a:endParaRPr>
          </a:p>
        </p:txBody>
      </p:sp>
      <p:sp>
        <p:nvSpPr>
          <p:cNvPr id="15" name="TextBox 14"/>
          <p:cNvSpPr txBox="1"/>
          <p:nvPr/>
        </p:nvSpPr>
        <p:spPr>
          <a:xfrm>
            <a:off x="226066" y="4890253"/>
            <a:ext cx="6957097" cy="653897"/>
          </a:xfrm>
          <a:prstGeom prst="rect">
            <a:avLst/>
          </a:prstGeom>
          <a:noFill/>
        </p:spPr>
        <p:txBody>
          <a:bodyPr wrap="square" rtlCol="0">
            <a:spAutoFit/>
          </a:bodyPr>
          <a:lstStyle/>
          <a:p>
            <a:r>
              <a:rPr lang="ru-RU" sz="1431" b="1" dirty="0" smtClean="0">
                <a:solidFill>
                  <a:srgbClr val="11437F"/>
                </a:solidFill>
                <a:latin typeface="Calibri" panose="020F0502020204030204" pitchFamily="34" charset="0"/>
              </a:rPr>
              <a:t>Воротынцева Оксана Викторовна</a:t>
            </a:r>
          </a:p>
          <a:p>
            <a:r>
              <a:rPr lang="ru-RU" sz="1109" dirty="0" smtClean="0">
                <a:solidFill>
                  <a:srgbClr val="11437F"/>
                </a:solidFill>
                <a:latin typeface="Calibri" panose="020F0502020204030204" pitchFamily="34" charset="0"/>
              </a:rPr>
              <a:t>Начальник Отдела № 28 </a:t>
            </a:r>
          </a:p>
          <a:p>
            <a:r>
              <a:rPr lang="ru-RU" sz="1109" dirty="0" smtClean="0">
                <a:solidFill>
                  <a:srgbClr val="11437F"/>
                </a:solidFill>
                <a:latin typeface="Calibri" panose="020F0502020204030204" pitchFamily="34" charset="0"/>
              </a:rPr>
              <a:t>Управления Федерального казначейства по г. Москве  </a:t>
            </a:r>
            <a:endParaRPr lang="ru-RU" sz="1109" dirty="0">
              <a:solidFill>
                <a:srgbClr val="11437F"/>
              </a:solidFill>
              <a:latin typeface="Calibri" panose="020F0502020204030204" pitchFamily="34" charset="0"/>
            </a:endParaRPr>
          </a:p>
        </p:txBody>
      </p:sp>
      <p:sp>
        <p:nvSpPr>
          <p:cNvPr id="11" name="object 9"/>
          <p:cNvSpPr/>
          <p:nvPr/>
        </p:nvSpPr>
        <p:spPr>
          <a:xfrm>
            <a:off x="9554901" y="438784"/>
            <a:ext cx="2621849" cy="5817561"/>
          </a:xfrm>
          <a:prstGeom prst="rect">
            <a:avLst/>
          </a:prstGeom>
          <a:blipFill>
            <a:blip r:embed="rId4" cstate="print"/>
            <a:stretch>
              <a:fillRect/>
            </a:stretch>
          </a:blipFill>
        </p:spPr>
        <p:txBody>
          <a:bodyPr wrap="square" lIns="0" tIns="0" rIns="0" bIns="0" rtlCol="0"/>
          <a:lstStyle/>
          <a:p>
            <a:endParaRPr sz="3804"/>
          </a:p>
        </p:txBody>
      </p:sp>
      <p:pic>
        <p:nvPicPr>
          <p:cNvPr id="13" name="Рисунок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6066" y="68542"/>
            <a:ext cx="556648" cy="740484"/>
          </a:xfrm>
          <a:prstGeom prst="rect">
            <a:avLst/>
          </a:prstGeom>
        </p:spPr>
      </p:pic>
      <p:pic>
        <p:nvPicPr>
          <p:cNvPr id="14" name="Рисунок 13"/>
          <p:cNvPicPr>
            <a:picLocks noChangeAspect="1"/>
          </p:cNvPicPr>
          <p:nvPr/>
        </p:nvPicPr>
        <p:blipFill>
          <a:blip r:embed="rId6" cstate="print"/>
          <a:stretch>
            <a:fillRect/>
          </a:stretch>
        </p:blipFill>
        <p:spPr>
          <a:xfrm>
            <a:off x="1104490" y="73979"/>
            <a:ext cx="607482" cy="760207"/>
          </a:xfrm>
          <a:prstGeom prst="rect">
            <a:avLst/>
          </a:prstGeom>
        </p:spPr>
      </p:pic>
      <p:sp>
        <p:nvSpPr>
          <p:cNvPr id="18" name="TextBox 17"/>
          <p:cNvSpPr txBox="1"/>
          <p:nvPr/>
        </p:nvSpPr>
        <p:spPr>
          <a:xfrm>
            <a:off x="2983" y="6402659"/>
            <a:ext cx="4848492" cy="352532"/>
          </a:xfrm>
          <a:prstGeom prst="rect">
            <a:avLst/>
          </a:prstGeom>
          <a:noFill/>
        </p:spPr>
        <p:txBody>
          <a:bodyPr wrap="square" rtlCol="0">
            <a:spAutoFit/>
          </a:bodyPr>
          <a:lstStyle/>
          <a:p>
            <a:r>
              <a:rPr lang="en-US" sz="1691" dirty="0" smtClean="0">
                <a:solidFill>
                  <a:schemeClr val="bg1">
                    <a:lumMod val="65000"/>
                  </a:schemeClr>
                </a:solidFill>
              </a:rPr>
              <a:t>www.moscow.roskazna.gov.ru</a:t>
            </a:r>
            <a:endParaRPr lang="ru-RU" sz="1691" dirty="0">
              <a:solidFill>
                <a:schemeClr val="bg1">
                  <a:lumMod val="65000"/>
                </a:schemeClr>
              </a:solidFill>
            </a:endParaRPr>
          </a:p>
        </p:txBody>
      </p:sp>
      <p:sp>
        <p:nvSpPr>
          <p:cNvPr id="19" name="TextBox 18"/>
          <p:cNvSpPr txBox="1"/>
          <p:nvPr/>
        </p:nvSpPr>
        <p:spPr>
          <a:xfrm>
            <a:off x="7224568" y="6402659"/>
            <a:ext cx="4831468" cy="461665"/>
          </a:xfrm>
          <a:prstGeom prst="rect">
            <a:avLst/>
          </a:prstGeom>
          <a:noFill/>
        </p:spPr>
        <p:txBody>
          <a:bodyPr wrap="square" rtlCol="0">
            <a:spAutoFit/>
          </a:bodyPr>
          <a:lstStyle/>
          <a:p>
            <a:pPr algn="r"/>
            <a:r>
              <a:rPr lang="ru-RU" sz="1200" dirty="0" smtClean="0">
                <a:solidFill>
                  <a:schemeClr val="bg1">
                    <a:lumMod val="65000"/>
                  </a:schemeClr>
                </a:solidFill>
              </a:rPr>
              <a:t>г</a:t>
            </a:r>
            <a:r>
              <a:rPr lang="ru-RU" sz="1200" dirty="0">
                <a:solidFill>
                  <a:schemeClr val="bg1">
                    <a:lumMod val="65000"/>
                  </a:schemeClr>
                </a:solidFill>
              </a:rPr>
              <a:t>. Москва, </a:t>
            </a:r>
            <a:r>
              <a:rPr lang="ru-RU" sz="1200" dirty="0" smtClean="0">
                <a:solidFill>
                  <a:schemeClr val="bg1">
                    <a:lumMod val="65000"/>
                  </a:schemeClr>
                </a:solidFill>
              </a:rPr>
              <a:t>август</a:t>
            </a:r>
          </a:p>
          <a:p>
            <a:pPr algn="r"/>
            <a:r>
              <a:rPr lang="ru-RU" sz="1200" dirty="0" smtClean="0">
                <a:solidFill>
                  <a:schemeClr val="bg1">
                    <a:lumMod val="65000"/>
                  </a:schemeClr>
                </a:solidFill>
              </a:rPr>
              <a:t> 2022 года</a:t>
            </a:r>
            <a:endParaRPr lang="ru-RU" sz="1200" dirty="0">
              <a:solidFill>
                <a:schemeClr val="bg1">
                  <a:lumMod val="65000"/>
                </a:schemeClr>
              </a:solidFill>
            </a:endParaRPr>
          </a:p>
        </p:txBody>
      </p:sp>
      <p:sp>
        <p:nvSpPr>
          <p:cNvPr id="12" name="TextBox 11"/>
          <p:cNvSpPr txBox="1"/>
          <p:nvPr/>
        </p:nvSpPr>
        <p:spPr>
          <a:xfrm>
            <a:off x="2074756" y="88106"/>
            <a:ext cx="2776644" cy="430887"/>
          </a:xfrm>
          <a:prstGeom prst="rect">
            <a:avLst/>
          </a:prstGeom>
          <a:noFill/>
        </p:spPr>
        <p:txBody>
          <a:bodyPr wrap="square" rtlCol="0">
            <a:spAutoFit/>
          </a:bodyPr>
          <a:lstStyle/>
          <a:p>
            <a:r>
              <a:rPr lang="ru-RU" sz="1100" b="1" dirty="0" smtClean="0">
                <a:solidFill>
                  <a:srgbClr val="43507B"/>
                </a:solidFill>
                <a:latin typeface="Arial" panose="020B0604020202020204" pitchFamily="34" charset="0"/>
                <a:cs typeface="Arial" panose="020B0604020202020204" pitchFamily="34" charset="0"/>
              </a:rPr>
              <a:t>Управление Федерального казначейства</a:t>
            </a:r>
            <a:r>
              <a:rPr lang="en-US" sz="1100" b="1" dirty="0" smtClean="0">
                <a:solidFill>
                  <a:srgbClr val="43507B"/>
                </a:solidFill>
                <a:latin typeface="Arial" panose="020B0604020202020204" pitchFamily="34" charset="0"/>
                <a:cs typeface="Arial" panose="020B0604020202020204" pitchFamily="34" charset="0"/>
              </a:rPr>
              <a:t> </a:t>
            </a:r>
            <a:r>
              <a:rPr lang="ru-RU" sz="1100" b="1" dirty="0" smtClean="0">
                <a:solidFill>
                  <a:srgbClr val="43507B"/>
                </a:solidFill>
                <a:latin typeface="Arial" panose="020B0604020202020204" pitchFamily="34" charset="0"/>
                <a:cs typeface="Arial" panose="020B0604020202020204" pitchFamily="34" charset="0"/>
              </a:rPr>
              <a:t>по г. Москве </a:t>
            </a:r>
            <a:endParaRPr lang="ru-RU" sz="1100" b="1" dirty="0">
              <a:solidFill>
                <a:srgbClr val="43507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50379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Прямоугольник 26"/>
          <p:cNvSpPr/>
          <p:nvPr/>
        </p:nvSpPr>
        <p:spPr>
          <a:xfrm>
            <a:off x="153224" y="22418"/>
            <a:ext cx="1981200" cy="651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p:cNvSpPr txBox="1"/>
          <p:nvPr/>
        </p:nvSpPr>
        <p:spPr>
          <a:xfrm>
            <a:off x="11215929" y="6327880"/>
            <a:ext cx="939452" cy="417678"/>
          </a:xfrm>
          <a:prstGeom prst="rect">
            <a:avLst/>
          </a:prstGeom>
          <a:noFill/>
        </p:spPr>
        <p:txBody>
          <a:bodyPr wrap="square" rtlCol="0">
            <a:spAutoFit/>
          </a:bodyPr>
          <a:lstStyle/>
          <a:p>
            <a:pPr algn="r"/>
            <a:r>
              <a:rPr lang="ru-RU" sz="2114" b="1" dirty="0" smtClean="0">
                <a:solidFill>
                  <a:schemeClr val="accent1">
                    <a:lumMod val="75000"/>
                  </a:schemeClr>
                </a:solidFill>
              </a:rPr>
              <a:t>1</a:t>
            </a:r>
            <a:endParaRPr lang="ru-RU" sz="2114" b="1" dirty="0">
              <a:solidFill>
                <a:schemeClr val="accent1">
                  <a:lumMod val="75000"/>
                </a:schemeClr>
              </a:solidFill>
            </a:endParaRPr>
          </a:p>
        </p:txBody>
      </p:sp>
      <p:sp>
        <p:nvSpPr>
          <p:cNvPr id="26" name="object 2"/>
          <p:cNvSpPr/>
          <p:nvPr/>
        </p:nvSpPr>
        <p:spPr>
          <a:xfrm flipV="1">
            <a:off x="2983" y="530119"/>
            <a:ext cx="12186035"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3804" dirty="0"/>
          </a:p>
        </p:txBody>
      </p:sp>
      <p:sp>
        <p:nvSpPr>
          <p:cNvPr id="18" name="TextBox 17"/>
          <p:cNvSpPr txBox="1"/>
          <p:nvPr/>
        </p:nvSpPr>
        <p:spPr>
          <a:xfrm>
            <a:off x="2074756" y="88106"/>
            <a:ext cx="1438912" cy="769441"/>
          </a:xfrm>
          <a:prstGeom prst="rect">
            <a:avLst/>
          </a:prstGeom>
          <a:noFill/>
        </p:spPr>
        <p:txBody>
          <a:bodyPr wrap="square" rtlCol="0">
            <a:spAutoFit/>
          </a:bodyPr>
          <a:lstStyle/>
          <a:p>
            <a:r>
              <a:rPr lang="ru-RU" sz="1100" b="1" dirty="0" smtClean="0">
                <a:solidFill>
                  <a:srgbClr val="43507B"/>
                </a:solidFill>
                <a:latin typeface="Arial" panose="020B0604020202020204" pitchFamily="34" charset="0"/>
                <a:cs typeface="Arial" panose="020B0604020202020204" pitchFamily="34" charset="0"/>
              </a:rPr>
              <a:t>Управление Федерального казначейства</a:t>
            </a:r>
            <a:r>
              <a:rPr lang="en-US" sz="1100" b="1" dirty="0" smtClean="0">
                <a:solidFill>
                  <a:srgbClr val="43507B"/>
                </a:solidFill>
                <a:latin typeface="Arial" panose="020B0604020202020204" pitchFamily="34" charset="0"/>
                <a:cs typeface="Arial" panose="020B0604020202020204" pitchFamily="34" charset="0"/>
              </a:rPr>
              <a:t/>
            </a:r>
            <a:br>
              <a:rPr lang="en-US" sz="1100" b="1" dirty="0" smtClean="0">
                <a:solidFill>
                  <a:srgbClr val="43507B"/>
                </a:solidFill>
                <a:latin typeface="Arial" panose="020B0604020202020204" pitchFamily="34" charset="0"/>
                <a:cs typeface="Arial" panose="020B0604020202020204" pitchFamily="34" charset="0"/>
              </a:rPr>
            </a:br>
            <a:r>
              <a:rPr lang="ru-RU" sz="1100" b="1" dirty="0" smtClean="0">
                <a:solidFill>
                  <a:srgbClr val="43507B"/>
                </a:solidFill>
                <a:latin typeface="Arial" panose="020B0604020202020204" pitchFamily="34" charset="0"/>
                <a:cs typeface="Arial" panose="020B0604020202020204" pitchFamily="34" charset="0"/>
              </a:rPr>
              <a:t>по г. Москве </a:t>
            </a:r>
            <a:endParaRPr lang="ru-RU" sz="1100" b="1" dirty="0">
              <a:solidFill>
                <a:srgbClr val="43507B"/>
              </a:solidFill>
              <a:latin typeface="Arial" panose="020B0604020202020204" pitchFamily="34" charset="0"/>
              <a:cs typeface="Arial" panose="020B0604020202020204" pitchFamily="34" charset="0"/>
            </a:endParaRPr>
          </a:p>
        </p:txBody>
      </p:sp>
      <p:pic>
        <p:nvPicPr>
          <p:cNvPr id="19" name="Рисунок 18"/>
          <p:cNvPicPr>
            <a:picLocks noChangeAspect="1"/>
          </p:cNvPicPr>
          <p:nvPr/>
        </p:nvPicPr>
        <p:blipFill>
          <a:blip r:embed="rId2"/>
          <a:stretch>
            <a:fillRect/>
          </a:stretch>
        </p:blipFill>
        <p:spPr>
          <a:xfrm>
            <a:off x="1143824" y="61595"/>
            <a:ext cx="607482" cy="760207"/>
          </a:xfrm>
          <a:prstGeom prst="rect">
            <a:avLst/>
          </a:prstGeom>
        </p:spPr>
      </p:pic>
      <p:sp>
        <p:nvSpPr>
          <p:cNvPr id="32" name="TextBox 31"/>
          <p:cNvSpPr txBox="1"/>
          <p:nvPr/>
        </p:nvSpPr>
        <p:spPr>
          <a:xfrm>
            <a:off x="4493339" y="97173"/>
            <a:ext cx="7578102" cy="1015663"/>
          </a:xfrm>
          <a:prstGeom prst="rect">
            <a:avLst/>
          </a:prstGeom>
          <a:noFill/>
        </p:spPr>
        <p:txBody>
          <a:bodyPr wrap="square" rtlCol="0" anchor="b" anchorCtr="0">
            <a:spAutoFit/>
          </a:bodyPr>
          <a:lstStyle/>
          <a:p>
            <a:pPr algn="r"/>
            <a:r>
              <a:rPr lang="ru-RU" sz="1600" dirty="0">
                <a:latin typeface="Calibri" panose="020F0502020204030204" pitchFamily="34" charset="0"/>
              </a:rPr>
              <a:t> </a:t>
            </a:r>
            <a:r>
              <a:rPr lang="ru-RU" sz="1600" b="1" dirty="0" smtClean="0">
                <a:solidFill>
                  <a:schemeClr val="accent1">
                    <a:lumMod val="75000"/>
                  </a:schemeClr>
                </a:solidFill>
                <a:latin typeface="Calibri" panose="020F0502020204030204" pitchFamily="34" charset="0"/>
              </a:rPr>
              <a:t>Казначейское сопровождение субсидий </a:t>
            </a:r>
          </a:p>
          <a:p>
            <a:pPr algn="r"/>
            <a:r>
              <a:rPr lang="ru-RU" sz="1600" b="1" dirty="0" smtClean="0">
                <a:solidFill>
                  <a:schemeClr val="accent1">
                    <a:lumMod val="75000"/>
                  </a:schemeClr>
                </a:solidFill>
                <a:latin typeface="Calibri" panose="020F0502020204030204" pitchFamily="34" charset="0"/>
              </a:rPr>
              <a:t>федеральных бюджетных и автономных учреждений</a:t>
            </a:r>
          </a:p>
          <a:p>
            <a:endParaRPr lang="ru-RU" sz="1600" dirty="0">
              <a:solidFill>
                <a:schemeClr val="accent1">
                  <a:lumMod val="75000"/>
                </a:schemeClr>
              </a:solidFill>
            </a:endParaRPr>
          </a:p>
          <a:p>
            <a:endParaRPr lang="ru-RU" sz="1200" b="1" dirty="0">
              <a:solidFill>
                <a:srgbClr val="11437F"/>
              </a:solidFill>
              <a:latin typeface="Arial" panose="020B0604020202020204" pitchFamily="34" charset="0"/>
              <a:cs typeface="Arial" panose="020B0604020202020204" pitchFamily="34" charset="0"/>
            </a:endParaRPr>
          </a:p>
        </p:txBody>
      </p:sp>
      <p:sp>
        <p:nvSpPr>
          <p:cNvPr id="9" name="Прямоугольный треугольник 8"/>
          <p:cNvSpPr/>
          <p:nvPr/>
        </p:nvSpPr>
        <p:spPr>
          <a:xfrm rot="8336186" flipH="1">
            <a:off x="6241855" y="6160380"/>
            <a:ext cx="516843" cy="238735"/>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Tahoma" panose="020B0604030504040204" pitchFamily="34" charset="0"/>
              <a:ea typeface="Tahoma" panose="020B0604030504040204" pitchFamily="34" charset="0"/>
              <a:cs typeface="Tahoma" panose="020B0604030504040204" pitchFamily="34" charset="0"/>
            </a:endParaRPr>
          </a:p>
        </p:txBody>
      </p:sp>
      <p:sp>
        <p:nvSpPr>
          <p:cNvPr id="10" name="Прямоугольный треугольник 9"/>
          <p:cNvSpPr/>
          <p:nvPr/>
        </p:nvSpPr>
        <p:spPr>
          <a:xfrm rot="8336186" flipH="1">
            <a:off x="11464733" y="6145791"/>
            <a:ext cx="426795" cy="262644"/>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Tahoma" panose="020B0604030504040204" pitchFamily="34" charset="0"/>
              <a:ea typeface="Tahoma" panose="020B0604030504040204" pitchFamily="34" charset="0"/>
              <a:cs typeface="Tahoma" panose="020B0604030504040204" pitchFamily="34" charset="0"/>
            </a:endParaRPr>
          </a:p>
        </p:txBody>
      </p:sp>
      <p:sp>
        <p:nvSpPr>
          <p:cNvPr id="12" name="Прямоугольник 11"/>
          <p:cNvSpPr/>
          <p:nvPr/>
        </p:nvSpPr>
        <p:spPr>
          <a:xfrm>
            <a:off x="6920952" y="6214761"/>
            <a:ext cx="4286866" cy="415498"/>
          </a:xfrm>
          <a:prstGeom prst="rect">
            <a:avLst/>
          </a:prstGeom>
        </p:spPr>
        <p:txBody>
          <a:bodyPr wrap="square">
            <a:spAutoFit/>
          </a:bodyPr>
          <a:lstStyle/>
          <a:p>
            <a:endParaRPr lang="ru-RU" sz="1050" dirty="0">
              <a:latin typeface="Segoe UI Light" panose="020B0502040204020203" pitchFamily="34" charset="0"/>
              <a:ea typeface="Calibri" panose="020F0502020204030204" pitchFamily="34" charset="0"/>
              <a:cs typeface="Times New Roman" panose="02020603050405020304" pitchFamily="18" charset="0"/>
            </a:endParaRPr>
          </a:p>
          <a:p>
            <a:endParaRPr lang="ru-RU" sz="1050" dirty="0">
              <a:latin typeface="Segoe UI Light" panose="020B0502040204020203" pitchFamily="34" charset="0"/>
              <a:ea typeface="Calibri" panose="020F0502020204030204" pitchFamily="34" charset="0"/>
              <a:cs typeface="Times New Roman" panose="02020603050405020304" pitchFamily="18" charset="0"/>
            </a:endParaRPr>
          </a:p>
        </p:txBody>
      </p:sp>
      <p:sp>
        <p:nvSpPr>
          <p:cNvPr id="13" name="TextBox 12"/>
          <p:cNvSpPr txBox="1"/>
          <p:nvPr/>
        </p:nvSpPr>
        <p:spPr>
          <a:xfrm>
            <a:off x="904246" y="6091640"/>
            <a:ext cx="10081596" cy="807913"/>
          </a:xfrm>
          <a:prstGeom prst="rect">
            <a:avLst/>
          </a:prstGeom>
          <a:noFill/>
        </p:spPr>
        <p:txBody>
          <a:bodyPr wrap="square" rtlCol="0">
            <a:spAutoFit/>
          </a:bodyPr>
          <a:lstStyle/>
          <a:p>
            <a:r>
              <a:rPr lang="ru-RU" sz="1200" dirty="0" smtClean="0">
                <a:latin typeface="Calibri" panose="020F0502020204030204" pitchFamily="34" charset="0"/>
                <a:ea typeface="Calibri" panose="020F0502020204030204" pitchFamily="34" charset="0"/>
                <a:cs typeface="Times New Roman" panose="02020603050405020304" pitchFamily="18" charset="0"/>
              </a:rPr>
              <a:t>Письмами Федерального казначейства от 0</a:t>
            </a:r>
            <a:r>
              <a:rPr lang="ru-RU" sz="1200" dirty="0" smtClean="0">
                <a:latin typeface="Calibri" panose="020F0502020204030204" pitchFamily="34" charset="0"/>
              </a:rPr>
              <a:t>9.03.2022 </a:t>
            </a:r>
            <a:r>
              <a:rPr lang="ru-RU" sz="1200" dirty="0">
                <a:latin typeface="Calibri" panose="020F0502020204030204" pitchFamily="34" charset="0"/>
              </a:rPr>
              <a:t>г. №</a:t>
            </a:r>
            <a:r>
              <a:rPr lang="en-US" sz="1200" dirty="0" smtClean="0">
                <a:latin typeface="Calibri" panose="020F0502020204030204" pitchFamily="34" charset="0"/>
              </a:rPr>
              <a:t> 04-02-11/5307</a:t>
            </a:r>
            <a:r>
              <a:rPr lang="ru-RU" sz="1200" dirty="0" smtClean="0">
                <a:latin typeface="Calibri" panose="020F0502020204030204" pitchFamily="34" charset="0"/>
              </a:rPr>
              <a:t> и от</a:t>
            </a:r>
            <a:r>
              <a:rPr lang="en-US" sz="1200" dirty="0" smtClean="0">
                <a:latin typeface="Calibri" panose="020F0502020204030204" pitchFamily="34" charset="0"/>
              </a:rPr>
              <a:t> </a:t>
            </a:r>
            <a:r>
              <a:rPr lang="ru-RU" sz="1200" dirty="0" smtClean="0">
                <a:latin typeface="Calibri" panose="020F0502020204030204" pitchFamily="34" charset="0"/>
                <a:ea typeface="Calibri" panose="020F0502020204030204" pitchFamily="34" charset="0"/>
                <a:cs typeface="Times New Roman" panose="02020603050405020304" pitchFamily="18" charset="0"/>
              </a:rPr>
              <a:t>30.05.2022 № 04-02-11/12881 установлена возможность казначейского сопровождения целевых субсидий по кодам </a:t>
            </a:r>
            <a:r>
              <a:rPr lang="ru-RU" sz="1200" b="1" dirty="0" smtClean="0">
                <a:latin typeface="Calibri" panose="020F0502020204030204" pitchFamily="34" charset="0"/>
                <a:ea typeface="Calibri" panose="020F0502020204030204" pitchFamily="34" charset="0"/>
                <a:cs typeface="Times New Roman" panose="02020603050405020304" pitchFamily="18" charset="0"/>
              </a:rPr>
              <a:t>06-99-</a:t>
            </a:r>
            <a:r>
              <a:rPr lang="en-US" sz="1200" b="1" dirty="0" smtClean="0">
                <a:latin typeface="Calibri" panose="020F0502020204030204" pitchFamily="34" charset="0"/>
                <a:ea typeface="Calibri" panose="020F0502020204030204" pitchFamily="34" charset="0"/>
                <a:cs typeface="Times New Roman" panose="02020603050405020304" pitchFamily="18" charset="0"/>
              </a:rPr>
              <a:t>N3 </a:t>
            </a:r>
            <a:r>
              <a:rPr lang="ru-RU" sz="1200" dirty="0" smtClean="0">
                <a:latin typeface="Calibri" panose="020F0502020204030204" pitchFamily="34" charset="0"/>
                <a:ea typeface="Calibri" panose="020F0502020204030204" pitchFamily="34" charset="0"/>
                <a:cs typeface="Times New Roman" panose="02020603050405020304" pitchFamily="18" charset="0"/>
              </a:rPr>
              <a:t>и</a:t>
            </a:r>
            <a:r>
              <a:rPr lang="en-US" sz="1200" dirty="0" smtClean="0">
                <a:latin typeface="Calibri" panose="020F0502020204030204" pitchFamily="34" charset="0"/>
                <a:ea typeface="Calibri" panose="020F0502020204030204" pitchFamily="34" charset="0"/>
                <a:cs typeface="Times New Roman" panose="02020603050405020304" pitchFamily="18" charset="0"/>
              </a:rPr>
              <a:t> </a:t>
            </a:r>
            <a:r>
              <a:rPr lang="ru-RU" sz="1200" b="1" dirty="0" smtClean="0">
                <a:latin typeface="Calibri" panose="020F0502020204030204" pitchFamily="34" charset="0"/>
                <a:ea typeface="Calibri" panose="020F0502020204030204" pitchFamily="34" charset="0"/>
                <a:cs typeface="Times New Roman" panose="02020603050405020304" pitchFamily="18" charset="0"/>
              </a:rPr>
              <a:t>06-99</a:t>
            </a:r>
            <a:r>
              <a:rPr lang="ru-RU" sz="1200" dirty="0" smtClean="0">
                <a:latin typeface="Calibri" panose="020F0502020204030204" pitchFamily="34" charset="0"/>
                <a:ea typeface="Calibri" panose="020F0502020204030204" pitchFamily="34" charset="0"/>
                <a:cs typeface="Times New Roman" panose="02020603050405020304" pitchFamily="18" charset="0"/>
              </a:rPr>
              <a:t>, выделяемых </a:t>
            </a:r>
            <a:r>
              <a:rPr lang="ru-RU" sz="1200" dirty="0">
                <a:latin typeface="Calibri" panose="020F0502020204030204" pitchFamily="34" charset="0"/>
                <a:cs typeface="Times New Roman" panose="02020603050405020304" pitchFamily="18" charset="0"/>
              </a:rPr>
              <a:t>федеральным бюджетным (автономным) учреждениям, подведомственным </a:t>
            </a:r>
            <a:r>
              <a:rPr lang="ru-RU" sz="1200" b="1" dirty="0">
                <a:latin typeface="Calibri" panose="020F0502020204030204" pitchFamily="34" charset="0"/>
                <a:cs typeface="Times New Roman" panose="02020603050405020304" pitchFamily="18" charset="0"/>
              </a:rPr>
              <a:t>Минздраву России</a:t>
            </a:r>
          </a:p>
          <a:p>
            <a:r>
              <a:rPr lang="ru-RU" sz="1050" dirty="0" smtClean="0">
                <a:latin typeface="Segoe UI Light" panose="020B0502040204020203" pitchFamily="34" charset="0"/>
                <a:ea typeface="Calibri" panose="020F0502020204030204" pitchFamily="34" charset="0"/>
                <a:cs typeface="Times New Roman" panose="02020603050405020304" pitchFamily="18" charset="0"/>
              </a:rPr>
              <a:t> </a:t>
            </a:r>
            <a:endParaRPr lang="ru-RU" sz="1050" dirty="0">
              <a:latin typeface="Segoe UI Light" panose="020B0502040204020203" pitchFamily="34" charset="0"/>
              <a:ea typeface="Calibri" panose="020F0502020204030204" pitchFamily="34" charset="0"/>
              <a:cs typeface="Times New Roman" panose="02020603050405020304" pitchFamily="18" charset="0"/>
            </a:endParaRPr>
          </a:p>
        </p:txBody>
      </p:sp>
      <p:sp>
        <p:nvSpPr>
          <p:cNvPr id="14" name="object 8"/>
          <p:cNvSpPr/>
          <p:nvPr/>
        </p:nvSpPr>
        <p:spPr>
          <a:xfrm>
            <a:off x="-9409" y="6037918"/>
            <a:ext cx="12157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sz="7076"/>
          </a:p>
        </p:txBody>
      </p:sp>
      <p:sp>
        <p:nvSpPr>
          <p:cNvPr id="16" name="object 9"/>
          <p:cNvSpPr/>
          <p:nvPr/>
        </p:nvSpPr>
        <p:spPr>
          <a:xfrm>
            <a:off x="9253440" y="438784"/>
            <a:ext cx="2621849" cy="5817561"/>
          </a:xfrm>
          <a:prstGeom prst="rect">
            <a:avLst/>
          </a:prstGeom>
          <a:blipFill>
            <a:blip r:embed="rId3" cstate="print"/>
            <a:stretch>
              <a:fillRect/>
            </a:stretch>
          </a:blipFill>
        </p:spPr>
        <p:txBody>
          <a:bodyPr wrap="square" lIns="0" tIns="0" rIns="0" bIns="0" rtlCol="0"/>
          <a:lstStyle/>
          <a:p>
            <a:endParaRPr sz="3804"/>
          </a:p>
        </p:txBody>
      </p:sp>
      <p:sp>
        <p:nvSpPr>
          <p:cNvPr id="3" name="Прямоугольник 2"/>
          <p:cNvSpPr/>
          <p:nvPr/>
        </p:nvSpPr>
        <p:spPr>
          <a:xfrm>
            <a:off x="485600" y="880561"/>
            <a:ext cx="10973767" cy="1254944"/>
          </a:xfrm>
          <a:prstGeom prst="rect">
            <a:avLst/>
          </a:prstGeom>
          <a:solidFill>
            <a:schemeClr val="tx2">
              <a:lumMod val="20000"/>
              <a:lumOff val="80000"/>
              <a:alpha val="87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t> </a:t>
            </a:r>
          </a:p>
          <a:p>
            <a:pPr algn="ctr"/>
            <a:r>
              <a:rPr lang="ru-RU" sz="1600" dirty="0" smtClean="0">
                <a:solidFill>
                  <a:schemeClr val="accent1">
                    <a:lumMod val="50000"/>
                  </a:schemeClr>
                </a:solidFill>
                <a:latin typeface="Calibri" panose="020F0502020204030204" pitchFamily="34" charset="0"/>
              </a:rPr>
              <a:t>п.2 части 2 статьи 5 Федерального закона </a:t>
            </a:r>
            <a:r>
              <a:rPr lang="ru-RU" sz="1600" dirty="0">
                <a:solidFill>
                  <a:schemeClr val="accent1">
                    <a:lumMod val="50000"/>
                  </a:schemeClr>
                </a:solidFill>
                <a:latin typeface="Calibri" panose="020F0502020204030204" pitchFamily="34" charset="0"/>
              </a:rPr>
              <a:t>от 06.12.2021 N 390-ФЗ "О федеральном бюджете на 2022 год и на плановый период 2023 и 2024 годов" </a:t>
            </a:r>
            <a:endParaRPr lang="ru-RU" sz="1600" dirty="0" smtClean="0">
              <a:solidFill>
                <a:schemeClr val="accent1">
                  <a:lumMod val="50000"/>
                </a:schemeClr>
              </a:solidFill>
              <a:latin typeface="Calibri" panose="020F0502020204030204" pitchFamily="34" charset="0"/>
            </a:endParaRPr>
          </a:p>
          <a:p>
            <a:pPr algn="ctr"/>
            <a:r>
              <a:rPr lang="ru-RU" sz="1200" dirty="0">
                <a:solidFill>
                  <a:schemeClr val="tx1"/>
                </a:solidFill>
                <a:latin typeface="Calibri" panose="020F0502020204030204" pitchFamily="34" charset="0"/>
              </a:rPr>
              <a:t>в 2022 году территориальные органы Федерального казначейства осуществляют казначейское сопровождение субсидий федеральным бюджетным и автономным учреждениям, предоставляемых в соответствии с </a:t>
            </a:r>
            <a:r>
              <a:rPr lang="ru-RU" sz="1200" dirty="0" smtClean="0">
                <a:solidFill>
                  <a:schemeClr val="tx1"/>
                </a:solidFill>
                <a:latin typeface="Calibri" panose="020F0502020204030204" pitchFamily="34" charset="0"/>
              </a:rPr>
              <a:t>абзацем вторым пункта 1 и пунктом 4 статьи 78.1 и статьей 78.2 </a:t>
            </a:r>
            <a:r>
              <a:rPr lang="ru-RU" sz="1200" dirty="0">
                <a:solidFill>
                  <a:schemeClr val="tx1"/>
                </a:solidFill>
                <a:latin typeface="Calibri" panose="020F0502020204030204" pitchFamily="34" charset="0"/>
              </a:rPr>
              <a:t>Бюджетного кодекса Российской Федерации в целях приобретения товаров, работ и услуг</a:t>
            </a:r>
          </a:p>
          <a:p>
            <a:pPr algn="ctr"/>
            <a:endParaRPr lang="ru-RU" sz="1600" dirty="0">
              <a:solidFill>
                <a:schemeClr val="accent1">
                  <a:lumMod val="50000"/>
                </a:schemeClr>
              </a:solidFill>
            </a:endParaRPr>
          </a:p>
          <a:p>
            <a:pPr algn="ctr"/>
            <a:endParaRPr lang="ru-RU" sz="1200" dirty="0">
              <a:solidFill>
                <a:schemeClr val="tx1">
                  <a:lumMod val="95000"/>
                  <a:lumOff val="5000"/>
                </a:schemeClr>
              </a:solidFill>
            </a:endParaRPr>
          </a:p>
        </p:txBody>
      </p:sp>
      <p:sp>
        <p:nvSpPr>
          <p:cNvPr id="4" name="Прямоугольник 3"/>
          <p:cNvSpPr/>
          <p:nvPr/>
        </p:nvSpPr>
        <p:spPr>
          <a:xfrm>
            <a:off x="3141082" y="3358295"/>
            <a:ext cx="1826932" cy="819299"/>
          </a:xfrm>
          <a:prstGeom prst="rect">
            <a:avLst/>
          </a:prstGeom>
          <a:solidFill>
            <a:schemeClr val="accent1">
              <a:lumMod val="40000"/>
              <a:lumOff val="60000"/>
            </a:schemeClr>
          </a:solidFill>
        </p:spPr>
        <p:style>
          <a:lnRef idx="2">
            <a:schemeClr val="accent1"/>
          </a:lnRef>
          <a:fillRef idx="1">
            <a:schemeClr val="lt1"/>
          </a:fillRef>
          <a:effectRef idx="0">
            <a:schemeClr val="accent1"/>
          </a:effectRef>
          <a:fontRef idx="minor">
            <a:schemeClr val="dk1"/>
          </a:fontRef>
        </p:style>
        <p:txBody>
          <a:bodyPr rtlCol="0" anchor="t" anchorCtr="0"/>
          <a:lstStyle/>
          <a:p>
            <a:pPr algn="ctr"/>
            <a:r>
              <a:rPr lang="ru-RU" sz="1600" b="1" dirty="0" smtClean="0">
                <a:latin typeface="Calibri" panose="020F0502020204030204" pitchFamily="34" charset="0"/>
              </a:rPr>
              <a:t>код </a:t>
            </a:r>
            <a:r>
              <a:rPr lang="ru-RU" sz="1600" b="1" dirty="0">
                <a:latin typeface="Calibri" panose="020F0502020204030204" pitchFamily="34" charset="0"/>
              </a:rPr>
              <a:t>субсидии</a:t>
            </a:r>
          </a:p>
          <a:p>
            <a:pPr algn="ctr"/>
            <a:r>
              <a:rPr lang="ru-RU" sz="1400" dirty="0" smtClean="0"/>
              <a:t> </a:t>
            </a:r>
            <a:endParaRPr lang="ru-RU" sz="1400" dirty="0"/>
          </a:p>
          <a:p>
            <a:pPr algn="ctr"/>
            <a:r>
              <a:rPr lang="ru-RU" sz="1400" b="1" dirty="0" smtClean="0">
                <a:solidFill>
                  <a:srgbClr val="C00000"/>
                </a:solidFill>
              </a:rPr>
              <a:t>02</a:t>
            </a:r>
            <a:r>
              <a:rPr lang="ru-RU" sz="1400" b="1" dirty="0" smtClean="0">
                <a:solidFill>
                  <a:schemeClr val="tx1"/>
                </a:solidFill>
              </a:rPr>
              <a:t>-**,</a:t>
            </a:r>
            <a:r>
              <a:rPr lang="ru-RU" sz="1400" b="1" dirty="0" smtClean="0">
                <a:solidFill>
                  <a:srgbClr val="C00000"/>
                </a:solidFill>
              </a:rPr>
              <a:t> 03</a:t>
            </a:r>
            <a:r>
              <a:rPr lang="ru-RU" sz="1400" b="1" dirty="0" smtClean="0">
                <a:solidFill>
                  <a:schemeClr val="tx1"/>
                </a:solidFill>
              </a:rPr>
              <a:t>-</a:t>
            </a:r>
            <a:r>
              <a:rPr lang="ru-RU" sz="1400" b="1" dirty="0">
                <a:solidFill>
                  <a:schemeClr val="tx1"/>
                </a:solidFill>
              </a:rPr>
              <a:t>**,</a:t>
            </a:r>
            <a:r>
              <a:rPr lang="ru-RU" sz="1400" b="1" dirty="0" smtClean="0">
                <a:solidFill>
                  <a:schemeClr val="tx1"/>
                </a:solidFill>
              </a:rPr>
              <a:t> </a:t>
            </a:r>
            <a:r>
              <a:rPr lang="ru-RU" sz="1400" b="1" dirty="0" smtClean="0">
                <a:solidFill>
                  <a:srgbClr val="C00000"/>
                </a:solidFill>
              </a:rPr>
              <a:t>04</a:t>
            </a:r>
            <a:r>
              <a:rPr lang="ru-RU" sz="1400" b="1" dirty="0" smtClean="0">
                <a:solidFill>
                  <a:schemeClr val="tx1"/>
                </a:solidFill>
              </a:rPr>
              <a:t>-**</a:t>
            </a:r>
            <a:endParaRPr lang="ru-RU" sz="1400" b="1" dirty="0">
              <a:solidFill>
                <a:schemeClr val="tx1"/>
              </a:solidFill>
            </a:endParaRPr>
          </a:p>
        </p:txBody>
      </p:sp>
      <p:sp>
        <p:nvSpPr>
          <p:cNvPr id="30" name="Прямоугольник 29"/>
          <p:cNvSpPr/>
          <p:nvPr/>
        </p:nvSpPr>
        <p:spPr>
          <a:xfrm>
            <a:off x="5236125" y="556466"/>
            <a:ext cx="4401610" cy="52322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spAutoFit/>
          </a:bodyPr>
          <a:lstStyle/>
          <a:p>
            <a:pPr algn="r"/>
            <a:endParaRPr lang="ru-RU" sz="1400" b="1" dirty="0">
              <a:solidFill>
                <a:schemeClr val="tx2">
                  <a:lumMod val="60000"/>
                  <a:lumOff val="40000"/>
                </a:schemeClr>
              </a:solidFill>
            </a:endParaRPr>
          </a:p>
          <a:p>
            <a:pPr algn="r"/>
            <a:endParaRPr lang="ru-RU" sz="1400" b="1" dirty="0">
              <a:solidFill>
                <a:schemeClr val="tx2">
                  <a:lumMod val="60000"/>
                  <a:lumOff val="40000"/>
                </a:schemeClr>
              </a:solidFill>
            </a:endParaRPr>
          </a:p>
        </p:txBody>
      </p:sp>
      <p:sp>
        <p:nvSpPr>
          <p:cNvPr id="33" name="Прямоугольник 32"/>
          <p:cNvSpPr/>
          <p:nvPr/>
        </p:nvSpPr>
        <p:spPr>
          <a:xfrm flipH="1">
            <a:off x="500016" y="5960845"/>
            <a:ext cx="374197" cy="584775"/>
          </a:xfrm>
          <a:prstGeom prst="rect">
            <a:avLst/>
          </a:prstGeom>
          <a:noFill/>
          <a:ln>
            <a:noFill/>
          </a:ln>
        </p:spPr>
        <p:txBody>
          <a:bodyPr wrap="square" lIns="91440" tIns="45720" rIns="91440" bIns="45720">
            <a:spAutoFit/>
          </a:bodyPr>
          <a:lstStyle/>
          <a:p>
            <a:pPr algn="ctr"/>
            <a:r>
              <a:rPr lang="ru-RU" sz="32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t>
            </a:r>
          </a:p>
        </p:txBody>
      </p:sp>
      <p:sp>
        <p:nvSpPr>
          <p:cNvPr id="6" name="Прямоугольник 5"/>
          <p:cNvSpPr/>
          <p:nvPr/>
        </p:nvSpPr>
        <p:spPr>
          <a:xfrm>
            <a:off x="500016" y="2213325"/>
            <a:ext cx="10973767" cy="944849"/>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dirty="0" smtClean="0">
                <a:solidFill>
                  <a:schemeClr val="tx2">
                    <a:lumMod val="75000"/>
                  </a:schemeClr>
                </a:solidFill>
                <a:latin typeface="Calibri" panose="020F0502020204030204" pitchFamily="34" charset="0"/>
              </a:rPr>
              <a:t>Совместное письмо Министерства финансов Российской Федерации и Федерального казначейства от 14.01.2022 №№ 09-02-09/1646, </a:t>
            </a:r>
            <a:r>
              <a:rPr lang="ru-RU" sz="1400" dirty="0">
                <a:solidFill>
                  <a:schemeClr val="tx2">
                    <a:lumMod val="75000"/>
                  </a:schemeClr>
                </a:solidFill>
                <a:latin typeface="Calibri" panose="020F0502020204030204" pitchFamily="34" charset="0"/>
              </a:rPr>
              <a:t>07-04-05/04-477 </a:t>
            </a:r>
            <a:endParaRPr lang="ru-RU" sz="1400" dirty="0" smtClean="0">
              <a:solidFill>
                <a:schemeClr val="tx2">
                  <a:lumMod val="75000"/>
                </a:schemeClr>
              </a:solidFill>
              <a:latin typeface="Calibri" panose="020F0502020204030204" pitchFamily="34" charset="0"/>
            </a:endParaRPr>
          </a:p>
          <a:p>
            <a:pPr algn="ctr"/>
            <a:r>
              <a:rPr lang="ru-RU" sz="1400" dirty="0" smtClean="0">
                <a:latin typeface="Calibri" panose="020F0502020204030204" pitchFamily="34" charset="0"/>
              </a:rPr>
              <a:t>Приложение </a:t>
            </a:r>
            <a:r>
              <a:rPr lang="ru-RU" sz="1400" i="1" dirty="0" smtClean="0">
                <a:latin typeface="Calibri" panose="020F0502020204030204" pitchFamily="34" charset="0"/>
              </a:rPr>
              <a:t>№ 1 Перечень кодов целевых субсидий, подлежащих в 2022 году казначейскому сопровождению</a:t>
            </a:r>
            <a:endParaRPr lang="ru-RU" sz="1400" i="1" dirty="0">
              <a:latin typeface="Calibri" panose="020F0502020204030204" pitchFamily="34" charset="0"/>
            </a:endParaRPr>
          </a:p>
        </p:txBody>
      </p:sp>
      <p:sp>
        <p:nvSpPr>
          <p:cNvPr id="11" name="Прямоугольник 10"/>
          <p:cNvSpPr/>
          <p:nvPr/>
        </p:nvSpPr>
        <p:spPr>
          <a:xfrm>
            <a:off x="7253690" y="3330561"/>
            <a:ext cx="2057400" cy="819299"/>
          </a:xfrm>
          <a:prstGeom prst="rect">
            <a:avLst/>
          </a:prstGeom>
          <a:solidFill>
            <a:schemeClr val="tx2">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600" b="1" dirty="0" smtClean="0">
              <a:latin typeface="Calibri" panose="020F0502020204030204" pitchFamily="34" charset="0"/>
            </a:endParaRPr>
          </a:p>
          <a:p>
            <a:pPr algn="ctr"/>
            <a:r>
              <a:rPr lang="ru-RU" sz="1600" b="1" dirty="0" smtClean="0">
                <a:latin typeface="Calibri" panose="020F0502020204030204" pitchFamily="34" charset="0"/>
              </a:rPr>
              <a:t>код субсидии</a:t>
            </a:r>
          </a:p>
          <a:p>
            <a:pPr algn="ctr"/>
            <a:endParaRPr lang="ru-RU" sz="1400" b="1" dirty="0"/>
          </a:p>
          <a:p>
            <a:pPr algn="ctr"/>
            <a:r>
              <a:rPr lang="ru-RU" sz="1400" b="1" dirty="0" smtClean="0">
                <a:solidFill>
                  <a:srgbClr val="C00000"/>
                </a:solidFill>
              </a:rPr>
              <a:t>01</a:t>
            </a:r>
            <a:r>
              <a:rPr lang="ru-RU" sz="1400" b="1" dirty="0" smtClean="0">
                <a:solidFill>
                  <a:schemeClr val="tx1"/>
                </a:solidFill>
              </a:rPr>
              <a:t>-</a:t>
            </a:r>
            <a:r>
              <a:rPr lang="ru-RU" sz="1400" b="1" dirty="0">
                <a:solidFill>
                  <a:schemeClr val="tx1"/>
                </a:solidFill>
              </a:rPr>
              <a:t>**,</a:t>
            </a:r>
            <a:r>
              <a:rPr lang="ru-RU" sz="1400" b="1" dirty="0" smtClean="0">
                <a:solidFill>
                  <a:schemeClr val="tx1"/>
                </a:solidFill>
              </a:rPr>
              <a:t> </a:t>
            </a:r>
            <a:r>
              <a:rPr lang="ru-RU" sz="1400" b="1" dirty="0" smtClean="0">
                <a:solidFill>
                  <a:srgbClr val="C00000"/>
                </a:solidFill>
              </a:rPr>
              <a:t>05</a:t>
            </a:r>
            <a:r>
              <a:rPr lang="ru-RU" sz="1400" b="1" dirty="0" smtClean="0">
                <a:solidFill>
                  <a:schemeClr val="tx1"/>
                </a:solidFill>
              </a:rPr>
              <a:t>-**,</a:t>
            </a:r>
            <a:r>
              <a:rPr lang="ru-RU" sz="1400" b="1" dirty="0" smtClean="0">
                <a:solidFill>
                  <a:srgbClr val="C00000"/>
                </a:solidFill>
              </a:rPr>
              <a:t>06</a:t>
            </a:r>
            <a:r>
              <a:rPr lang="ru-RU" sz="1400" b="1" dirty="0" smtClean="0">
                <a:solidFill>
                  <a:schemeClr val="tx1"/>
                </a:solidFill>
              </a:rPr>
              <a:t>-**, </a:t>
            </a:r>
            <a:r>
              <a:rPr lang="ru-RU" sz="1400" b="1" dirty="0" smtClean="0">
                <a:solidFill>
                  <a:srgbClr val="C00000"/>
                </a:solidFill>
              </a:rPr>
              <a:t>08</a:t>
            </a:r>
            <a:r>
              <a:rPr lang="ru-RU" sz="1400" b="1" dirty="0" smtClean="0">
                <a:solidFill>
                  <a:schemeClr val="tx1"/>
                </a:solidFill>
              </a:rPr>
              <a:t>-**</a:t>
            </a:r>
          </a:p>
          <a:p>
            <a:pPr algn="ctr"/>
            <a:r>
              <a:rPr lang="ru-RU" sz="1400" dirty="0" smtClean="0"/>
              <a:t> </a:t>
            </a:r>
            <a:endParaRPr lang="ru-RU" sz="1400" dirty="0"/>
          </a:p>
        </p:txBody>
      </p:sp>
      <p:sp>
        <p:nvSpPr>
          <p:cNvPr id="31" name="Стрелка вниз 30"/>
          <p:cNvSpPr/>
          <p:nvPr/>
        </p:nvSpPr>
        <p:spPr bwMode="auto">
          <a:xfrm>
            <a:off x="3792719" y="4329449"/>
            <a:ext cx="523658" cy="685800"/>
          </a:xfrm>
          <a:prstGeom prst="downArrow">
            <a:avLst>
              <a:gd name="adj1" fmla="val 37359"/>
              <a:gd name="adj2" fmla="val 48216"/>
            </a:avLst>
          </a:prstGeom>
          <a:solidFill>
            <a:schemeClr val="tx2">
              <a:lumMod val="40000"/>
              <a:lumOff val="60000"/>
            </a:schemeClr>
          </a:solidFill>
          <a:ln w="12700">
            <a:solidFill>
              <a:srgbClr val="5B9BD5"/>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kumimoji="0" lang="ru-RU" sz="1400" b="1" i="0" u="none" strike="noStrike" cap="none" normalizeH="0" baseline="0" dirty="0" smtClean="0">
              <a:ln>
                <a:noFill/>
              </a:ln>
              <a:solidFill>
                <a:schemeClr val="tx2"/>
              </a:solidFill>
              <a:effectLst/>
              <a:latin typeface="Times New Roman" panose="02020603050405020304" pitchFamily="18" charset="0"/>
              <a:cs typeface="Times New Roman" panose="02020603050405020304" pitchFamily="18" charset="0"/>
            </a:endParaRPr>
          </a:p>
        </p:txBody>
      </p:sp>
      <p:sp>
        <p:nvSpPr>
          <p:cNvPr id="34" name="Стрелка вниз 33"/>
          <p:cNvSpPr/>
          <p:nvPr/>
        </p:nvSpPr>
        <p:spPr bwMode="auto">
          <a:xfrm>
            <a:off x="8020561" y="4246182"/>
            <a:ext cx="523658" cy="685800"/>
          </a:xfrm>
          <a:prstGeom prst="downArrow">
            <a:avLst>
              <a:gd name="adj1" fmla="val 37359"/>
              <a:gd name="adj2" fmla="val 48216"/>
            </a:avLst>
          </a:prstGeom>
          <a:solidFill>
            <a:schemeClr val="tx2">
              <a:lumMod val="40000"/>
              <a:lumOff val="60000"/>
            </a:schemeClr>
          </a:solidFill>
          <a:ln w="12700">
            <a:solidFill>
              <a:srgbClr val="5B9BD5"/>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kumimoji="0" lang="ru-RU" sz="1400" b="1" i="0" u="none" strike="noStrike" cap="none" normalizeH="0" baseline="0" dirty="0" smtClean="0">
              <a:ln>
                <a:noFill/>
              </a:ln>
              <a:solidFill>
                <a:schemeClr val="tx2"/>
              </a:solidFill>
              <a:effectLst/>
              <a:latin typeface="Times New Roman" panose="02020603050405020304" pitchFamily="18" charset="0"/>
              <a:cs typeface="Times New Roman" panose="02020603050405020304" pitchFamily="18" charset="0"/>
            </a:endParaRPr>
          </a:p>
        </p:txBody>
      </p:sp>
      <p:sp>
        <p:nvSpPr>
          <p:cNvPr id="23" name="Прямоугольник 22"/>
          <p:cNvSpPr/>
          <p:nvPr/>
        </p:nvSpPr>
        <p:spPr>
          <a:xfrm>
            <a:off x="3254448" y="5113733"/>
            <a:ext cx="1600200" cy="74734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tx1"/>
                </a:solidFill>
              </a:rPr>
              <a:t>7</a:t>
            </a:r>
            <a:r>
              <a:rPr lang="ru-RU" sz="2000" b="1" dirty="0" smtClean="0">
                <a:solidFill>
                  <a:schemeClr val="tx1"/>
                </a:solidFill>
              </a:rPr>
              <a:t>1 </a:t>
            </a:r>
            <a:r>
              <a:rPr lang="ru-RU" sz="2000" b="1" dirty="0" err="1" smtClean="0">
                <a:solidFill>
                  <a:schemeClr val="tx1"/>
                </a:solidFill>
                <a:latin typeface="Times New Roman" panose="02020603050405020304" pitchFamily="18" charset="0"/>
                <a:cs typeface="Times New Roman" panose="02020603050405020304" pitchFamily="18" charset="0"/>
              </a:rPr>
              <a:t>л.сч</a:t>
            </a:r>
            <a:endParaRPr lang="ru-RU" sz="2000" b="1" dirty="0">
              <a:solidFill>
                <a:schemeClr val="tx1"/>
              </a:solidFill>
              <a:latin typeface="Times New Roman" panose="02020603050405020304" pitchFamily="18" charset="0"/>
              <a:cs typeface="Times New Roman" panose="02020603050405020304" pitchFamily="18" charset="0"/>
            </a:endParaRPr>
          </a:p>
        </p:txBody>
      </p:sp>
      <p:sp>
        <p:nvSpPr>
          <p:cNvPr id="36" name="Прямоугольник 35"/>
          <p:cNvSpPr/>
          <p:nvPr/>
        </p:nvSpPr>
        <p:spPr>
          <a:xfrm>
            <a:off x="7518615" y="5018498"/>
            <a:ext cx="1600200" cy="74734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chemeClr val="tx1"/>
                </a:solidFill>
              </a:rPr>
              <a:t>21,31 </a:t>
            </a:r>
            <a:r>
              <a:rPr lang="ru-RU" sz="2000" b="1" dirty="0" err="1" smtClean="0">
                <a:solidFill>
                  <a:schemeClr val="tx1"/>
                </a:solidFill>
                <a:latin typeface="Times New Roman" panose="02020603050405020304" pitchFamily="18" charset="0"/>
                <a:cs typeface="Times New Roman" panose="02020603050405020304" pitchFamily="18" charset="0"/>
              </a:rPr>
              <a:t>л.сч</a:t>
            </a:r>
            <a:endParaRPr lang="ru-RU" sz="2000" b="1" dirty="0">
              <a:solidFill>
                <a:schemeClr val="tx1"/>
              </a:solidFill>
              <a:latin typeface="Times New Roman" panose="02020603050405020304" pitchFamily="18" charset="0"/>
              <a:cs typeface="Times New Roman" panose="02020603050405020304" pitchFamily="18" charset="0"/>
            </a:endParaRPr>
          </a:p>
        </p:txBody>
      </p:sp>
      <p:sp>
        <p:nvSpPr>
          <p:cNvPr id="25" name="Прямоугольник 24"/>
          <p:cNvSpPr/>
          <p:nvPr/>
        </p:nvSpPr>
        <p:spPr>
          <a:xfrm>
            <a:off x="1600200" y="4094313"/>
            <a:ext cx="5105400" cy="114953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1600" dirty="0" smtClean="0">
                <a:solidFill>
                  <a:schemeClr val="tx2">
                    <a:lumMod val="40000"/>
                    <a:lumOff val="60000"/>
                  </a:schemeClr>
                </a:solidFill>
              </a:rPr>
              <a:t>казначейское        сопровождение</a:t>
            </a:r>
            <a:endParaRPr lang="ru-RU" sz="1600" dirty="0">
              <a:solidFill>
                <a:schemeClr val="tx2">
                  <a:lumMod val="40000"/>
                  <a:lumOff val="60000"/>
                </a:schemeClr>
              </a:solidFill>
            </a:endParaRPr>
          </a:p>
        </p:txBody>
      </p:sp>
      <p:pic>
        <p:nvPicPr>
          <p:cNvPr id="17" name="Рисунок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6066" y="68542"/>
            <a:ext cx="556648" cy="740484"/>
          </a:xfrm>
          <a:prstGeom prst="rect">
            <a:avLst/>
          </a:prstGeom>
        </p:spPr>
      </p:pic>
    </p:spTree>
    <p:extLst>
      <p:ext uri="{BB962C8B-B14F-4D97-AF65-F5344CB8AC3E}">
        <p14:creationId xmlns:p14="http://schemas.microsoft.com/office/powerpoint/2010/main" val="27660409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Прямоугольник 19"/>
          <p:cNvSpPr/>
          <p:nvPr/>
        </p:nvSpPr>
        <p:spPr>
          <a:xfrm>
            <a:off x="132829" y="-20339"/>
            <a:ext cx="1981200" cy="651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p:cNvSpPr txBox="1"/>
          <p:nvPr/>
        </p:nvSpPr>
        <p:spPr>
          <a:xfrm>
            <a:off x="11215929" y="6327880"/>
            <a:ext cx="939452" cy="743024"/>
          </a:xfrm>
          <a:prstGeom prst="rect">
            <a:avLst/>
          </a:prstGeom>
          <a:noFill/>
        </p:spPr>
        <p:txBody>
          <a:bodyPr wrap="square" rtlCol="0">
            <a:spAutoFit/>
          </a:bodyPr>
          <a:lstStyle/>
          <a:p>
            <a:pPr algn="r"/>
            <a:r>
              <a:rPr lang="ru-RU" sz="2114" b="1" dirty="0" smtClean="0">
                <a:solidFill>
                  <a:schemeClr val="accent1">
                    <a:lumMod val="75000"/>
                  </a:schemeClr>
                </a:solidFill>
              </a:rPr>
              <a:t>2</a:t>
            </a:r>
          </a:p>
          <a:p>
            <a:pPr algn="r"/>
            <a:endParaRPr lang="ru-RU" sz="2114" b="1" dirty="0"/>
          </a:p>
        </p:txBody>
      </p:sp>
      <p:sp>
        <p:nvSpPr>
          <p:cNvPr id="26" name="object 2"/>
          <p:cNvSpPr/>
          <p:nvPr/>
        </p:nvSpPr>
        <p:spPr>
          <a:xfrm flipV="1">
            <a:off x="2983" y="530119"/>
            <a:ext cx="12186035"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3804" dirty="0"/>
          </a:p>
        </p:txBody>
      </p:sp>
      <p:pic>
        <p:nvPicPr>
          <p:cNvPr id="17" name="Рисунок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066" y="68542"/>
            <a:ext cx="556648" cy="740484"/>
          </a:xfrm>
          <a:prstGeom prst="rect">
            <a:avLst/>
          </a:prstGeom>
        </p:spPr>
      </p:pic>
      <p:sp>
        <p:nvSpPr>
          <p:cNvPr id="18" name="TextBox 17"/>
          <p:cNvSpPr txBox="1"/>
          <p:nvPr/>
        </p:nvSpPr>
        <p:spPr>
          <a:xfrm>
            <a:off x="2074756" y="88106"/>
            <a:ext cx="1438912" cy="769441"/>
          </a:xfrm>
          <a:prstGeom prst="rect">
            <a:avLst/>
          </a:prstGeom>
          <a:noFill/>
        </p:spPr>
        <p:txBody>
          <a:bodyPr wrap="square" rtlCol="0">
            <a:spAutoFit/>
          </a:bodyPr>
          <a:lstStyle/>
          <a:p>
            <a:r>
              <a:rPr lang="ru-RU" sz="1100" b="1" dirty="0" smtClean="0">
                <a:solidFill>
                  <a:srgbClr val="43507B"/>
                </a:solidFill>
                <a:latin typeface="Arial" panose="020B0604020202020204" pitchFamily="34" charset="0"/>
                <a:cs typeface="Arial" panose="020B0604020202020204" pitchFamily="34" charset="0"/>
              </a:rPr>
              <a:t>Управление Федерального казначейства</a:t>
            </a:r>
            <a:r>
              <a:rPr lang="en-US" sz="1100" b="1" dirty="0" smtClean="0">
                <a:solidFill>
                  <a:srgbClr val="43507B"/>
                </a:solidFill>
                <a:latin typeface="Arial" panose="020B0604020202020204" pitchFamily="34" charset="0"/>
                <a:cs typeface="Arial" panose="020B0604020202020204" pitchFamily="34" charset="0"/>
              </a:rPr>
              <a:t/>
            </a:r>
            <a:br>
              <a:rPr lang="en-US" sz="1100" b="1" dirty="0" smtClean="0">
                <a:solidFill>
                  <a:srgbClr val="43507B"/>
                </a:solidFill>
                <a:latin typeface="Arial" panose="020B0604020202020204" pitchFamily="34" charset="0"/>
                <a:cs typeface="Arial" panose="020B0604020202020204" pitchFamily="34" charset="0"/>
              </a:rPr>
            </a:br>
            <a:r>
              <a:rPr lang="ru-RU" sz="1100" b="1" dirty="0" smtClean="0">
                <a:solidFill>
                  <a:srgbClr val="43507B"/>
                </a:solidFill>
                <a:latin typeface="Arial" panose="020B0604020202020204" pitchFamily="34" charset="0"/>
                <a:cs typeface="Arial" panose="020B0604020202020204" pitchFamily="34" charset="0"/>
              </a:rPr>
              <a:t>по г. Москве </a:t>
            </a:r>
            <a:endParaRPr lang="ru-RU" sz="1100" b="1" dirty="0">
              <a:solidFill>
                <a:srgbClr val="43507B"/>
              </a:solidFill>
              <a:latin typeface="Arial" panose="020B0604020202020204" pitchFamily="34" charset="0"/>
              <a:cs typeface="Arial" panose="020B0604020202020204" pitchFamily="34" charset="0"/>
            </a:endParaRPr>
          </a:p>
        </p:txBody>
      </p:sp>
      <p:pic>
        <p:nvPicPr>
          <p:cNvPr id="19" name="Рисунок 18"/>
          <p:cNvPicPr>
            <a:picLocks noChangeAspect="1"/>
          </p:cNvPicPr>
          <p:nvPr/>
        </p:nvPicPr>
        <p:blipFill>
          <a:blip r:embed="rId3"/>
          <a:stretch>
            <a:fillRect/>
          </a:stretch>
        </p:blipFill>
        <p:spPr>
          <a:xfrm>
            <a:off x="1104490" y="73979"/>
            <a:ext cx="607482" cy="760207"/>
          </a:xfrm>
          <a:prstGeom prst="rect">
            <a:avLst/>
          </a:prstGeom>
        </p:spPr>
      </p:pic>
      <p:sp>
        <p:nvSpPr>
          <p:cNvPr id="32" name="TextBox 31"/>
          <p:cNvSpPr txBox="1"/>
          <p:nvPr/>
        </p:nvSpPr>
        <p:spPr>
          <a:xfrm>
            <a:off x="4493339" y="97173"/>
            <a:ext cx="7578102" cy="1015663"/>
          </a:xfrm>
          <a:prstGeom prst="rect">
            <a:avLst/>
          </a:prstGeom>
          <a:noFill/>
        </p:spPr>
        <p:txBody>
          <a:bodyPr wrap="square" rtlCol="0" anchor="b" anchorCtr="0">
            <a:spAutoFit/>
          </a:bodyPr>
          <a:lstStyle/>
          <a:p>
            <a:pPr algn="r"/>
            <a:r>
              <a:rPr lang="ru-RU" sz="1600" b="1" dirty="0" smtClean="0">
                <a:solidFill>
                  <a:srgbClr val="11437F"/>
                </a:solidFill>
                <a:latin typeface="Calibri" panose="020F0502020204030204" pitchFamily="34" charset="0"/>
                <a:cs typeface="Arial" panose="020B0604020202020204" pitchFamily="34" charset="0"/>
              </a:rPr>
              <a:t>Установление </a:t>
            </a:r>
            <a:r>
              <a:rPr lang="ru-RU" sz="1600" b="1" dirty="0">
                <a:solidFill>
                  <a:srgbClr val="11437F"/>
                </a:solidFill>
                <a:latin typeface="Calibri" panose="020F0502020204030204" pitchFamily="34" charset="0"/>
                <a:cs typeface="Arial" panose="020B0604020202020204" pitchFamily="34" charset="0"/>
              </a:rPr>
              <a:t>размеров авансовых платежей при </a:t>
            </a:r>
            <a:r>
              <a:rPr lang="ru-RU" sz="1600" b="1" dirty="0" smtClean="0">
                <a:solidFill>
                  <a:srgbClr val="11437F"/>
                </a:solidFill>
                <a:latin typeface="Calibri" panose="020F0502020204030204" pitchFamily="34" charset="0"/>
                <a:cs typeface="Arial" panose="020B0604020202020204" pitchFamily="34" charset="0"/>
              </a:rPr>
              <a:t>заключении контрактов бюджетными и автономными учреждениями</a:t>
            </a:r>
            <a:endParaRPr lang="ru-RU" sz="1600" dirty="0" smtClean="0">
              <a:solidFill>
                <a:schemeClr val="accent1">
                  <a:lumMod val="75000"/>
                </a:schemeClr>
              </a:solidFill>
              <a:latin typeface="Calibri" panose="020F0502020204030204" pitchFamily="34" charset="0"/>
            </a:endParaRPr>
          </a:p>
          <a:p>
            <a:endParaRPr lang="ru-RU" sz="1600" dirty="0">
              <a:solidFill>
                <a:schemeClr val="accent1">
                  <a:lumMod val="75000"/>
                </a:schemeClr>
              </a:solidFill>
            </a:endParaRPr>
          </a:p>
          <a:p>
            <a:endParaRPr lang="ru-RU" sz="1200" b="1" dirty="0">
              <a:solidFill>
                <a:srgbClr val="11437F"/>
              </a:solidFill>
              <a:latin typeface="Arial" panose="020B0604020202020204" pitchFamily="34" charset="0"/>
              <a:cs typeface="Arial" panose="020B0604020202020204" pitchFamily="34" charset="0"/>
            </a:endParaRPr>
          </a:p>
        </p:txBody>
      </p:sp>
      <p:sp>
        <p:nvSpPr>
          <p:cNvPr id="9" name="Прямоугольный треугольник 8"/>
          <p:cNvSpPr/>
          <p:nvPr/>
        </p:nvSpPr>
        <p:spPr>
          <a:xfrm rot="8336186" flipH="1">
            <a:off x="6241855" y="6160380"/>
            <a:ext cx="516843" cy="238735"/>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Tahoma" panose="020B0604030504040204" pitchFamily="34" charset="0"/>
              <a:ea typeface="Tahoma" panose="020B0604030504040204" pitchFamily="34" charset="0"/>
              <a:cs typeface="Tahoma" panose="020B0604030504040204" pitchFamily="34" charset="0"/>
            </a:endParaRPr>
          </a:p>
        </p:txBody>
      </p:sp>
      <p:sp>
        <p:nvSpPr>
          <p:cNvPr id="10" name="Прямоугольный треугольник 9"/>
          <p:cNvSpPr/>
          <p:nvPr/>
        </p:nvSpPr>
        <p:spPr>
          <a:xfrm rot="8336186" flipH="1">
            <a:off x="11464733" y="6145791"/>
            <a:ext cx="426795" cy="262644"/>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Tahoma" panose="020B0604030504040204" pitchFamily="34" charset="0"/>
              <a:ea typeface="Tahoma" panose="020B0604030504040204" pitchFamily="34" charset="0"/>
              <a:cs typeface="Tahoma" panose="020B0604030504040204" pitchFamily="34" charset="0"/>
            </a:endParaRPr>
          </a:p>
        </p:txBody>
      </p:sp>
      <p:sp>
        <p:nvSpPr>
          <p:cNvPr id="12" name="Прямоугольник 11"/>
          <p:cNvSpPr/>
          <p:nvPr/>
        </p:nvSpPr>
        <p:spPr>
          <a:xfrm>
            <a:off x="6920952" y="6214761"/>
            <a:ext cx="4286866" cy="415498"/>
          </a:xfrm>
          <a:prstGeom prst="rect">
            <a:avLst/>
          </a:prstGeom>
        </p:spPr>
        <p:txBody>
          <a:bodyPr wrap="square">
            <a:spAutoFit/>
          </a:bodyPr>
          <a:lstStyle/>
          <a:p>
            <a:endParaRPr lang="ru-RU" sz="1050" dirty="0">
              <a:latin typeface="Segoe UI Light" panose="020B0502040204020203" pitchFamily="34" charset="0"/>
              <a:ea typeface="Calibri" panose="020F0502020204030204" pitchFamily="34" charset="0"/>
              <a:cs typeface="Times New Roman" panose="02020603050405020304" pitchFamily="18" charset="0"/>
            </a:endParaRPr>
          </a:p>
          <a:p>
            <a:endParaRPr lang="ru-RU" sz="1050" dirty="0">
              <a:latin typeface="Segoe UI Light" panose="020B0502040204020203" pitchFamily="34" charset="0"/>
              <a:ea typeface="Calibri" panose="020F0502020204030204" pitchFamily="34" charset="0"/>
              <a:cs typeface="Times New Roman" panose="02020603050405020304" pitchFamily="18" charset="0"/>
            </a:endParaRPr>
          </a:p>
        </p:txBody>
      </p:sp>
      <p:sp>
        <p:nvSpPr>
          <p:cNvPr id="13" name="TextBox 12"/>
          <p:cNvSpPr txBox="1"/>
          <p:nvPr/>
        </p:nvSpPr>
        <p:spPr>
          <a:xfrm>
            <a:off x="904246" y="6091640"/>
            <a:ext cx="10081596" cy="577081"/>
          </a:xfrm>
          <a:prstGeom prst="rect">
            <a:avLst/>
          </a:prstGeom>
          <a:noFill/>
        </p:spPr>
        <p:txBody>
          <a:bodyPr wrap="square" rtlCol="0">
            <a:spAutoFit/>
          </a:bodyPr>
          <a:lstStyle/>
          <a:p>
            <a:endParaRPr lang="ru-RU" sz="1050" dirty="0"/>
          </a:p>
          <a:p>
            <a:endParaRPr lang="ru-RU" sz="1050" b="1" dirty="0">
              <a:latin typeface="Times New Roman" panose="02020603050405020304" pitchFamily="18" charset="0"/>
              <a:cs typeface="Times New Roman" panose="02020603050405020304" pitchFamily="18" charset="0"/>
            </a:endParaRPr>
          </a:p>
          <a:p>
            <a:r>
              <a:rPr lang="ru-RU" sz="1050" dirty="0" smtClean="0">
                <a:latin typeface="Segoe UI Light" panose="020B0502040204020203" pitchFamily="34" charset="0"/>
                <a:ea typeface="Calibri" panose="020F0502020204030204" pitchFamily="34" charset="0"/>
                <a:cs typeface="Times New Roman" panose="02020603050405020304" pitchFamily="18" charset="0"/>
              </a:rPr>
              <a:t> </a:t>
            </a:r>
            <a:endParaRPr lang="ru-RU" sz="1050" dirty="0">
              <a:latin typeface="Segoe UI Light" panose="020B0502040204020203" pitchFamily="34" charset="0"/>
              <a:ea typeface="Calibri" panose="020F0502020204030204" pitchFamily="34" charset="0"/>
              <a:cs typeface="Times New Roman" panose="02020603050405020304" pitchFamily="18" charset="0"/>
            </a:endParaRPr>
          </a:p>
        </p:txBody>
      </p:sp>
      <p:sp>
        <p:nvSpPr>
          <p:cNvPr id="14" name="object 8"/>
          <p:cNvSpPr/>
          <p:nvPr/>
        </p:nvSpPr>
        <p:spPr>
          <a:xfrm>
            <a:off x="-9409" y="6037918"/>
            <a:ext cx="12157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sz="7076"/>
          </a:p>
        </p:txBody>
      </p:sp>
      <p:sp>
        <p:nvSpPr>
          <p:cNvPr id="16" name="object 9"/>
          <p:cNvSpPr/>
          <p:nvPr/>
        </p:nvSpPr>
        <p:spPr>
          <a:xfrm>
            <a:off x="9253440" y="438784"/>
            <a:ext cx="2621849" cy="5817561"/>
          </a:xfrm>
          <a:prstGeom prst="rect">
            <a:avLst/>
          </a:prstGeom>
          <a:blipFill>
            <a:blip r:embed="rId4" cstate="print"/>
            <a:stretch>
              <a:fillRect/>
            </a:stretch>
          </a:blipFill>
        </p:spPr>
        <p:txBody>
          <a:bodyPr wrap="square" lIns="0" tIns="0" rIns="0" bIns="0" rtlCol="0"/>
          <a:lstStyle/>
          <a:p>
            <a:endParaRPr sz="3804"/>
          </a:p>
        </p:txBody>
      </p:sp>
      <p:sp>
        <p:nvSpPr>
          <p:cNvPr id="30" name="Прямоугольник 29"/>
          <p:cNvSpPr/>
          <p:nvPr/>
        </p:nvSpPr>
        <p:spPr>
          <a:xfrm>
            <a:off x="5236125" y="556466"/>
            <a:ext cx="4401610" cy="52322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spAutoFit/>
          </a:bodyPr>
          <a:lstStyle/>
          <a:p>
            <a:pPr algn="r"/>
            <a:endParaRPr lang="ru-RU" sz="1400" b="1" dirty="0">
              <a:solidFill>
                <a:schemeClr val="tx2">
                  <a:lumMod val="60000"/>
                  <a:lumOff val="40000"/>
                </a:schemeClr>
              </a:solidFill>
            </a:endParaRPr>
          </a:p>
          <a:p>
            <a:pPr algn="r"/>
            <a:endParaRPr lang="ru-RU" sz="1400" b="1" dirty="0">
              <a:solidFill>
                <a:schemeClr val="tx2">
                  <a:lumMod val="60000"/>
                  <a:lumOff val="40000"/>
                </a:schemeClr>
              </a:solidFill>
            </a:endParaRPr>
          </a:p>
        </p:txBody>
      </p:sp>
      <p:sp>
        <p:nvSpPr>
          <p:cNvPr id="2" name="Скругленный прямоугольник 1"/>
          <p:cNvSpPr/>
          <p:nvPr/>
        </p:nvSpPr>
        <p:spPr>
          <a:xfrm>
            <a:off x="500016" y="995899"/>
            <a:ext cx="11006184" cy="1442501"/>
          </a:xfrm>
          <a:prstGeom prst="roundRect">
            <a:avLst/>
          </a:prstGeom>
          <a:solidFill>
            <a:schemeClr val="accent1">
              <a:lumMod val="20000"/>
              <a:lumOff val="8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1"/>
          <a:lstStyle/>
          <a:p>
            <a:r>
              <a:rPr lang="ru-RU" sz="1400" b="1" dirty="0" smtClean="0">
                <a:solidFill>
                  <a:schemeClr val="tx2">
                    <a:lumMod val="50000"/>
                  </a:schemeClr>
                </a:solidFill>
                <a:latin typeface="Times New Roman" panose="02020603050405020304" pitchFamily="18" charset="0"/>
                <a:cs typeface="Times New Roman" panose="02020603050405020304" pitchFamily="18" charset="0"/>
              </a:rPr>
              <a:t>       </a:t>
            </a:r>
            <a:r>
              <a:rPr lang="ru-RU" sz="1400" b="1" dirty="0" smtClean="0">
                <a:solidFill>
                  <a:schemeClr val="tx2">
                    <a:lumMod val="50000"/>
                  </a:schemeClr>
                </a:solidFill>
                <a:latin typeface="Calibri" panose="020F0502020204030204" pitchFamily="34" charset="0"/>
                <a:cs typeface="Times New Roman" panose="02020603050405020304" pitchFamily="18" charset="0"/>
              </a:rPr>
              <a:t>Федеральный закон от 08.05.2010 N 83-ФЗ "О внесении изменений в отдельные законодательные акты Российской Федерации в связи с совершенствованием правового положения государственных (муниципальных) учреждений"</a:t>
            </a:r>
            <a:endParaRPr lang="ru-RU" sz="1400" dirty="0" smtClean="0">
              <a:solidFill>
                <a:schemeClr val="tx2">
                  <a:lumMod val="50000"/>
                </a:schemeClr>
              </a:solidFill>
              <a:latin typeface="Calibri" panose="020F0502020204030204" pitchFamily="34" charset="0"/>
              <a:cs typeface="Times New Roman" panose="02020603050405020304" pitchFamily="18" charset="0"/>
            </a:endParaRPr>
          </a:p>
          <a:p>
            <a:r>
              <a:rPr lang="ru-RU" sz="1400" dirty="0" smtClean="0">
                <a:solidFill>
                  <a:schemeClr val="tx2">
                    <a:lumMod val="50000"/>
                  </a:schemeClr>
                </a:solidFill>
                <a:latin typeface="Calibri" panose="020F0502020204030204" pitchFamily="34" charset="0"/>
                <a:cs typeface="Times New Roman" panose="02020603050405020304" pitchFamily="18" charset="0"/>
              </a:rPr>
              <a:t>Статья </a:t>
            </a:r>
            <a:r>
              <a:rPr lang="ru-RU" sz="1400" dirty="0">
                <a:solidFill>
                  <a:schemeClr val="tx2">
                    <a:lumMod val="50000"/>
                  </a:schemeClr>
                </a:solidFill>
                <a:latin typeface="Calibri" panose="020F0502020204030204" pitchFamily="34" charset="0"/>
                <a:cs typeface="Times New Roman" panose="02020603050405020304" pitchFamily="18" charset="0"/>
              </a:rPr>
              <a:t>30 п.16.1. Бюджетные учреждения при заключении контрактов (договоров) о поставке товаров, выполнении работ, оказании услуг, предусматривающих авансовые платежи, соблюдают требования, определенные нормативными правовыми актами Российской Федерации, нормативными правовыми актами субъектов Российской Федерации, муниципальными правовыми актами, регулирующими бюджетные правоотношения, для получателей средств соответствующего бюджета бюджетной системы Российской Федерации.</a:t>
            </a:r>
          </a:p>
          <a:p>
            <a:pPr algn="ctr"/>
            <a:endParaRPr lang="ru-RU" sz="1200" dirty="0"/>
          </a:p>
        </p:txBody>
      </p:sp>
      <p:sp>
        <p:nvSpPr>
          <p:cNvPr id="7" name="Скругленный прямоугольник 6"/>
          <p:cNvSpPr/>
          <p:nvPr/>
        </p:nvSpPr>
        <p:spPr>
          <a:xfrm>
            <a:off x="500016" y="2726576"/>
            <a:ext cx="11006184" cy="1464424"/>
          </a:xfrm>
          <a:prstGeom prst="roundRect">
            <a:avLst/>
          </a:prstGeom>
          <a:solidFill>
            <a:schemeClr val="accent1">
              <a:lumMod val="20000"/>
              <a:lumOff val="8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smtClean="0">
                <a:solidFill>
                  <a:schemeClr val="tx2">
                    <a:lumMod val="50000"/>
                  </a:schemeClr>
                </a:solidFill>
                <a:latin typeface="Times New Roman" panose="02020603050405020304" pitchFamily="18" charset="0"/>
                <a:cs typeface="Times New Roman" panose="02020603050405020304" pitchFamily="18" charset="0"/>
              </a:rPr>
              <a:t>       </a:t>
            </a:r>
            <a:r>
              <a:rPr lang="ru-RU" sz="1400" b="1" dirty="0" smtClean="0">
                <a:solidFill>
                  <a:schemeClr val="tx2">
                    <a:lumMod val="50000"/>
                  </a:schemeClr>
                </a:solidFill>
                <a:latin typeface="Calibri" panose="020F0502020204030204" pitchFamily="34" charset="0"/>
                <a:cs typeface="Times New Roman" panose="02020603050405020304" pitchFamily="18" charset="0"/>
              </a:rPr>
              <a:t>Федеральный </a:t>
            </a:r>
            <a:r>
              <a:rPr lang="ru-RU" sz="1400" b="1" dirty="0">
                <a:solidFill>
                  <a:schemeClr val="tx2">
                    <a:lumMod val="50000"/>
                  </a:schemeClr>
                </a:solidFill>
                <a:latin typeface="Calibri" panose="020F0502020204030204" pitchFamily="34" charset="0"/>
                <a:cs typeface="Times New Roman" panose="02020603050405020304" pitchFamily="18" charset="0"/>
              </a:rPr>
              <a:t>закон от 03.11.2006 N 174-ФЗ (ред. от 06.03.2022) "Об автономных учреждениях"</a:t>
            </a:r>
            <a:endParaRPr lang="ru-RU" sz="1400" dirty="0">
              <a:solidFill>
                <a:schemeClr val="tx2">
                  <a:lumMod val="50000"/>
                </a:schemeClr>
              </a:solidFill>
              <a:latin typeface="Calibri" panose="020F0502020204030204" pitchFamily="34" charset="0"/>
              <a:cs typeface="Times New Roman" panose="02020603050405020304" pitchFamily="18" charset="0"/>
            </a:endParaRPr>
          </a:p>
          <a:p>
            <a:r>
              <a:rPr lang="ru-RU" sz="1400" dirty="0">
                <a:solidFill>
                  <a:schemeClr val="tx2">
                    <a:lumMod val="50000"/>
                  </a:schemeClr>
                </a:solidFill>
                <a:latin typeface="Calibri" panose="020F0502020204030204" pitchFamily="34" charset="0"/>
                <a:cs typeface="Times New Roman" panose="02020603050405020304" pitchFamily="18" charset="0"/>
              </a:rPr>
              <a:t>Статья 2 п.3.11-1. Автономные учреждения при заключении контрактов (договоров) о поставке товаров, выполнении работ, оказании услуг, предусматривающих авансовые платежи, соблюдают требования, определенные нормативными правовыми актами Российской Федерации, нормативными правовыми актами субъектов Российской Федерации, муниципальными правовыми актами, регулирующими бюджетные правоотношения, для получателей средств соответствующего бюджета бюджетной системы Российской Федерации.</a:t>
            </a:r>
          </a:p>
          <a:p>
            <a:pPr algn="ctr"/>
            <a:endParaRPr lang="ru-RU" sz="1400" dirty="0"/>
          </a:p>
        </p:txBody>
      </p:sp>
      <p:sp>
        <p:nvSpPr>
          <p:cNvPr id="8" name="Скругленный прямоугольник 7"/>
          <p:cNvSpPr/>
          <p:nvPr/>
        </p:nvSpPr>
        <p:spPr>
          <a:xfrm>
            <a:off x="500016" y="4419600"/>
            <a:ext cx="11006184" cy="1524000"/>
          </a:xfrm>
          <a:prstGeom prst="roundRect">
            <a:avLst/>
          </a:prstGeom>
          <a:solidFill>
            <a:schemeClr val="accent1">
              <a:lumMod val="20000"/>
              <a:lumOff val="8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a:t> </a:t>
            </a:r>
          </a:p>
          <a:p>
            <a:r>
              <a:rPr lang="ru-RU" sz="1400" b="1" dirty="0" smtClean="0">
                <a:solidFill>
                  <a:schemeClr val="tx2">
                    <a:lumMod val="50000"/>
                  </a:schemeClr>
                </a:solidFill>
                <a:latin typeface="Times New Roman" panose="02020603050405020304" pitchFamily="18" charset="0"/>
                <a:cs typeface="Times New Roman" panose="02020603050405020304" pitchFamily="18" charset="0"/>
              </a:rPr>
              <a:t>       </a:t>
            </a:r>
            <a:r>
              <a:rPr lang="ru-RU" sz="1400" b="1" dirty="0" smtClean="0">
                <a:solidFill>
                  <a:schemeClr val="tx2">
                    <a:lumMod val="50000"/>
                  </a:schemeClr>
                </a:solidFill>
                <a:latin typeface="Calibri" panose="020F0502020204030204" pitchFamily="34" charset="0"/>
                <a:cs typeface="Times New Roman" panose="02020603050405020304" pitchFamily="18" charset="0"/>
              </a:rPr>
              <a:t>Письмо </a:t>
            </a:r>
            <a:r>
              <a:rPr lang="ru-RU" sz="1400" b="1" dirty="0">
                <a:solidFill>
                  <a:schemeClr val="tx2">
                    <a:lumMod val="50000"/>
                  </a:schemeClr>
                </a:solidFill>
                <a:latin typeface="Calibri" panose="020F0502020204030204" pitchFamily="34" charset="0"/>
                <a:cs typeface="Times New Roman" panose="02020603050405020304" pitchFamily="18" charset="0"/>
              </a:rPr>
              <a:t>Министерства финансов Российской Федерации</a:t>
            </a:r>
            <a:endParaRPr lang="ru-RU" sz="1400" dirty="0">
              <a:solidFill>
                <a:schemeClr val="tx2">
                  <a:lumMod val="50000"/>
                </a:schemeClr>
              </a:solidFill>
              <a:latin typeface="Calibri" panose="020F0502020204030204" pitchFamily="34" charset="0"/>
              <a:cs typeface="Times New Roman" panose="02020603050405020304" pitchFamily="18" charset="0"/>
            </a:endParaRPr>
          </a:p>
          <a:p>
            <a:r>
              <a:rPr lang="ru-RU" sz="1400" b="1" dirty="0">
                <a:solidFill>
                  <a:schemeClr val="tx2">
                    <a:lumMod val="50000"/>
                  </a:schemeClr>
                </a:solidFill>
                <a:latin typeface="Calibri" panose="020F0502020204030204" pitchFamily="34" charset="0"/>
                <a:cs typeface="Times New Roman" panose="02020603050405020304" pitchFamily="18" charset="0"/>
              </a:rPr>
              <a:t>от 15 марта 2018 г. N 09-01-09/16085</a:t>
            </a:r>
          </a:p>
          <a:p>
            <a:r>
              <a:rPr lang="ru-RU" sz="1400" dirty="0">
                <a:solidFill>
                  <a:schemeClr val="tx2">
                    <a:lumMod val="50000"/>
                  </a:schemeClr>
                </a:solidFill>
                <a:latin typeface="Calibri" panose="020F0502020204030204" pitchFamily="34" charset="0"/>
                <a:cs typeface="Times New Roman" panose="02020603050405020304" pitchFamily="18" charset="0"/>
              </a:rPr>
              <a:t>требование об ограничении размеров авансов распространяется на все контракты (договоры), заключаемые автономными и бюджетными учреждениями, вне зависимости от источника их финансового обеспечения.</a:t>
            </a:r>
          </a:p>
          <a:p>
            <a:endParaRPr lang="ru-RU" sz="1400" dirty="0"/>
          </a:p>
        </p:txBody>
      </p:sp>
      <p:pic>
        <p:nvPicPr>
          <p:cNvPr id="3" name="Рисунок 2"/>
          <p:cNvPicPr>
            <a:picLocks noChangeAspect="1"/>
          </p:cNvPicPr>
          <p:nvPr/>
        </p:nvPicPr>
        <p:blipFill>
          <a:blip r:embed="rId5"/>
          <a:stretch>
            <a:fillRect/>
          </a:stretch>
        </p:blipFill>
        <p:spPr>
          <a:xfrm>
            <a:off x="510637" y="945098"/>
            <a:ext cx="603556" cy="640135"/>
          </a:xfrm>
          <a:prstGeom prst="rect">
            <a:avLst/>
          </a:prstGeom>
        </p:spPr>
      </p:pic>
      <p:pic>
        <p:nvPicPr>
          <p:cNvPr id="4" name="Рисунок 3"/>
          <p:cNvPicPr>
            <a:picLocks noChangeAspect="1"/>
          </p:cNvPicPr>
          <p:nvPr/>
        </p:nvPicPr>
        <p:blipFill>
          <a:blip r:embed="rId6"/>
          <a:stretch>
            <a:fillRect/>
          </a:stretch>
        </p:blipFill>
        <p:spPr>
          <a:xfrm>
            <a:off x="510637" y="2681104"/>
            <a:ext cx="603556" cy="640135"/>
          </a:xfrm>
          <a:prstGeom prst="rect">
            <a:avLst/>
          </a:prstGeom>
        </p:spPr>
      </p:pic>
      <p:pic>
        <p:nvPicPr>
          <p:cNvPr id="5" name="Рисунок 4"/>
          <p:cNvPicPr>
            <a:picLocks noChangeAspect="1"/>
          </p:cNvPicPr>
          <p:nvPr/>
        </p:nvPicPr>
        <p:blipFill>
          <a:blip r:embed="rId7"/>
          <a:stretch>
            <a:fillRect/>
          </a:stretch>
        </p:blipFill>
        <p:spPr>
          <a:xfrm>
            <a:off x="500934" y="4487185"/>
            <a:ext cx="603556" cy="640135"/>
          </a:xfrm>
          <a:prstGeom prst="rect">
            <a:avLst/>
          </a:prstGeom>
        </p:spPr>
      </p:pic>
    </p:spTree>
    <p:extLst>
      <p:ext uri="{BB962C8B-B14F-4D97-AF65-F5344CB8AC3E}">
        <p14:creationId xmlns:p14="http://schemas.microsoft.com/office/powerpoint/2010/main" val="32202384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1215929" y="6327880"/>
            <a:ext cx="939452" cy="1068369"/>
          </a:xfrm>
          <a:prstGeom prst="rect">
            <a:avLst/>
          </a:prstGeom>
          <a:noFill/>
        </p:spPr>
        <p:txBody>
          <a:bodyPr wrap="square" rtlCol="0">
            <a:spAutoFit/>
          </a:bodyPr>
          <a:lstStyle/>
          <a:p>
            <a:pPr algn="r"/>
            <a:r>
              <a:rPr lang="ru-RU" sz="2114" b="1" dirty="0" smtClean="0">
                <a:solidFill>
                  <a:schemeClr val="accent1">
                    <a:lumMod val="75000"/>
                  </a:schemeClr>
                </a:solidFill>
              </a:rPr>
              <a:t>3</a:t>
            </a:r>
          </a:p>
          <a:p>
            <a:pPr algn="r"/>
            <a:endParaRPr lang="ru-RU" sz="2114" b="1" dirty="0" smtClean="0"/>
          </a:p>
          <a:p>
            <a:pPr algn="r"/>
            <a:endParaRPr lang="ru-RU" sz="2114" b="1" dirty="0"/>
          </a:p>
        </p:txBody>
      </p:sp>
      <p:sp>
        <p:nvSpPr>
          <p:cNvPr id="26" name="object 2"/>
          <p:cNvSpPr/>
          <p:nvPr/>
        </p:nvSpPr>
        <p:spPr>
          <a:xfrm flipV="1">
            <a:off x="2983" y="530119"/>
            <a:ext cx="12186035"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3804" dirty="0"/>
          </a:p>
        </p:txBody>
      </p:sp>
      <p:sp>
        <p:nvSpPr>
          <p:cNvPr id="18" name="TextBox 17"/>
          <p:cNvSpPr txBox="1"/>
          <p:nvPr/>
        </p:nvSpPr>
        <p:spPr>
          <a:xfrm>
            <a:off x="2074756" y="88106"/>
            <a:ext cx="1438912" cy="769441"/>
          </a:xfrm>
          <a:prstGeom prst="rect">
            <a:avLst/>
          </a:prstGeom>
          <a:noFill/>
        </p:spPr>
        <p:txBody>
          <a:bodyPr wrap="square" rtlCol="0">
            <a:spAutoFit/>
          </a:bodyPr>
          <a:lstStyle/>
          <a:p>
            <a:r>
              <a:rPr lang="ru-RU" sz="1100" b="1" dirty="0" smtClean="0">
                <a:solidFill>
                  <a:srgbClr val="43507B"/>
                </a:solidFill>
                <a:latin typeface="Arial" panose="020B0604020202020204" pitchFamily="34" charset="0"/>
                <a:cs typeface="Arial" panose="020B0604020202020204" pitchFamily="34" charset="0"/>
              </a:rPr>
              <a:t>Управление Федерального казначейства</a:t>
            </a:r>
            <a:r>
              <a:rPr lang="en-US" sz="1100" b="1" dirty="0" smtClean="0">
                <a:solidFill>
                  <a:srgbClr val="43507B"/>
                </a:solidFill>
                <a:latin typeface="Arial" panose="020B0604020202020204" pitchFamily="34" charset="0"/>
                <a:cs typeface="Arial" panose="020B0604020202020204" pitchFamily="34" charset="0"/>
              </a:rPr>
              <a:t/>
            </a:r>
            <a:br>
              <a:rPr lang="en-US" sz="1100" b="1" dirty="0" smtClean="0">
                <a:solidFill>
                  <a:srgbClr val="43507B"/>
                </a:solidFill>
                <a:latin typeface="Arial" panose="020B0604020202020204" pitchFamily="34" charset="0"/>
                <a:cs typeface="Arial" panose="020B0604020202020204" pitchFamily="34" charset="0"/>
              </a:rPr>
            </a:br>
            <a:r>
              <a:rPr lang="ru-RU" sz="1100" b="1" dirty="0" smtClean="0">
                <a:solidFill>
                  <a:srgbClr val="43507B"/>
                </a:solidFill>
                <a:latin typeface="Arial" panose="020B0604020202020204" pitchFamily="34" charset="0"/>
                <a:cs typeface="Arial" panose="020B0604020202020204" pitchFamily="34" charset="0"/>
              </a:rPr>
              <a:t>по г. Москве </a:t>
            </a:r>
            <a:endParaRPr lang="ru-RU" sz="1100" b="1" dirty="0">
              <a:solidFill>
                <a:srgbClr val="43507B"/>
              </a:solidFill>
              <a:latin typeface="Arial" panose="020B0604020202020204" pitchFamily="34" charset="0"/>
              <a:cs typeface="Arial" panose="020B0604020202020204" pitchFamily="34" charset="0"/>
            </a:endParaRPr>
          </a:p>
        </p:txBody>
      </p:sp>
      <p:sp>
        <p:nvSpPr>
          <p:cNvPr id="32" name="TextBox 31"/>
          <p:cNvSpPr txBox="1"/>
          <p:nvPr/>
        </p:nvSpPr>
        <p:spPr>
          <a:xfrm>
            <a:off x="4493339" y="97173"/>
            <a:ext cx="7578102" cy="1015663"/>
          </a:xfrm>
          <a:prstGeom prst="rect">
            <a:avLst/>
          </a:prstGeom>
          <a:noFill/>
        </p:spPr>
        <p:txBody>
          <a:bodyPr wrap="square" rtlCol="0" anchor="b" anchorCtr="0">
            <a:spAutoFit/>
          </a:bodyPr>
          <a:lstStyle/>
          <a:p>
            <a:pPr algn="r"/>
            <a:r>
              <a:rPr lang="ru-RU" sz="1600" b="1" dirty="0">
                <a:solidFill>
                  <a:schemeClr val="accent1">
                    <a:lumMod val="50000"/>
                  </a:schemeClr>
                </a:solidFill>
                <a:latin typeface="Calibri" panose="020F0502020204030204" pitchFamily="34" charset="0"/>
              </a:rPr>
              <a:t>Предельные размеры </a:t>
            </a:r>
            <a:r>
              <a:rPr lang="ru-RU" sz="1600" b="1" dirty="0" smtClean="0">
                <a:solidFill>
                  <a:schemeClr val="accent1">
                    <a:lumMod val="50000"/>
                  </a:schemeClr>
                </a:solidFill>
                <a:latin typeface="Calibri" panose="020F0502020204030204" pitchFamily="34" charset="0"/>
              </a:rPr>
              <a:t>авансирования</a:t>
            </a:r>
          </a:p>
          <a:p>
            <a:pPr algn="r"/>
            <a:r>
              <a:rPr lang="ru-RU" sz="1600" b="1" dirty="0" smtClean="0">
                <a:solidFill>
                  <a:schemeClr val="accent1">
                    <a:lumMod val="50000"/>
                  </a:schemeClr>
                </a:solidFill>
                <a:latin typeface="Calibri" panose="020F0502020204030204" pitchFamily="34" charset="0"/>
              </a:rPr>
              <a:t> </a:t>
            </a:r>
            <a:r>
              <a:rPr lang="ru-RU" sz="1600" b="1" dirty="0">
                <a:solidFill>
                  <a:schemeClr val="accent1">
                    <a:lumMod val="50000"/>
                  </a:schemeClr>
                </a:solidFill>
                <a:latin typeface="Calibri" panose="020F0502020204030204" pitchFamily="34" charset="0"/>
              </a:rPr>
              <a:t>в 2022 году</a:t>
            </a:r>
            <a:endParaRPr lang="ru-RU" sz="1600" b="1" dirty="0" smtClean="0">
              <a:solidFill>
                <a:schemeClr val="accent1">
                  <a:lumMod val="50000"/>
                </a:schemeClr>
              </a:solidFill>
              <a:latin typeface="Calibri" panose="020F0502020204030204" pitchFamily="34" charset="0"/>
            </a:endParaRPr>
          </a:p>
          <a:p>
            <a:endParaRPr lang="ru-RU" sz="1600" dirty="0">
              <a:solidFill>
                <a:schemeClr val="accent1">
                  <a:lumMod val="75000"/>
                </a:schemeClr>
              </a:solidFill>
            </a:endParaRPr>
          </a:p>
          <a:p>
            <a:endParaRPr lang="ru-RU" sz="1200" b="1" dirty="0">
              <a:solidFill>
                <a:srgbClr val="11437F"/>
              </a:solidFill>
              <a:latin typeface="Arial" panose="020B0604020202020204" pitchFamily="34" charset="0"/>
              <a:cs typeface="Arial" panose="020B0604020202020204" pitchFamily="34" charset="0"/>
            </a:endParaRPr>
          </a:p>
        </p:txBody>
      </p:sp>
      <p:sp>
        <p:nvSpPr>
          <p:cNvPr id="9" name="Прямоугольный треугольник 8"/>
          <p:cNvSpPr/>
          <p:nvPr/>
        </p:nvSpPr>
        <p:spPr>
          <a:xfrm rot="8336186" flipH="1">
            <a:off x="6241855" y="6160380"/>
            <a:ext cx="516843" cy="238735"/>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Tahoma" panose="020B0604030504040204" pitchFamily="34" charset="0"/>
              <a:ea typeface="Tahoma" panose="020B0604030504040204" pitchFamily="34" charset="0"/>
              <a:cs typeface="Tahoma" panose="020B0604030504040204" pitchFamily="34" charset="0"/>
            </a:endParaRPr>
          </a:p>
        </p:txBody>
      </p:sp>
      <p:sp>
        <p:nvSpPr>
          <p:cNvPr id="10" name="Прямоугольный треугольник 9"/>
          <p:cNvSpPr/>
          <p:nvPr/>
        </p:nvSpPr>
        <p:spPr>
          <a:xfrm rot="8336186" flipH="1">
            <a:off x="11464733" y="6145791"/>
            <a:ext cx="426795" cy="262644"/>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Tahoma" panose="020B0604030504040204" pitchFamily="34" charset="0"/>
              <a:ea typeface="Tahoma" panose="020B0604030504040204" pitchFamily="34" charset="0"/>
              <a:cs typeface="Tahoma" panose="020B0604030504040204" pitchFamily="34" charset="0"/>
            </a:endParaRPr>
          </a:p>
        </p:txBody>
      </p:sp>
      <p:sp>
        <p:nvSpPr>
          <p:cNvPr id="12" name="Прямоугольник 11"/>
          <p:cNvSpPr/>
          <p:nvPr/>
        </p:nvSpPr>
        <p:spPr>
          <a:xfrm>
            <a:off x="6920952" y="6214761"/>
            <a:ext cx="4286866" cy="415498"/>
          </a:xfrm>
          <a:prstGeom prst="rect">
            <a:avLst/>
          </a:prstGeom>
        </p:spPr>
        <p:txBody>
          <a:bodyPr wrap="square">
            <a:spAutoFit/>
          </a:bodyPr>
          <a:lstStyle/>
          <a:p>
            <a:endParaRPr lang="ru-RU" sz="1050" dirty="0">
              <a:latin typeface="Segoe UI Light" panose="020B0502040204020203" pitchFamily="34" charset="0"/>
              <a:ea typeface="Calibri" panose="020F0502020204030204" pitchFamily="34" charset="0"/>
              <a:cs typeface="Times New Roman" panose="02020603050405020304" pitchFamily="18" charset="0"/>
            </a:endParaRPr>
          </a:p>
          <a:p>
            <a:endParaRPr lang="ru-RU" sz="1050" dirty="0">
              <a:latin typeface="Segoe UI Light" panose="020B0502040204020203" pitchFamily="34" charset="0"/>
              <a:ea typeface="Calibri" panose="020F0502020204030204" pitchFamily="34" charset="0"/>
              <a:cs typeface="Times New Roman" panose="02020603050405020304" pitchFamily="18" charset="0"/>
            </a:endParaRPr>
          </a:p>
        </p:txBody>
      </p:sp>
      <p:sp>
        <p:nvSpPr>
          <p:cNvPr id="13" name="TextBox 12"/>
          <p:cNvSpPr txBox="1"/>
          <p:nvPr/>
        </p:nvSpPr>
        <p:spPr>
          <a:xfrm>
            <a:off x="904246" y="6091640"/>
            <a:ext cx="10081596" cy="577081"/>
          </a:xfrm>
          <a:prstGeom prst="rect">
            <a:avLst/>
          </a:prstGeom>
          <a:noFill/>
        </p:spPr>
        <p:txBody>
          <a:bodyPr wrap="square" rtlCol="0">
            <a:spAutoFit/>
          </a:bodyPr>
          <a:lstStyle/>
          <a:p>
            <a:endParaRPr lang="ru-RU" sz="1050" dirty="0"/>
          </a:p>
          <a:p>
            <a:endParaRPr lang="ru-RU" sz="1050" b="1" dirty="0">
              <a:latin typeface="Times New Roman" panose="02020603050405020304" pitchFamily="18" charset="0"/>
              <a:cs typeface="Times New Roman" panose="02020603050405020304" pitchFamily="18" charset="0"/>
            </a:endParaRPr>
          </a:p>
          <a:p>
            <a:r>
              <a:rPr lang="ru-RU" sz="1050" dirty="0" smtClean="0">
                <a:latin typeface="Segoe UI Light" panose="020B0502040204020203" pitchFamily="34" charset="0"/>
                <a:ea typeface="Calibri" panose="020F0502020204030204" pitchFamily="34" charset="0"/>
                <a:cs typeface="Times New Roman" panose="02020603050405020304" pitchFamily="18" charset="0"/>
              </a:rPr>
              <a:t> </a:t>
            </a:r>
            <a:endParaRPr lang="ru-RU" sz="1050" dirty="0">
              <a:latin typeface="Segoe UI Light" panose="020B0502040204020203" pitchFamily="34" charset="0"/>
              <a:ea typeface="Calibri" panose="020F0502020204030204" pitchFamily="34" charset="0"/>
              <a:cs typeface="Times New Roman" panose="02020603050405020304" pitchFamily="18" charset="0"/>
            </a:endParaRPr>
          </a:p>
        </p:txBody>
      </p:sp>
      <p:sp>
        <p:nvSpPr>
          <p:cNvPr id="14" name="object 8"/>
          <p:cNvSpPr/>
          <p:nvPr/>
        </p:nvSpPr>
        <p:spPr>
          <a:xfrm>
            <a:off x="-9409" y="6037918"/>
            <a:ext cx="12157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sz="7076"/>
          </a:p>
        </p:txBody>
      </p:sp>
      <p:sp>
        <p:nvSpPr>
          <p:cNvPr id="16" name="object 9"/>
          <p:cNvSpPr/>
          <p:nvPr/>
        </p:nvSpPr>
        <p:spPr>
          <a:xfrm>
            <a:off x="9253440" y="438784"/>
            <a:ext cx="2621849" cy="5817561"/>
          </a:xfrm>
          <a:prstGeom prst="rect">
            <a:avLst/>
          </a:prstGeom>
          <a:blipFill>
            <a:blip r:embed="rId3" cstate="print"/>
            <a:stretch>
              <a:fillRect/>
            </a:stretch>
          </a:blipFill>
        </p:spPr>
        <p:txBody>
          <a:bodyPr wrap="square" lIns="0" tIns="0" rIns="0" bIns="0" rtlCol="0"/>
          <a:lstStyle/>
          <a:p>
            <a:endParaRPr sz="3804"/>
          </a:p>
        </p:txBody>
      </p:sp>
      <p:sp>
        <p:nvSpPr>
          <p:cNvPr id="30" name="Прямоугольник 29"/>
          <p:cNvSpPr/>
          <p:nvPr/>
        </p:nvSpPr>
        <p:spPr>
          <a:xfrm>
            <a:off x="5236125" y="556466"/>
            <a:ext cx="4401610" cy="52322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spAutoFit/>
          </a:bodyPr>
          <a:lstStyle/>
          <a:p>
            <a:pPr algn="r"/>
            <a:endParaRPr lang="ru-RU" sz="1400" b="1" dirty="0">
              <a:solidFill>
                <a:schemeClr val="tx2">
                  <a:lumMod val="60000"/>
                  <a:lumOff val="40000"/>
                </a:schemeClr>
              </a:solidFill>
            </a:endParaRPr>
          </a:p>
          <a:p>
            <a:pPr algn="r"/>
            <a:endParaRPr lang="ru-RU" sz="1400" b="1" dirty="0">
              <a:solidFill>
                <a:schemeClr val="tx2">
                  <a:lumMod val="60000"/>
                  <a:lumOff val="40000"/>
                </a:schemeClr>
              </a:solidFill>
            </a:endParaRPr>
          </a:p>
        </p:txBody>
      </p:sp>
      <p:sp>
        <p:nvSpPr>
          <p:cNvPr id="20" name="Прямоугольник 19"/>
          <p:cNvSpPr/>
          <p:nvPr/>
        </p:nvSpPr>
        <p:spPr>
          <a:xfrm>
            <a:off x="1562100" y="781040"/>
            <a:ext cx="9067800" cy="584775"/>
          </a:xfrm>
          <a:prstGeom prst="rect">
            <a:avLst/>
          </a:prstGeom>
        </p:spPr>
        <p:txBody>
          <a:bodyPr wrap="square">
            <a:spAutoFit/>
          </a:bodyPr>
          <a:lstStyle/>
          <a:p>
            <a:pPr lvl="0" algn="ctr"/>
            <a:r>
              <a:rPr lang="ru-RU" sz="1600" b="1" dirty="0" smtClean="0">
                <a:solidFill>
                  <a:srgbClr val="11437F"/>
                </a:solidFill>
                <a:latin typeface="Calibri" panose="020F0502020204030204" pitchFamily="34" charset="0"/>
              </a:rPr>
              <a:t>Постановление </a:t>
            </a:r>
            <a:r>
              <a:rPr lang="ru-RU" sz="1600" b="1" dirty="0">
                <a:solidFill>
                  <a:srgbClr val="11437F"/>
                </a:solidFill>
                <a:latin typeface="Calibri" panose="020F0502020204030204" pitchFamily="34" charset="0"/>
              </a:rPr>
              <a:t>Правительства Российской Федерации от 9 декабря 2017 г. </a:t>
            </a:r>
            <a:r>
              <a:rPr lang="ru-RU" sz="1600" b="1" dirty="0" smtClean="0">
                <a:solidFill>
                  <a:srgbClr val="11437F"/>
                </a:solidFill>
                <a:latin typeface="Calibri" panose="020F0502020204030204" pitchFamily="34" charset="0"/>
              </a:rPr>
              <a:t/>
            </a:r>
            <a:br>
              <a:rPr lang="ru-RU" sz="1600" b="1" dirty="0" smtClean="0">
                <a:solidFill>
                  <a:srgbClr val="11437F"/>
                </a:solidFill>
                <a:latin typeface="Calibri" panose="020F0502020204030204" pitchFamily="34" charset="0"/>
              </a:rPr>
            </a:br>
            <a:r>
              <a:rPr lang="ru-RU" sz="1600" b="1" dirty="0" smtClean="0">
                <a:solidFill>
                  <a:srgbClr val="11437F"/>
                </a:solidFill>
                <a:latin typeface="Calibri" panose="020F0502020204030204" pitchFamily="34" charset="0"/>
              </a:rPr>
              <a:t>№ </a:t>
            </a:r>
            <a:r>
              <a:rPr lang="ru-RU" sz="1600" b="1" dirty="0">
                <a:solidFill>
                  <a:srgbClr val="11437F"/>
                </a:solidFill>
                <a:latin typeface="Calibri" panose="020F0502020204030204" pitchFamily="34" charset="0"/>
              </a:rPr>
              <a:t>1496 «О мерах по обеспечению исполнения федерального бюджета</a:t>
            </a:r>
            <a:r>
              <a:rPr lang="ru-RU" sz="1600" b="1" dirty="0" smtClean="0">
                <a:solidFill>
                  <a:srgbClr val="11437F"/>
                </a:solidFill>
                <a:latin typeface="Calibri" panose="020F0502020204030204" pitchFamily="34" charset="0"/>
              </a:rPr>
              <a:t>»</a:t>
            </a:r>
            <a:endParaRPr lang="ru-RU" sz="1600" b="1" dirty="0">
              <a:solidFill>
                <a:srgbClr val="11437F"/>
              </a:solidFill>
              <a:latin typeface="Calibri" panose="020F0502020204030204" pitchFamily="34" charset="0"/>
            </a:endParaRPr>
          </a:p>
        </p:txBody>
      </p:sp>
      <p:sp>
        <p:nvSpPr>
          <p:cNvPr id="21" name="Прямоугольник 20"/>
          <p:cNvSpPr/>
          <p:nvPr/>
        </p:nvSpPr>
        <p:spPr>
          <a:xfrm>
            <a:off x="3352800" y="1304260"/>
            <a:ext cx="5210579" cy="523220"/>
          </a:xfrm>
          <a:prstGeom prst="rect">
            <a:avLst/>
          </a:prstGeom>
          <a:solidFill>
            <a:srgbClr val="E9EFF7"/>
          </a:solidFill>
          <a:ln w="28575">
            <a:noFill/>
          </a:ln>
          <a:effectLst>
            <a:outerShdw blurRad="50800" dist="38100" dir="2700000" algn="tl" rotWithShape="0">
              <a:prstClr val="black">
                <a:alpha val="40000"/>
              </a:prstClr>
            </a:outerShdw>
          </a:effectLst>
        </p:spPr>
        <p:txBody>
          <a:bodyPr wrap="square">
            <a:spAutoFit/>
          </a:bodyPr>
          <a:lstStyle/>
          <a:p>
            <a:pPr lvl="0" algn="ctr" defTabSz="914400" fontAlgn="ctr">
              <a:defRPr/>
            </a:pPr>
            <a:r>
              <a:rPr lang="ru-RU" sz="1400" dirty="0" smtClean="0">
                <a:latin typeface="Calibri" panose="020F0502020204030204" pitchFamily="34" charset="0"/>
                <a:cs typeface="Times New Roman" panose="02020603050405020304" pitchFamily="18" charset="0"/>
              </a:rPr>
              <a:t>Редакция, действующая в период </a:t>
            </a:r>
            <a:r>
              <a:rPr lang="ru-RU" sz="1400" dirty="0" smtClean="0">
                <a:solidFill>
                  <a:srgbClr val="00B050"/>
                </a:solidFill>
                <a:latin typeface="Calibri" panose="020F0502020204030204" pitchFamily="34" charset="0"/>
                <a:cs typeface="Times New Roman" panose="02020603050405020304" pitchFamily="18" charset="0"/>
              </a:rPr>
              <a:t>30.03.2022-31.12.2022 </a:t>
            </a:r>
            <a:r>
              <a:rPr lang="ru-RU" sz="1400" dirty="0" smtClean="0">
                <a:latin typeface="Calibri" panose="020F0502020204030204" pitchFamily="34" charset="0"/>
                <a:cs typeface="Times New Roman" panose="02020603050405020304" pitchFamily="18" charset="0"/>
              </a:rPr>
              <a:t>(ПП РФ от 29.03.2022 № 505)</a:t>
            </a:r>
            <a:endParaRPr lang="ru-RU" sz="1400" dirty="0">
              <a:latin typeface="Calibri" panose="020F0502020204030204" pitchFamily="34" charset="0"/>
              <a:cs typeface="Times New Roman" panose="02020603050405020304" pitchFamily="18" charset="0"/>
            </a:endParaRPr>
          </a:p>
        </p:txBody>
      </p:sp>
      <p:sp>
        <p:nvSpPr>
          <p:cNvPr id="22" name="Прямоугольник 21"/>
          <p:cNvSpPr/>
          <p:nvPr/>
        </p:nvSpPr>
        <p:spPr>
          <a:xfrm>
            <a:off x="226067" y="1939910"/>
            <a:ext cx="7012934" cy="3908762"/>
          </a:xfrm>
          <a:prstGeom prst="rect">
            <a:avLst/>
          </a:prstGeom>
          <a:solidFill>
            <a:srgbClr val="E6EDF6"/>
          </a:solidFill>
          <a:ln w="28575">
            <a:solidFill>
              <a:srgbClr val="11437F"/>
            </a:solidFill>
          </a:ln>
          <a:effectLst>
            <a:outerShdw blurRad="50800" dist="38100" dir="2700000" algn="tl" rotWithShape="0">
              <a:prstClr val="black">
                <a:alpha val="40000"/>
              </a:prstClr>
            </a:outerShdw>
          </a:effectLst>
        </p:spPr>
        <p:txBody>
          <a:bodyPr wrap="square">
            <a:spAutoFit/>
          </a:bodyPr>
          <a:lstStyle/>
          <a:p>
            <a:pPr algn="just"/>
            <a:r>
              <a:rPr lang="ru-RU" sz="1200" dirty="0" smtClean="0">
                <a:latin typeface="Calibri" panose="020F0502020204030204" pitchFamily="34" charset="0"/>
              </a:rPr>
              <a:t>Получатели </a:t>
            </a:r>
            <a:r>
              <a:rPr lang="ru-RU" sz="1200" dirty="0">
                <a:latin typeface="Calibri" panose="020F0502020204030204" pitchFamily="34" charset="0"/>
              </a:rPr>
              <a:t>средств федерального бюджета </a:t>
            </a:r>
            <a:r>
              <a:rPr lang="ru-RU" sz="1200" dirty="0" smtClean="0">
                <a:latin typeface="Calibri" panose="020F0502020204030204" pitchFamily="34" charset="0"/>
              </a:rPr>
              <a:t>предусматривают </a:t>
            </a:r>
            <a:r>
              <a:rPr lang="ru-RU" sz="1200" dirty="0">
                <a:latin typeface="Calibri" panose="020F0502020204030204" pitchFamily="34" charset="0"/>
              </a:rPr>
              <a:t>в заключаемых ими договорах (государственных контрактах) на поставку товаров (выполнение работ, оказание услуг) авансовые </a:t>
            </a:r>
            <a:r>
              <a:rPr lang="ru-RU" sz="1200" dirty="0" smtClean="0">
                <a:latin typeface="Calibri" panose="020F0502020204030204" pitchFamily="34" charset="0"/>
              </a:rPr>
              <a:t>платежи:</a:t>
            </a:r>
          </a:p>
          <a:p>
            <a:pPr algn="just"/>
            <a:endParaRPr lang="ru-RU" sz="1200" dirty="0" smtClean="0">
              <a:latin typeface="Calibri" panose="020F0502020204030204" pitchFamily="34" charset="0"/>
            </a:endParaRPr>
          </a:p>
          <a:p>
            <a:pPr marL="171450" indent="-171450" algn="just">
              <a:buFont typeface="Arial" panose="020B0604020202020204" pitchFamily="34" charset="0"/>
              <a:buChar char="•"/>
            </a:pPr>
            <a:r>
              <a:rPr lang="ru-RU" sz="1400" b="1" dirty="0">
                <a:latin typeface="Calibri" panose="020F0502020204030204" pitchFamily="34" charset="0"/>
              </a:rPr>
              <a:t>в размере </a:t>
            </a:r>
            <a:r>
              <a:rPr lang="ru-RU" sz="1400" b="1" dirty="0" smtClean="0">
                <a:solidFill>
                  <a:srgbClr val="FF0000"/>
                </a:solidFill>
                <a:latin typeface="Calibri" panose="020F0502020204030204" pitchFamily="34" charset="0"/>
              </a:rPr>
              <a:t>от </a:t>
            </a:r>
            <a:r>
              <a:rPr lang="ru-RU" sz="1400" b="1" dirty="0">
                <a:solidFill>
                  <a:srgbClr val="FF0000"/>
                </a:solidFill>
                <a:latin typeface="Calibri" panose="020F0502020204030204" pitchFamily="34" charset="0"/>
              </a:rPr>
              <a:t>50 до 90 </a:t>
            </a:r>
            <a:r>
              <a:rPr lang="ru-RU" sz="1400" b="1" dirty="0">
                <a:latin typeface="Calibri" panose="020F0502020204030204" pitchFamily="34" charset="0"/>
              </a:rPr>
              <a:t>%</a:t>
            </a:r>
            <a:r>
              <a:rPr lang="ru-RU" sz="1400" b="1" dirty="0" smtClean="0">
                <a:latin typeface="Calibri" panose="020F0502020204030204" pitchFamily="34" charset="0"/>
              </a:rPr>
              <a:t> по контрактам,</a:t>
            </a:r>
          </a:p>
          <a:p>
            <a:pPr algn="just"/>
            <a:r>
              <a:rPr lang="ru-RU" sz="1200" dirty="0" smtClean="0">
                <a:latin typeface="Calibri" panose="020F0502020204030204" pitchFamily="34" charset="0"/>
              </a:rPr>
              <a:t>     средства </a:t>
            </a:r>
            <a:r>
              <a:rPr lang="ru-RU" sz="1200" dirty="0">
                <a:latin typeface="Calibri" panose="020F0502020204030204" pitchFamily="34" charset="0"/>
              </a:rPr>
              <a:t>на финансовое обеспечение </a:t>
            </a:r>
            <a:r>
              <a:rPr lang="ru-RU" sz="1200" dirty="0" smtClean="0">
                <a:latin typeface="Calibri" panose="020F0502020204030204" pitchFamily="34" charset="0"/>
              </a:rPr>
              <a:t>которых</a:t>
            </a:r>
            <a:r>
              <a:rPr lang="ru-RU" sz="1200" dirty="0">
                <a:latin typeface="Calibri" panose="020F0502020204030204" pitchFamily="34" charset="0"/>
              </a:rPr>
              <a:t> </a:t>
            </a:r>
            <a:r>
              <a:rPr lang="ru-RU" sz="1200" dirty="0" smtClean="0">
                <a:solidFill>
                  <a:srgbClr val="00B050"/>
                </a:solidFill>
                <a:latin typeface="Calibri" panose="020F0502020204030204" pitchFamily="34" charset="0"/>
              </a:rPr>
              <a:t>подлежат </a:t>
            </a:r>
            <a:r>
              <a:rPr lang="ru-RU" sz="1200" dirty="0">
                <a:solidFill>
                  <a:srgbClr val="00B050"/>
                </a:solidFill>
                <a:latin typeface="Calibri" panose="020F0502020204030204" pitchFamily="34" charset="0"/>
              </a:rPr>
              <a:t>казначейскому </a:t>
            </a:r>
            <a:r>
              <a:rPr lang="ru-RU" sz="1200" dirty="0" smtClean="0">
                <a:solidFill>
                  <a:srgbClr val="00B050"/>
                </a:solidFill>
                <a:latin typeface="Calibri" panose="020F0502020204030204" pitchFamily="34" charset="0"/>
              </a:rPr>
              <a:t>сопровождению;</a:t>
            </a:r>
          </a:p>
          <a:p>
            <a:pPr algn="just"/>
            <a:endParaRPr lang="ru-RU" sz="1200" dirty="0">
              <a:latin typeface="Calibri" panose="020F0502020204030204" pitchFamily="34" charset="0"/>
            </a:endParaRPr>
          </a:p>
          <a:p>
            <a:pPr marL="171450" indent="-171450" algn="just">
              <a:buFont typeface="Arial" panose="020B0604020202020204" pitchFamily="34" charset="0"/>
              <a:buChar char="•"/>
            </a:pPr>
            <a:r>
              <a:rPr lang="ru-RU" sz="1400" b="1" dirty="0">
                <a:latin typeface="Calibri" panose="020F0502020204030204" pitchFamily="34" charset="0"/>
              </a:rPr>
              <a:t>в размере </a:t>
            </a:r>
            <a:r>
              <a:rPr lang="ru-RU" sz="1400" b="1" dirty="0">
                <a:solidFill>
                  <a:srgbClr val="FF0000"/>
                </a:solidFill>
                <a:latin typeface="Calibri" panose="020F0502020204030204" pitchFamily="34" charset="0"/>
              </a:rPr>
              <a:t>до 50 </a:t>
            </a:r>
            <a:r>
              <a:rPr lang="ru-RU" sz="1400" b="1" dirty="0">
                <a:latin typeface="Calibri" panose="020F0502020204030204" pitchFamily="34" charset="0"/>
              </a:rPr>
              <a:t>%</a:t>
            </a:r>
            <a:r>
              <a:rPr lang="ru-RU" sz="1400" b="1" dirty="0" smtClean="0">
                <a:latin typeface="Calibri" panose="020F0502020204030204" pitchFamily="34" charset="0"/>
              </a:rPr>
              <a:t> </a:t>
            </a:r>
            <a:r>
              <a:rPr lang="ru-RU" sz="1400" b="1" dirty="0">
                <a:latin typeface="Calibri" panose="020F0502020204030204" pitchFamily="34" charset="0"/>
              </a:rPr>
              <a:t>по контрактам, </a:t>
            </a:r>
            <a:endParaRPr lang="ru-RU" sz="1400" b="1" dirty="0" smtClean="0">
              <a:latin typeface="Calibri" panose="020F0502020204030204" pitchFamily="34" charset="0"/>
            </a:endParaRPr>
          </a:p>
          <a:p>
            <a:pPr algn="just"/>
            <a:r>
              <a:rPr lang="ru-RU" sz="1200" dirty="0" smtClean="0">
                <a:latin typeface="Calibri" panose="020F0502020204030204" pitchFamily="34" charset="0"/>
              </a:rPr>
              <a:t>    средства </a:t>
            </a:r>
            <a:r>
              <a:rPr lang="ru-RU" sz="1200" dirty="0">
                <a:latin typeface="Calibri" panose="020F0502020204030204" pitchFamily="34" charset="0"/>
              </a:rPr>
              <a:t>на финансовое обеспечение которых </a:t>
            </a:r>
            <a:r>
              <a:rPr lang="ru-RU" sz="1200" dirty="0" smtClean="0">
                <a:solidFill>
                  <a:srgbClr val="00B050"/>
                </a:solidFill>
                <a:latin typeface="Calibri" panose="020F0502020204030204" pitchFamily="34" charset="0"/>
              </a:rPr>
              <a:t>НЕ подлежат казначейскому сопровождению;</a:t>
            </a:r>
          </a:p>
          <a:p>
            <a:pPr algn="just"/>
            <a:endParaRPr lang="ru-RU" sz="1200" dirty="0" smtClean="0">
              <a:solidFill>
                <a:srgbClr val="00B050"/>
              </a:solidFill>
              <a:latin typeface="Calibri" panose="020F0502020204030204" pitchFamily="34" charset="0"/>
            </a:endParaRPr>
          </a:p>
          <a:p>
            <a:pPr marL="171450" indent="-171450" algn="just">
              <a:buFont typeface="Arial" panose="020B0604020202020204" pitchFamily="34" charset="0"/>
              <a:buChar char="•"/>
            </a:pPr>
            <a:r>
              <a:rPr lang="ru-RU" sz="1400" b="1" dirty="0">
                <a:latin typeface="Calibri" panose="020F0502020204030204" pitchFamily="34" charset="0"/>
              </a:rPr>
              <a:t>в размере </a:t>
            </a:r>
            <a:r>
              <a:rPr lang="ru-RU" sz="1400" b="1" dirty="0">
                <a:solidFill>
                  <a:srgbClr val="FF0000"/>
                </a:solidFill>
                <a:latin typeface="Calibri" panose="020F0502020204030204" pitchFamily="34" charset="0"/>
              </a:rPr>
              <a:t>до </a:t>
            </a:r>
            <a:r>
              <a:rPr lang="ru-RU" sz="1400" b="1" dirty="0" smtClean="0">
                <a:solidFill>
                  <a:srgbClr val="FF0000"/>
                </a:solidFill>
                <a:latin typeface="Calibri" panose="020F0502020204030204" pitchFamily="34" charset="0"/>
              </a:rPr>
              <a:t>100 </a:t>
            </a:r>
            <a:r>
              <a:rPr lang="ru-RU" sz="1400" b="1" dirty="0">
                <a:latin typeface="Calibri" panose="020F0502020204030204" pitchFamily="34" charset="0"/>
              </a:rPr>
              <a:t>%</a:t>
            </a:r>
            <a:r>
              <a:rPr lang="ru-RU" sz="1400" b="1" dirty="0" smtClean="0">
                <a:latin typeface="Calibri" panose="020F0502020204030204" pitchFamily="34" charset="0"/>
              </a:rPr>
              <a:t> </a:t>
            </a:r>
            <a:r>
              <a:rPr lang="ru-RU" sz="1400" b="1" dirty="0">
                <a:latin typeface="Calibri" panose="020F0502020204030204" pitchFamily="34" charset="0"/>
              </a:rPr>
              <a:t>по </a:t>
            </a:r>
            <a:r>
              <a:rPr lang="ru-RU" sz="1400" b="1" dirty="0" smtClean="0">
                <a:latin typeface="Calibri" panose="020F0502020204030204" pitchFamily="34" charset="0"/>
              </a:rPr>
              <a:t>контрактам</a:t>
            </a:r>
          </a:p>
          <a:p>
            <a:pPr algn="just"/>
            <a:r>
              <a:rPr lang="ru-RU" sz="1400" b="1" dirty="0">
                <a:solidFill>
                  <a:srgbClr val="00B050"/>
                </a:solidFill>
                <a:latin typeface="Calibri" panose="020F0502020204030204" pitchFamily="34" charset="0"/>
              </a:rPr>
              <a:t> </a:t>
            </a:r>
            <a:r>
              <a:rPr lang="ru-RU" sz="1400" b="1" dirty="0" smtClean="0">
                <a:solidFill>
                  <a:srgbClr val="00B050"/>
                </a:solidFill>
                <a:latin typeface="Calibri" panose="020F0502020204030204" pitchFamily="34" charset="0"/>
              </a:rPr>
              <a:t>   </a:t>
            </a:r>
            <a:r>
              <a:rPr lang="ru-RU" sz="1200" dirty="0" smtClean="0">
                <a:latin typeface="Calibri" panose="020F0502020204030204" pitchFamily="34" charset="0"/>
              </a:rPr>
              <a:t>об </a:t>
            </a:r>
            <a:r>
              <a:rPr lang="ru-RU" sz="1200" dirty="0">
                <a:latin typeface="Calibri" panose="020F0502020204030204" pitchFamily="34" charset="0"/>
              </a:rPr>
              <a:t>оказании услуг связи, о подписке на печатные </a:t>
            </a:r>
            <a:r>
              <a:rPr lang="ru-RU" sz="1200" dirty="0" smtClean="0">
                <a:latin typeface="Calibri" panose="020F0502020204030204" pitchFamily="34" charset="0"/>
              </a:rPr>
              <a:t>издания, </a:t>
            </a:r>
            <a:r>
              <a:rPr lang="ru-RU" sz="1200" dirty="0">
                <a:latin typeface="Calibri" panose="020F0502020204030204" pitchFamily="34" charset="0"/>
              </a:rPr>
              <a:t>обучении на курсах повышения </a:t>
            </a:r>
            <a:r>
              <a:rPr lang="ru-RU" sz="1200" dirty="0" smtClean="0">
                <a:latin typeface="Calibri" panose="020F0502020204030204" pitchFamily="34" charset="0"/>
              </a:rPr>
              <a:t>квалификации, </a:t>
            </a:r>
            <a:r>
              <a:rPr lang="ru-RU" sz="1200" dirty="0">
                <a:latin typeface="Calibri" panose="020F0502020204030204" pitchFamily="34" charset="0"/>
              </a:rPr>
              <a:t>о приобретении авиа- и железнодорожных </a:t>
            </a:r>
            <a:r>
              <a:rPr lang="ru-RU" sz="1200" dirty="0" smtClean="0">
                <a:latin typeface="Calibri" panose="020F0502020204030204" pitchFamily="34" charset="0"/>
              </a:rPr>
              <a:t>билетов и т.</a:t>
            </a:r>
            <a:r>
              <a:rPr lang="ru-RU" sz="1200" dirty="0">
                <a:latin typeface="Calibri" panose="020F0502020204030204" pitchFamily="34" charset="0"/>
              </a:rPr>
              <a:t>д</a:t>
            </a:r>
            <a:r>
              <a:rPr lang="ru-RU" sz="1200" dirty="0" smtClean="0">
                <a:latin typeface="Calibri" panose="020F0502020204030204" pitchFamily="34" charset="0"/>
              </a:rPr>
              <a:t>.</a:t>
            </a:r>
          </a:p>
          <a:p>
            <a:pPr algn="just"/>
            <a:endParaRPr lang="ru-RU" sz="1200" dirty="0">
              <a:latin typeface="Calibri" panose="020F0502020204030204" pitchFamily="34" charset="0"/>
            </a:endParaRPr>
          </a:p>
          <a:p>
            <a:pPr marL="171450" indent="-171450" algn="just">
              <a:buFont typeface="Arial" panose="020B0604020202020204" pitchFamily="34" charset="0"/>
              <a:buChar char="•"/>
            </a:pPr>
            <a:r>
              <a:rPr lang="ru-RU" sz="1200" dirty="0" smtClean="0">
                <a:latin typeface="Calibri" panose="020F0502020204030204" pitchFamily="34" charset="0"/>
              </a:rPr>
              <a:t>Возможно предусматривать аванс </a:t>
            </a:r>
            <a:r>
              <a:rPr lang="ru-RU" sz="1200" dirty="0">
                <a:latin typeface="Calibri" panose="020F0502020204030204" pitchFamily="34" charset="0"/>
                <a:cs typeface="Times New Roman" panose="02020603050405020304" pitchFamily="18" charset="0"/>
              </a:rPr>
              <a:t>при покупке товаров, включенных в </a:t>
            </a:r>
            <a:r>
              <a:rPr lang="ru-RU" sz="1200" dirty="0" smtClean="0">
                <a:latin typeface="Calibri" panose="020F0502020204030204" pitchFamily="34" charset="0"/>
                <a:cs typeface="Times New Roman" panose="02020603050405020304" pitchFamily="18" charset="0"/>
              </a:rPr>
              <a:t>перечень утвержденный РП </a:t>
            </a:r>
            <a:r>
              <a:rPr lang="ru-RU" sz="1200" dirty="0">
                <a:latin typeface="Calibri" panose="020F0502020204030204" pitchFamily="34" charset="0"/>
                <a:cs typeface="Times New Roman" panose="02020603050405020304" pitchFamily="18" charset="0"/>
              </a:rPr>
              <a:t>РФ от 16.01.2018 № </a:t>
            </a:r>
            <a:r>
              <a:rPr lang="ru-RU" sz="1200" dirty="0" smtClean="0">
                <a:latin typeface="Calibri" panose="020F0502020204030204" pitchFamily="34" charset="0"/>
                <a:cs typeface="Times New Roman" panose="02020603050405020304" pitchFamily="18" charset="0"/>
              </a:rPr>
              <a:t>21-р (канцелярские принадлежности, </a:t>
            </a:r>
            <a:r>
              <a:rPr lang="ru-RU" sz="1200" dirty="0">
                <a:latin typeface="Calibri" panose="020F0502020204030204" pitchFamily="34" charset="0"/>
              </a:rPr>
              <a:t>к</a:t>
            </a:r>
            <a:r>
              <a:rPr lang="ru-RU" sz="1200" dirty="0" smtClean="0">
                <a:latin typeface="Calibri" panose="020F0502020204030204" pitchFamily="34" charset="0"/>
              </a:rPr>
              <a:t>омпьютеры портативные, автомобили легковые и т.д.</a:t>
            </a:r>
            <a:r>
              <a:rPr lang="ru-RU" sz="1200" dirty="0" smtClean="0">
                <a:latin typeface="Calibri" panose="020F0502020204030204" pitchFamily="34" charset="0"/>
                <a:cs typeface="Times New Roman" panose="02020603050405020304" pitchFamily="18" charset="0"/>
              </a:rPr>
              <a:t>)</a:t>
            </a:r>
            <a:endParaRPr lang="ru-RU" sz="1200" dirty="0">
              <a:latin typeface="Calibri" panose="020F0502020204030204" pitchFamily="34" charset="0"/>
              <a:cs typeface="Times New Roman" panose="02020603050405020304" pitchFamily="18" charset="0"/>
            </a:endParaRPr>
          </a:p>
          <a:p>
            <a:pPr algn="just"/>
            <a:endParaRPr lang="ru-RU" sz="1200" dirty="0"/>
          </a:p>
          <a:p>
            <a:pPr algn="just"/>
            <a:endParaRPr lang="ru-RU" sz="1200" dirty="0" smtClean="0">
              <a:solidFill>
                <a:srgbClr val="00B050"/>
              </a:solidFill>
            </a:endParaRPr>
          </a:p>
          <a:p>
            <a:pPr algn="just"/>
            <a:endParaRPr lang="ru-RU" sz="1200" b="1" dirty="0">
              <a:solidFill>
                <a:srgbClr val="FF0000"/>
              </a:solidFill>
              <a:cs typeface="Times New Roman" panose="02020603050405020304" pitchFamily="18" charset="0"/>
            </a:endParaRPr>
          </a:p>
        </p:txBody>
      </p:sp>
      <p:sp>
        <p:nvSpPr>
          <p:cNvPr id="3" name="Прямоугольник 2"/>
          <p:cNvSpPr/>
          <p:nvPr/>
        </p:nvSpPr>
        <p:spPr>
          <a:xfrm>
            <a:off x="7506728" y="4304046"/>
            <a:ext cx="4245148" cy="1662337"/>
          </a:xfrm>
          <a:prstGeom prst="rect">
            <a:avLst/>
          </a:prstGeom>
          <a:solidFill>
            <a:schemeClr val="bg1"/>
          </a:solidFill>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ru-RU" sz="1200" dirty="0" smtClean="0">
              <a:solidFill>
                <a:schemeClr val="tx1"/>
              </a:solidFill>
              <a:latin typeface="Calibri" panose="020F0502020204030204" pitchFamily="34" charset="0"/>
            </a:endParaRPr>
          </a:p>
          <a:p>
            <a:r>
              <a:rPr lang="ru-RU" sz="1200" dirty="0" smtClean="0">
                <a:solidFill>
                  <a:schemeClr val="tx1"/>
                </a:solidFill>
                <a:latin typeface="Calibri" panose="020F0502020204030204" pitchFamily="34" charset="0"/>
              </a:rPr>
              <a:t>В контракты, заключенные до 30.03.2022                             </a:t>
            </a:r>
            <a:r>
              <a:rPr lang="en-US" sz="2400" dirty="0" smtClean="0">
                <a:solidFill>
                  <a:schemeClr val="tx2">
                    <a:lumMod val="60000"/>
                    <a:lumOff val="40000"/>
                  </a:schemeClr>
                </a:solidFill>
                <a:latin typeface="Calibri" panose="020F0502020204030204" pitchFamily="34" charset="0"/>
                <a:sym typeface="Wingdings" panose="05000000000000000000" pitchFamily="2" charset="2"/>
              </a:rPr>
              <a:t></a:t>
            </a:r>
            <a:endParaRPr lang="ru-RU" sz="2400" dirty="0" smtClean="0">
              <a:solidFill>
                <a:schemeClr val="tx1"/>
              </a:solidFill>
              <a:latin typeface="Calibri" panose="020F0502020204030204" pitchFamily="34" charset="0"/>
            </a:endParaRPr>
          </a:p>
          <a:p>
            <a:r>
              <a:rPr lang="ru-RU" sz="1200" dirty="0" smtClean="0">
                <a:solidFill>
                  <a:schemeClr val="tx1"/>
                </a:solidFill>
                <a:latin typeface="Calibri" panose="020F0502020204030204" pitchFamily="34" charset="0"/>
              </a:rPr>
              <a:t> могут быть внесены изменения:</a:t>
            </a:r>
          </a:p>
          <a:p>
            <a:r>
              <a:rPr lang="ru-RU" sz="1200" dirty="0" smtClean="0">
                <a:solidFill>
                  <a:schemeClr val="tx1"/>
                </a:solidFill>
                <a:latin typeface="Calibri" panose="020F0502020204030204" pitchFamily="34" charset="0"/>
              </a:rPr>
              <a:t>-</a:t>
            </a:r>
            <a:r>
              <a:rPr lang="ru-RU" sz="1200" dirty="0">
                <a:solidFill>
                  <a:schemeClr val="tx1"/>
                </a:solidFill>
                <a:latin typeface="Calibri" panose="020F0502020204030204" pitchFamily="34" charset="0"/>
              </a:rPr>
              <a:t>условие о выплате аванса (если ранее аванс не был предусмотрен) </a:t>
            </a:r>
            <a:r>
              <a:rPr lang="ru-RU" sz="1200" u="sng" dirty="0">
                <a:solidFill>
                  <a:schemeClr val="tx1"/>
                </a:solidFill>
                <a:latin typeface="Calibri" panose="020F0502020204030204" pitchFamily="34" charset="0"/>
              </a:rPr>
              <a:t>если при исполнении такого контракта возникли независящие от сторон обстоятельства, влекущие невозможность его исполнения</a:t>
            </a:r>
            <a:r>
              <a:rPr lang="ru-RU" sz="1200" dirty="0">
                <a:solidFill>
                  <a:schemeClr val="tx1"/>
                </a:solidFill>
                <a:latin typeface="Calibri" panose="020F0502020204030204" pitchFamily="34" charset="0"/>
              </a:rPr>
              <a:t>;</a:t>
            </a:r>
          </a:p>
          <a:p>
            <a:r>
              <a:rPr lang="ru-RU" sz="1200" dirty="0">
                <a:solidFill>
                  <a:schemeClr val="tx1"/>
                </a:solidFill>
                <a:latin typeface="Calibri" panose="020F0502020204030204" pitchFamily="34" charset="0"/>
              </a:rPr>
              <a:t>-увеличение размера аванса.</a:t>
            </a:r>
          </a:p>
          <a:p>
            <a:pPr algn="ctr"/>
            <a:endParaRPr lang="ru-RU" sz="1400" dirty="0"/>
          </a:p>
        </p:txBody>
      </p:sp>
      <p:sp>
        <p:nvSpPr>
          <p:cNvPr id="4" name="Прямоугольник 3"/>
          <p:cNvSpPr/>
          <p:nvPr/>
        </p:nvSpPr>
        <p:spPr>
          <a:xfrm>
            <a:off x="7506728" y="1881201"/>
            <a:ext cx="4228072" cy="1038893"/>
          </a:xfrm>
          <a:prstGeom prst="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r>
              <a:rPr lang="ru-RU" sz="1200" dirty="0" smtClean="0">
                <a:latin typeface="Calibri" panose="020F0502020204030204" pitchFamily="34" charset="0"/>
              </a:rPr>
              <a:t>Установление аванса:                                                 </a:t>
            </a:r>
            <a:r>
              <a:rPr lang="en-US" sz="1200" dirty="0" smtClean="0">
                <a:solidFill>
                  <a:schemeClr val="tx1"/>
                </a:solidFill>
                <a:latin typeface="Calibri" panose="020F0502020204030204" pitchFamily="34" charset="0"/>
                <a:sym typeface="Wingdings" panose="05000000000000000000" pitchFamily="2" charset="2"/>
              </a:rPr>
              <a:t>     </a:t>
            </a:r>
            <a:r>
              <a:rPr lang="ru-RU" sz="1200" dirty="0" smtClean="0">
                <a:solidFill>
                  <a:schemeClr val="tx1"/>
                </a:solidFill>
                <a:latin typeface="Calibri" panose="020F0502020204030204" pitchFamily="34" charset="0"/>
                <a:sym typeface="Wingdings" panose="05000000000000000000" pitchFamily="2" charset="2"/>
              </a:rPr>
              <a:t>        </a:t>
            </a:r>
            <a:r>
              <a:rPr lang="en-US" sz="2400" dirty="0" smtClean="0">
                <a:solidFill>
                  <a:schemeClr val="tx2">
                    <a:lumMod val="60000"/>
                    <a:lumOff val="40000"/>
                  </a:schemeClr>
                </a:solidFill>
                <a:latin typeface="Calibri" panose="020F0502020204030204" pitchFamily="34" charset="0"/>
                <a:sym typeface="Wingdings" panose="05000000000000000000" pitchFamily="2" charset="2"/>
              </a:rPr>
              <a:t></a:t>
            </a:r>
            <a:endParaRPr lang="ru-RU" sz="2400" dirty="0" smtClean="0">
              <a:solidFill>
                <a:schemeClr val="tx2">
                  <a:lumMod val="60000"/>
                  <a:lumOff val="40000"/>
                </a:schemeClr>
              </a:solidFill>
              <a:latin typeface="Calibri" panose="020F0502020204030204" pitchFamily="34" charset="0"/>
            </a:endParaRPr>
          </a:p>
          <a:p>
            <a:r>
              <a:rPr lang="ru-RU" sz="1200" b="1" dirty="0" smtClean="0">
                <a:latin typeface="Calibri" panose="020F0502020204030204" pitchFamily="34" charset="0"/>
              </a:rPr>
              <a:t>Обязанность</a:t>
            </a:r>
            <a:r>
              <a:rPr lang="ru-RU" sz="1200" dirty="0" smtClean="0">
                <a:latin typeface="Calibri" panose="020F0502020204030204" pitchFamily="34" charset="0"/>
              </a:rPr>
              <a:t> </a:t>
            </a:r>
            <a:r>
              <a:rPr lang="ru-RU" sz="1200" dirty="0">
                <a:latin typeface="Calibri" panose="020F0502020204030204" pitchFamily="34" charset="0"/>
              </a:rPr>
              <a:t>- в случае, если </a:t>
            </a:r>
            <a:r>
              <a:rPr lang="ru-RU" sz="1200" dirty="0" smtClean="0">
                <a:latin typeface="Calibri" panose="020F0502020204030204" pitchFamily="34" charset="0"/>
              </a:rPr>
              <a:t>контракт </a:t>
            </a:r>
            <a:r>
              <a:rPr lang="ru-RU" sz="1200" dirty="0">
                <a:latin typeface="Calibri" panose="020F0502020204030204" pitchFamily="34" charset="0"/>
              </a:rPr>
              <a:t>под казначейским сопровождением (расчеты или авансы); </a:t>
            </a:r>
            <a:r>
              <a:rPr lang="ru-RU" sz="1200" b="1" dirty="0">
                <a:latin typeface="Calibri" panose="020F0502020204030204" pitchFamily="34" charset="0"/>
              </a:rPr>
              <a:t>право</a:t>
            </a:r>
            <a:r>
              <a:rPr lang="ru-RU" sz="1200" dirty="0">
                <a:latin typeface="Calibri" panose="020F0502020204030204" pitchFamily="34" charset="0"/>
              </a:rPr>
              <a:t> - в случае, если </a:t>
            </a:r>
            <a:r>
              <a:rPr lang="ru-RU" sz="1200" dirty="0" smtClean="0">
                <a:latin typeface="Calibri" panose="020F0502020204030204" pitchFamily="34" charset="0"/>
              </a:rPr>
              <a:t>контракт </a:t>
            </a:r>
            <a:r>
              <a:rPr lang="ru-RU" sz="1200" dirty="0">
                <a:latin typeface="Calibri" panose="020F0502020204030204" pitchFamily="34" charset="0"/>
              </a:rPr>
              <a:t>не подлежит казначейскому сопровождению.</a:t>
            </a:r>
          </a:p>
        </p:txBody>
      </p:sp>
      <p:sp>
        <p:nvSpPr>
          <p:cNvPr id="5" name="Прямоугольник 4"/>
          <p:cNvSpPr/>
          <p:nvPr/>
        </p:nvSpPr>
        <p:spPr>
          <a:xfrm>
            <a:off x="7506728" y="3043215"/>
            <a:ext cx="4245148" cy="1154295"/>
          </a:xfrm>
          <a:prstGeom prst="rect">
            <a:avLst/>
          </a:prstGeom>
          <a:ln>
            <a:solidFill>
              <a:schemeClr val="accent1">
                <a:lumMod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endParaRPr lang="ru-RU" sz="1200" dirty="0" smtClean="0"/>
          </a:p>
          <a:p>
            <a:r>
              <a:rPr lang="ru-RU" sz="1200" dirty="0" smtClean="0">
                <a:latin typeface="Calibri" panose="020F0502020204030204" pitchFamily="34" charset="0"/>
              </a:rPr>
              <a:t>ГРБС </a:t>
            </a:r>
            <a:r>
              <a:rPr lang="ru-RU" sz="1200" dirty="0">
                <a:latin typeface="Calibri" panose="020F0502020204030204" pitchFamily="34" charset="0"/>
              </a:rPr>
              <a:t>вправе принять правовые акты, </a:t>
            </a:r>
            <a:r>
              <a:rPr lang="ru-RU" sz="1200" dirty="0" smtClean="0">
                <a:latin typeface="Calibri" panose="020F0502020204030204" pitchFamily="34" charset="0"/>
              </a:rPr>
              <a:t>                                  </a:t>
            </a:r>
            <a:r>
              <a:rPr lang="en-US" sz="2400" dirty="0" smtClean="0">
                <a:solidFill>
                  <a:schemeClr val="tx2">
                    <a:lumMod val="60000"/>
                    <a:lumOff val="40000"/>
                  </a:schemeClr>
                </a:solidFill>
                <a:latin typeface="Calibri" panose="020F0502020204030204" pitchFamily="34" charset="0"/>
                <a:sym typeface="Wingdings" panose="05000000000000000000" pitchFamily="2" charset="2"/>
              </a:rPr>
              <a:t></a:t>
            </a:r>
            <a:endParaRPr lang="ru-RU" sz="2400" dirty="0">
              <a:solidFill>
                <a:schemeClr val="tx2">
                  <a:lumMod val="60000"/>
                  <a:lumOff val="40000"/>
                </a:schemeClr>
              </a:solidFill>
              <a:latin typeface="Calibri" panose="020F0502020204030204" pitchFamily="34" charset="0"/>
            </a:endParaRPr>
          </a:p>
          <a:p>
            <a:r>
              <a:rPr lang="ru-RU" sz="1200" dirty="0" smtClean="0">
                <a:latin typeface="Calibri" panose="020F0502020204030204" pitchFamily="34" charset="0"/>
              </a:rPr>
              <a:t>предусматривающие </a:t>
            </a:r>
            <a:r>
              <a:rPr lang="ru-RU" sz="1200" dirty="0">
                <a:latin typeface="Calibri" panose="020F0502020204030204" pitchFamily="34" charset="0"/>
              </a:rPr>
              <a:t>включение в </a:t>
            </a:r>
            <a:r>
              <a:rPr lang="ru-RU" sz="1200" dirty="0" smtClean="0">
                <a:latin typeface="Calibri" panose="020F0502020204030204" pitchFamily="34" charset="0"/>
              </a:rPr>
              <a:t>договоры </a:t>
            </a:r>
            <a:r>
              <a:rPr lang="ru-RU" sz="1200" dirty="0">
                <a:latin typeface="Calibri" panose="020F0502020204030204" pitchFamily="34" charset="0"/>
              </a:rPr>
              <a:t>на поставку товаров (выполнение работ, оказание услуг</a:t>
            </a:r>
            <a:r>
              <a:rPr lang="ru-RU" sz="1200" dirty="0" smtClean="0">
                <a:latin typeface="Calibri" panose="020F0502020204030204" pitchFamily="34" charset="0"/>
              </a:rPr>
              <a:t>), условия </a:t>
            </a:r>
            <a:r>
              <a:rPr lang="ru-RU" sz="1200" dirty="0">
                <a:latin typeface="Calibri" panose="020F0502020204030204" pitchFamily="34" charset="0"/>
              </a:rPr>
              <a:t>о казначейском сопровождении авансовых платежей в </a:t>
            </a:r>
            <a:r>
              <a:rPr lang="ru-RU" sz="1200" dirty="0" smtClean="0">
                <a:latin typeface="Calibri" panose="020F0502020204030204" pitchFamily="34" charset="0"/>
              </a:rPr>
              <a:t>размерах от 50 до 90%</a:t>
            </a:r>
            <a:endParaRPr lang="ru-RU" sz="1200" dirty="0">
              <a:latin typeface="Calibri" panose="020F0502020204030204" pitchFamily="34" charset="0"/>
            </a:endParaRPr>
          </a:p>
          <a:p>
            <a:pPr algn="ctr"/>
            <a:endParaRPr lang="ru-RU" sz="1200" dirty="0"/>
          </a:p>
        </p:txBody>
      </p:sp>
      <p:sp>
        <p:nvSpPr>
          <p:cNvPr id="23" name="Прямоугольник 22"/>
          <p:cNvSpPr/>
          <p:nvPr/>
        </p:nvSpPr>
        <p:spPr>
          <a:xfrm>
            <a:off x="132829" y="-20339"/>
            <a:ext cx="1981200" cy="651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7" name="Рисунок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6066" y="68542"/>
            <a:ext cx="556648" cy="740484"/>
          </a:xfrm>
          <a:prstGeom prst="rect">
            <a:avLst/>
          </a:prstGeom>
        </p:spPr>
      </p:pic>
      <p:pic>
        <p:nvPicPr>
          <p:cNvPr id="19" name="Рисунок 18"/>
          <p:cNvPicPr>
            <a:picLocks noChangeAspect="1"/>
          </p:cNvPicPr>
          <p:nvPr/>
        </p:nvPicPr>
        <p:blipFill>
          <a:blip r:embed="rId5"/>
          <a:stretch>
            <a:fillRect/>
          </a:stretch>
        </p:blipFill>
        <p:spPr>
          <a:xfrm>
            <a:off x="1104490" y="73979"/>
            <a:ext cx="607482" cy="760207"/>
          </a:xfrm>
          <a:prstGeom prst="rect">
            <a:avLst/>
          </a:prstGeom>
        </p:spPr>
      </p:pic>
    </p:spTree>
    <p:extLst>
      <p:ext uri="{BB962C8B-B14F-4D97-AF65-F5344CB8AC3E}">
        <p14:creationId xmlns:p14="http://schemas.microsoft.com/office/powerpoint/2010/main" val="22031858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Прямоугольник 19"/>
          <p:cNvSpPr/>
          <p:nvPr/>
        </p:nvSpPr>
        <p:spPr>
          <a:xfrm>
            <a:off x="132829" y="-20339"/>
            <a:ext cx="1981200" cy="651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p:cNvSpPr txBox="1"/>
          <p:nvPr/>
        </p:nvSpPr>
        <p:spPr>
          <a:xfrm>
            <a:off x="11174144" y="6317779"/>
            <a:ext cx="939452" cy="743024"/>
          </a:xfrm>
          <a:prstGeom prst="rect">
            <a:avLst/>
          </a:prstGeom>
          <a:noFill/>
        </p:spPr>
        <p:txBody>
          <a:bodyPr wrap="square" rtlCol="0">
            <a:spAutoFit/>
          </a:bodyPr>
          <a:lstStyle/>
          <a:p>
            <a:pPr algn="r"/>
            <a:r>
              <a:rPr lang="ru-RU" sz="2114" b="1" dirty="0" smtClean="0">
                <a:solidFill>
                  <a:schemeClr val="accent1">
                    <a:lumMod val="75000"/>
                  </a:schemeClr>
                </a:solidFill>
              </a:rPr>
              <a:t>4</a:t>
            </a:r>
          </a:p>
          <a:p>
            <a:pPr algn="r"/>
            <a:endParaRPr lang="ru-RU" sz="2114" b="1" dirty="0"/>
          </a:p>
        </p:txBody>
      </p:sp>
      <p:sp>
        <p:nvSpPr>
          <p:cNvPr id="26" name="object 2"/>
          <p:cNvSpPr/>
          <p:nvPr/>
        </p:nvSpPr>
        <p:spPr>
          <a:xfrm flipV="1">
            <a:off x="2983" y="530119"/>
            <a:ext cx="12186035"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3804" dirty="0"/>
          </a:p>
        </p:txBody>
      </p:sp>
      <p:pic>
        <p:nvPicPr>
          <p:cNvPr id="17" name="Рисунок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066" y="68542"/>
            <a:ext cx="556648" cy="740484"/>
          </a:xfrm>
          <a:prstGeom prst="rect">
            <a:avLst/>
          </a:prstGeom>
        </p:spPr>
      </p:pic>
      <p:sp>
        <p:nvSpPr>
          <p:cNvPr id="18" name="TextBox 17"/>
          <p:cNvSpPr txBox="1"/>
          <p:nvPr/>
        </p:nvSpPr>
        <p:spPr>
          <a:xfrm>
            <a:off x="2074756" y="88106"/>
            <a:ext cx="1438912" cy="769441"/>
          </a:xfrm>
          <a:prstGeom prst="rect">
            <a:avLst/>
          </a:prstGeom>
          <a:noFill/>
        </p:spPr>
        <p:txBody>
          <a:bodyPr wrap="square" rtlCol="0">
            <a:spAutoFit/>
          </a:bodyPr>
          <a:lstStyle/>
          <a:p>
            <a:r>
              <a:rPr lang="ru-RU" sz="1100" b="1" dirty="0" smtClean="0">
                <a:solidFill>
                  <a:srgbClr val="43507B"/>
                </a:solidFill>
                <a:latin typeface="Arial" panose="020B0604020202020204" pitchFamily="34" charset="0"/>
                <a:cs typeface="Arial" panose="020B0604020202020204" pitchFamily="34" charset="0"/>
              </a:rPr>
              <a:t>Управление Федерального казначейства</a:t>
            </a:r>
            <a:r>
              <a:rPr lang="en-US" sz="1100" b="1" dirty="0" smtClean="0">
                <a:solidFill>
                  <a:srgbClr val="43507B"/>
                </a:solidFill>
                <a:latin typeface="Arial" panose="020B0604020202020204" pitchFamily="34" charset="0"/>
                <a:cs typeface="Arial" panose="020B0604020202020204" pitchFamily="34" charset="0"/>
              </a:rPr>
              <a:t/>
            </a:r>
            <a:br>
              <a:rPr lang="en-US" sz="1100" b="1" dirty="0" smtClean="0">
                <a:solidFill>
                  <a:srgbClr val="43507B"/>
                </a:solidFill>
                <a:latin typeface="Arial" panose="020B0604020202020204" pitchFamily="34" charset="0"/>
                <a:cs typeface="Arial" panose="020B0604020202020204" pitchFamily="34" charset="0"/>
              </a:rPr>
            </a:br>
            <a:r>
              <a:rPr lang="ru-RU" sz="1100" b="1" dirty="0" smtClean="0">
                <a:solidFill>
                  <a:srgbClr val="43507B"/>
                </a:solidFill>
                <a:latin typeface="Arial" panose="020B0604020202020204" pitchFamily="34" charset="0"/>
                <a:cs typeface="Arial" panose="020B0604020202020204" pitchFamily="34" charset="0"/>
              </a:rPr>
              <a:t>по г. Москве </a:t>
            </a:r>
            <a:endParaRPr lang="ru-RU" sz="1100" b="1" dirty="0">
              <a:solidFill>
                <a:srgbClr val="43507B"/>
              </a:solidFill>
              <a:latin typeface="Arial" panose="020B0604020202020204" pitchFamily="34" charset="0"/>
              <a:cs typeface="Arial" panose="020B0604020202020204" pitchFamily="34" charset="0"/>
            </a:endParaRPr>
          </a:p>
        </p:txBody>
      </p:sp>
      <p:pic>
        <p:nvPicPr>
          <p:cNvPr id="19" name="Рисунок 18"/>
          <p:cNvPicPr>
            <a:picLocks noChangeAspect="1"/>
          </p:cNvPicPr>
          <p:nvPr/>
        </p:nvPicPr>
        <p:blipFill>
          <a:blip r:embed="rId3"/>
          <a:stretch>
            <a:fillRect/>
          </a:stretch>
        </p:blipFill>
        <p:spPr>
          <a:xfrm>
            <a:off x="1104490" y="73979"/>
            <a:ext cx="607482" cy="760207"/>
          </a:xfrm>
          <a:prstGeom prst="rect">
            <a:avLst/>
          </a:prstGeom>
        </p:spPr>
      </p:pic>
      <p:sp>
        <p:nvSpPr>
          <p:cNvPr id="32" name="TextBox 31"/>
          <p:cNvSpPr txBox="1"/>
          <p:nvPr/>
        </p:nvSpPr>
        <p:spPr>
          <a:xfrm>
            <a:off x="4493339" y="97173"/>
            <a:ext cx="7578102" cy="1015663"/>
          </a:xfrm>
          <a:prstGeom prst="rect">
            <a:avLst/>
          </a:prstGeom>
          <a:noFill/>
        </p:spPr>
        <p:txBody>
          <a:bodyPr wrap="square" rtlCol="0" anchor="b" anchorCtr="0">
            <a:spAutoFit/>
          </a:bodyPr>
          <a:lstStyle/>
          <a:p>
            <a:pPr algn="r"/>
            <a:r>
              <a:rPr lang="ru-RU" sz="1600" b="1" dirty="0" smtClean="0">
                <a:solidFill>
                  <a:srgbClr val="11437F"/>
                </a:solidFill>
                <a:latin typeface="Calibri" panose="020F0502020204030204" pitchFamily="34" charset="0"/>
                <a:cs typeface="Arial" panose="020B0604020202020204" pitchFamily="34" charset="0"/>
              </a:rPr>
              <a:t>Казначейское сопровождение авансовых платежей бюджетных и автономных учреждений </a:t>
            </a:r>
          </a:p>
          <a:p>
            <a:pPr algn="r"/>
            <a:endParaRPr lang="ru-RU" sz="1600" dirty="0" smtClean="0">
              <a:solidFill>
                <a:schemeClr val="accent1">
                  <a:lumMod val="75000"/>
                </a:schemeClr>
              </a:solidFill>
            </a:endParaRPr>
          </a:p>
          <a:p>
            <a:endParaRPr lang="ru-RU" sz="1200" b="1" dirty="0">
              <a:solidFill>
                <a:srgbClr val="11437F"/>
              </a:solidFill>
              <a:latin typeface="Arial" panose="020B0604020202020204" pitchFamily="34" charset="0"/>
              <a:cs typeface="Arial" panose="020B0604020202020204" pitchFamily="34" charset="0"/>
            </a:endParaRPr>
          </a:p>
        </p:txBody>
      </p:sp>
      <p:sp>
        <p:nvSpPr>
          <p:cNvPr id="9" name="Прямоугольный треугольник 8"/>
          <p:cNvSpPr/>
          <p:nvPr/>
        </p:nvSpPr>
        <p:spPr>
          <a:xfrm rot="8336186" flipH="1">
            <a:off x="6241855" y="6160380"/>
            <a:ext cx="516843" cy="238735"/>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Tahoma" panose="020B0604030504040204" pitchFamily="34" charset="0"/>
              <a:ea typeface="Tahoma" panose="020B0604030504040204" pitchFamily="34" charset="0"/>
              <a:cs typeface="Tahoma" panose="020B0604030504040204" pitchFamily="34" charset="0"/>
            </a:endParaRPr>
          </a:p>
        </p:txBody>
      </p:sp>
      <p:sp>
        <p:nvSpPr>
          <p:cNvPr id="10" name="Прямоугольный треугольник 9"/>
          <p:cNvSpPr/>
          <p:nvPr/>
        </p:nvSpPr>
        <p:spPr>
          <a:xfrm rot="8336186" flipH="1">
            <a:off x="11464733" y="6145791"/>
            <a:ext cx="426795" cy="262644"/>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Tahoma" panose="020B0604030504040204" pitchFamily="34" charset="0"/>
              <a:ea typeface="Tahoma" panose="020B0604030504040204" pitchFamily="34" charset="0"/>
              <a:cs typeface="Tahoma" panose="020B0604030504040204" pitchFamily="34" charset="0"/>
            </a:endParaRPr>
          </a:p>
        </p:txBody>
      </p:sp>
      <p:sp>
        <p:nvSpPr>
          <p:cNvPr id="12" name="Прямоугольник 11"/>
          <p:cNvSpPr/>
          <p:nvPr/>
        </p:nvSpPr>
        <p:spPr>
          <a:xfrm>
            <a:off x="6920952" y="6214761"/>
            <a:ext cx="4286866" cy="415498"/>
          </a:xfrm>
          <a:prstGeom prst="rect">
            <a:avLst/>
          </a:prstGeom>
        </p:spPr>
        <p:txBody>
          <a:bodyPr wrap="square">
            <a:spAutoFit/>
          </a:bodyPr>
          <a:lstStyle/>
          <a:p>
            <a:endParaRPr lang="ru-RU" sz="1050" dirty="0">
              <a:latin typeface="Segoe UI Light" panose="020B0502040204020203" pitchFamily="34" charset="0"/>
              <a:ea typeface="Calibri" panose="020F0502020204030204" pitchFamily="34" charset="0"/>
              <a:cs typeface="Times New Roman" panose="02020603050405020304" pitchFamily="18" charset="0"/>
            </a:endParaRPr>
          </a:p>
          <a:p>
            <a:endParaRPr lang="ru-RU" sz="1050" dirty="0">
              <a:latin typeface="Segoe UI Light" panose="020B0502040204020203" pitchFamily="34" charset="0"/>
              <a:ea typeface="Calibri" panose="020F0502020204030204" pitchFamily="34" charset="0"/>
              <a:cs typeface="Times New Roman" panose="02020603050405020304" pitchFamily="18" charset="0"/>
            </a:endParaRPr>
          </a:p>
        </p:txBody>
      </p:sp>
      <p:sp>
        <p:nvSpPr>
          <p:cNvPr id="13" name="TextBox 12"/>
          <p:cNvSpPr txBox="1"/>
          <p:nvPr/>
        </p:nvSpPr>
        <p:spPr>
          <a:xfrm>
            <a:off x="260608" y="5774806"/>
            <a:ext cx="10081596" cy="1038746"/>
          </a:xfrm>
          <a:prstGeom prst="rect">
            <a:avLst/>
          </a:prstGeom>
          <a:noFill/>
        </p:spPr>
        <p:txBody>
          <a:bodyPr wrap="square" rtlCol="0" anchor="ctr" anchorCtr="0">
            <a:spAutoFit/>
          </a:bodyPr>
          <a:lstStyle/>
          <a:p>
            <a:r>
              <a:rPr lang="ru-RU" sz="1050" dirty="0" smtClean="0">
                <a:latin typeface="Calibri" panose="020F0502020204030204" pitchFamily="34" charset="0"/>
                <a:cs typeface="Times New Roman" panose="02020603050405020304" pitchFamily="18" charset="0"/>
              </a:rPr>
              <a:t>Целевая субсидия- субсидия, предоставляемых </a:t>
            </a:r>
            <a:r>
              <a:rPr lang="ru-RU" sz="1050" dirty="0">
                <a:latin typeface="Calibri" panose="020F0502020204030204" pitchFamily="34" charset="0"/>
                <a:cs typeface="Times New Roman" panose="02020603050405020304" pitchFamily="18" charset="0"/>
              </a:rPr>
              <a:t>в соответствии с абзацем вторым пункта 1 и пунктом 4 статьи 78.1 и статьей 78.2 Бюджетного кодекса Российской Федерации</a:t>
            </a:r>
          </a:p>
          <a:p>
            <a:endParaRPr lang="ru-RU" sz="1050" b="1" dirty="0">
              <a:latin typeface="Calibri" panose="020F0502020204030204" pitchFamily="34" charset="0"/>
              <a:cs typeface="Times New Roman" panose="02020603050405020304" pitchFamily="18" charset="0"/>
            </a:endParaRPr>
          </a:p>
          <a:p>
            <a:r>
              <a:rPr lang="ru-RU" sz="1050" dirty="0" smtClean="0">
                <a:latin typeface="Calibri" panose="020F0502020204030204" pitchFamily="34" charset="0"/>
                <a:ea typeface="Calibri" panose="020F0502020204030204" pitchFamily="34" charset="0"/>
                <a:cs typeface="Times New Roman" panose="02020603050405020304" pitchFamily="18" charset="0"/>
              </a:rPr>
              <a:t> * по контрактам, подлежащим казначейскому сопровождению, извещения об осуществлении закупки по которым размещено в ЕИС после 30 марта 2022г., установление аванса в размере 50-90% является обязательным.</a:t>
            </a:r>
          </a:p>
          <a:p>
            <a:endParaRPr lang="ru-RU" sz="900" dirty="0">
              <a:latin typeface="Segoe UI Light" panose="020B0502040204020203" pitchFamily="34" charset="0"/>
              <a:ea typeface="Calibri" panose="020F0502020204030204" pitchFamily="34" charset="0"/>
              <a:cs typeface="Times New Roman" panose="02020603050405020304" pitchFamily="18" charset="0"/>
            </a:endParaRPr>
          </a:p>
        </p:txBody>
      </p:sp>
      <p:sp>
        <p:nvSpPr>
          <p:cNvPr id="16" name="object 9"/>
          <p:cNvSpPr/>
          <p:nvPr/>
        </p:nvSpPr>
        <p:spPr>
          <a:xfrm>
            <a:off x="9253440" y="438784"/>
            <a:ext cx="2621849" cy="5817561"/>
          </a:xfrm>
          <a:prstGeom prst="rect">
            <a:avLst/>
          </a:prstGeom>
          <a:blipFill>
            <a:blip r:embed="rId4" cstate="print"/>
            <a:stretch>
              <a:fillRect/>
            </a:stretch>
          </a:blipFill>
        </p:spPr>
        <p:txBody>
          <a:bodyPr wrap="square" lIns="0" tIns="0" rIns="0" bIns="0" rtlCol="0"/>
          <a:lstStyle/>
          <a:p>
            <a:endParaRPr sz="3804"/>
          </a:p>
        </p:txBody>
      </p:sp>
      <p:sp>
        <p:nvSpPr>
          <p:cNvPr id="30" name="Прямоугольник 29"/>
          <p:cNvSpPr/>
          <p:nvPr/>
        </p:nvSpPr>
        <p:spPr>
          <a:xfrm>
            <a:off x="5236125" y="556466"/>
            <a:ext cx="4401610" cy="52322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spAutoFit/>
          </a:bodyPr>
          <a:lstStyle/>
          <a:p>
            <a:pPr algn="r"/>
            <a:endParaRPr lang="ru-RU" sz="1400" b="1" dirty="0">
              <a:solidFill>
                <a:schemeClr val="tx2">
                  <a:lumMod val="60000"/>
                  <a:lumOff val="40000"/>
                </a:schemeClr>
              </a:solidFill>
            </a:endParaRPr>
          </a:p>
          <a:p>
            <a:pPr algn="r"/>
            <a:endParaRPr lang="ru-RU" sz="1400" b="1" dirty="0">
              <a:solidFill>
                <a:schemeClr val="tx2">
                  <a:lumMod val="60000"/>
                  <a:lumOff val="40000"/>
                </a:schemeClr>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628988883"/>
              </p:ext>
            </p:extLst>
          </p:nvPr>
        </p:nvGraphicFramePr>
        <p:xfrm>
          <a:off x="381000" y="1027685"/>
          <a:ext cx="9779001" cy="468952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828800"/>
                <a:gridCol w="762000"/>
                <a:gridCol w="1676400"/>
                <a:gridCol w="1320801"/>
                <a:gridCol w="1397000"/>
                <a:gridCol w="1397000"/>
                <a:gridCol w="1397000"/>
              </a:tblGrid>
              <a:tr h="529973">
                <a:tc>
                  <a:txBody>
                    <a:bodyPr/>
                    <a:lstStyle/>
                    <a:p>
                      <a:pPr algn="ctr" fontAlgn="ctr"/>
                      <a:r>
                        <a:rPr lang="ru-RU" sz="1200" b="1" i="0" u="none" strike="noStrike" dirty="0">
                          <a:solidFill>
                            <a:srgbClr val="000000"/>
                          </a:solidFill>
                          <a:effectLst/>
                          <a:latin typeface="Calibri" panose="020F0502020204030204" pitchFamily="34" charset="0"/>
                        </a:rPr>
                        <a:t>Источник средств</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1" i="0" u="none" strike="noStrike" dirty="0">
                          <a:solidFill>
                            <a:srgbClr val="000000"/>
                          </a:solidFill>
                          <a:effectLst/>
                          <a:latin typeface="Calibri" panose="020F0502020204030204" pitchFamily="34" charset="0"/>
                        </a:rPr>
                        <a:t>Коды субсидии</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1" i="0" u="none" strike="noStrike" dirty="0">
                          <a:solidFill>
                            <a:srgbClr val="000000"/>
                          </a:solidFill>
                          <a:effectLst/>
                          <a:latin typeface="Calibri" panose="020F0502020204030204" pitchFamily="34" charset="0"/>
                        </a:rPr>
                        <a:t>Цена контракта</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1" i="0" u="none" strike="noStrike" dirty="0">
                          <a:solidFill>
                            <a:srgbClr val="000000"/>
                          </a:solidFill>
                          <a:effectLst/>
                          <a:latin typeface="Calibri" panose="020F0502020204030204" pitchFamily="34" charset="0"/>
                        </a:rPr>
                        <a:t>Год заключения контракта</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1" i="0" u="none" strike="noStrike" dirty="0">
                          <a:solidFill>
                            <a:srgbClr val="000000"/>
                          </a:solidFill>
                          <a:effectLst/>
                          <a:latin typeface="Calibri" panose="020F0502020204030204" pitchFamily="34" charset="0"/>
                        </a:rPr>
                        <a:t>Размер аванса*</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1" i="0" u="none" strike="noStrike" dirty="0">
                          <a:solidFill>
                            <a:srgbClr val="000000"/>
                          </a:solidFill>
                          <a:effectLst/>
                          <a:latin typeface="Calibri" panose="020F0502020204030204" pitchFamily="34" charset="0"/>
                        </a:rPr>
                        <a:t>Казначейское сопровождение аванса</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1" i="0" u="none" strike="noStrike" dirty="0">
                          <a:solidFill>
                            <a:srgbClr val="000000"/>
                          </a:solidFill>
                          <a:effectLst/>
                          <a:latin typeface="Calibri" panose="020F0502020204030204" pitchFamily="34" charset="0"/>
                        </a:rPr>
                        <a:t>Аванс на расчетный счет</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021">
                <a:tc rowSpan="3">
                  <a:txBody>
                    <a:bodyPr/>
                    <a:lstStyle/>
                    <a:p>
                      <a:pPr algn="ctr" fontAlgn="ctr"/>
                      <a:r>
                        <a:rPr lang="ru-RU" sz="1100" b="0" i="0" u="none" strike="noStrike" dirty="0">
                          <a:solidFill>
                            <a:srgbClr val="000000"/>
                          </a:solidFill>
                          <a:effectLst/>
                          <a:latin typeface="Calibri" panose="020F0502020204030204" pitchFamily="34" charset="0"/>
                        </a:rPr>
                        <a:t>Целевая субсидия </a:t>
                      </a:r>
                      <a:endParaRPr lang="ru-RU" sz="1100" b="0" i="0" u="none" strike="noStrike" dirty="0" smtClean="0">
                        <a:solidFill>
                          <a:srgbClr val="000000"/>
                        </a:solidFill>
                        <a:effectLst/>
                        <a:latin typeface="Calibri" panose="020F0502020204030204" pitchFamily="34" charset="0"/>
                      </a:endParaRPr>
                    </a:p>
                    <a:p>
                      <a:pPr algn="ctr" fontAlgn="ctr"/>
                      <a:r>
                        <a:rPr lang="ru-RU" sz="1100" b="0" i="0" u="none" strike="noStrike" dirty="0" smtClean="0">
                          <a:solidFill>
                            <a:srgbClr val="000000"/>
                          </a:solidFill>
                          <a:effectLst/>
                          <a:latin typeface="Calibri" panose="020F0502020204030204" pitchFamily="34" charset="0"/>
                        </a:rPr>
                        <a:t>(</a:t>
                      </a:r>
                      <a:r>
                        <a:rPr lang="ru-RU" sz="1100" b="0" i="0" u="none" strike="noStrike" dirty="0" err="1">
                          <a:solidFill>
                            <a:srgbClr val="000000"/>
                          </a:solidFill>
                          <a:effectLst/>
                          <a:latin typeface="Calibri" panose="020F0502020204030204" pitchFamily="34" charset="0"/>
                        </a:rPr>
                        <a:t>лс</a:t>
                      </a:r>
                      <a:r>
                        <a:rPr lang="ru-RU" sz="1100" b="0" i="0" u="none" strike="noStrike" dirty="0">
                          <a:solidFill>
                            <a:srgbClr val="000000"/>
                          </a:solidFill>
                          <a:effectLst/>
                          <a:latin typeface="Calibri" panose="020F0502020204030204" pitchFamily="34" charset="0"/>
                        </a:rPr>
                        <a:t> 21,31)                                          Соглашение до 2022г</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ru-RU" sz="1100" b="0" i="0" u="none" strike="noStrike" dirty="0">
                          <a:solidFill>
                            <a:srgbClr val="000000"/>
                          </a:solidFill>
                          <a:effectLst/>
                          <a:latin typeface="Calibri" panose="020F0502020204030204" pitchFamily="34" charset="0"/>
                        </a:rPr>
                        <a:t>все</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&gt;100 млн</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ru-RU" sz="1100" b="0" i="0" u="none" strike="noStrike">
                          <a:solidFill>
                            <a:srgbClr val="000000"/>
                          </a:solidFill>
                          <a:effectLst/>
                          <a:latin typeface="Calibri" panose="020F0502020204030204" pitchFamily="34" charset="0"/>
                        </a:rPr>
                        <a:t>не имеет значения</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не имеет значения</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ДА</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НЕТ</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021">
                <a:tc vMerge="1">
                  <a:txBody>
                    <a:bodyPr/>
                    <a:lstStyle/>
                    <a:p>
                      <a:endParaRPr lang="ru-RU"/>
                    </a:p>
                  </a:txBody>
                  <a:tcPr/>
                </a:tc>
                <a:tc vMerge="1">
                  <a:txBody>
                    <a:bodyPr/>
                    <a:lstStyle/>
                    <a:p>
                      <a:endParaRPr lang="ru-RU"/>
                    </a:p>
                  </a:txBody>
                  <a:tcPr/>
                </a:tc>
                <a:tc rowSpan="2">
                  <a:txBody>
                    <a:bodyPr/>
                    <a:lstStyle/>
                    <a:p>
                      <a:pPr algn="ctr" fontAlgn="ctr"/>
                      <a:r>
                        <a:rPr lang="ru-RU" sz="1100" b="0" i="0" u="none" strike="noStrike" dirty="0">
                          <a:solidFill>
                            <a:srgbClr val="000000"/>
                          </a:solidFill>
                          <a:effectLst/>
                          <a:latin typeface="Calibri" panose="020F0502020204030204" pitchFamily="34" charset="0"/>
                        </a:rPr>
                        <a:t>&lt;100 млн</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a:txBody>
                    <a:bodyPr/>
                    <a:lstStyle/>
                    <a:p>
                      <a:pPr algn="ctr" fontAlgn="ctr"/>
                      <a:r>
                        <a:rPr lang="ru-RU" sz="1100" b="0" i="0" u="none" strike="noStrike" dirty="0">
                          <a:solidFill>
                            <a:srgbClr val="000000"/>
                          </a:solidFill>
                          <a:effectLst/>
                          <a:latin typeface="Calibri" panose="020F0502020204030204" pitchFamily="34" charset="0"/>
                        </a:rPr>
                        <a:t>от 0% до 49%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НЕТ</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ДА</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021">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100" b="0" i="0" u="none" strike="noStrike" dirty="0">
                          <a:solidFill>
                            <a:srgbClr val="000000"/>
                          </a:solidFill>
                          <a:effectLst/>
                          <a:latin typeface="Calibri" panose="020F0502020204030204" pitchFamily="34" charset="0"/>
                        </a:rPr>
                        <a:t>от 50% до 90%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ДА (+Решение </a:t>
                      </a:r>
                      <a:r>
                        <a:rPr lang="ru-RU" sz="1100" b="0" i="0" u="none" strike="noStrike" dirty="0" smtClean="0">
                          <a:solidFill>
                            <a:srgbClr val="000000"/>
                          </a:solidFill>
                          <a:effectLst/>
                          <a:latin typeface="Calibri" panose="020F0502020204030204" pitchFamily="34" charset="0"/>
                        </a:rPr>
                        <a:t>ГРБС</a:t>
                      </a:r>
                      <a:r>
                        <a:rPr lang="ru-RU" sz="1100" b="0" i="0" u="none" strike="noStrike" baseline="0" dirty="0" smtClean="0">
                          <a:solidFill>
                            <a:srgbClr val="000000"/>
                          </a:solidFill>
                          <a:effectLst/>
                          <a:latin typeface="Calibri" panose="020F0502020204030204" pitchFamily="34" charset="0"/>
                        </a:rPr>
                        <a:t> для контрактов 2022</a:t>
                      </a:r>
                      <a:r>
                        <a:rPr lang="ru-RU" sz="1100" b="0" i="0" u="none" strike="noStrike" dirty="0" smtClean="0">
                          <a:solidFill>
                            <a:srgbClr val="000000"/>
                          </a:solidFill>
                          <a:effectLst/>
                          <a:latin typeface="Calibri" panose="020F0502020204030204" pitchFamily="34" charset="0"/>
                        </a:rPr>
                        <a:t>)</a:t>
                      </a:r>
                      <a:endParaRPr lang="ru-RU"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НЕТ</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1040">
                <a:tc>
                  <a:txBody>
                    <a:bodyPr/>
                    <a:lstStyle/>
                    <a:p>
                      <a:pPr algn="ctr" fontAlgn="ctr"/>
                      <a:r>
                        <a:rPr lang="ru-RU" sz="1100" b="0" i="0" u="none" strike="noStrike" dirty="0">
                          <a:solidFill>
                            <a:srgbClr val="000000"/>
                          </a:solidFill>
                          <a:effectLst/>
                          <a:latin typeface="Calibri" panose="020F0502020204030204" pitchFamily="34" charset="0"/>
                        </a:rPr>
                        <a:t>Целевая субсидия (</a:t>
                      </a:r>
                      <a:r>
                        <a:rPr lang="ru-RU" sz="1100" b="0" i="0" u="none" strike="noStrike" dirty="0" err="1">
                          <a:solidFill>
                            <a:srgbClr val="000000"/>
                          </a:solidFill>
                          <a:effectLst/>
                          <a:latin typeface="Calibri" panose="020F0502020204030204" pitchFamily="34" charset="0"/>
                        </a:rPr>
                        <a:t>лс</a:t>
                      </a:r>
                      <a:r>
                        <a:rPr lang="ru-RU" sz="1100" b="0" i="0" u="none" strike="noStrike" dirty="0">
                          <a:solidFill>
                            <a:srgbClr val="000000"/>
                          </a:solidFill>
                          <a:effectLst/>
                          <a:latin typeface="Calibri" panose="020F0502020204030204" pitchFamily="34" charset="0"/>
                        </a:rPr>
                        <a:t> 71)                                          Соглашение </a:t>
                      </a:r>
                      <a:r>
                        <a:rPr lang="ru-RU" sz="1100" b="0" i="0" u="none" strike="noStrike" dirty="0" smtClean="0">
                          <a:solidFill>
                            <a:srgbClr val="000000"/>
                          </a:solidFill>
                          <a:effectLst/>
                          <a:latin typeface="Calibri" panose="020F0502020204030204" pitchFamily="34" charset="0"/>
                        </a:rPr>
                        <a:t>2022г</a:t>
                      </a:r>
                      <a:endParaRPr lang="ru-RU"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02,03,04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не имеет значения</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не имеет значения</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не имеет значения</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ДА</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НЕТ</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021">
                <a:tc rowSpan="2">
                  <a:txBody>
                    <a:bodyPr/>
                    <a:lstStyle/>
                    <a:p>
                      <a:pPr algn="ctr" fontAlgn="ctr"/>
                      <a:r>
                        <a:rPr lang="ru-RU" sz="1100" b="0" i="0" u="none" strike="noStrike">
                          <a:solidFill>
                            <a:srgbClr val="000000"/>
                          </a:solidFill>
                          <a:effectLst/>
                          <a:latin typeface="Calibri" panose="020F0502020204030204" pitchFamily="34" charset="0"/>
                        </a:rPr>
                        <a:t>Целевая субсидия (лс 21,31)                                          Соглашение 2022г</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b="0" i="0" u="none" strike="noStrike">
                          <a:solidFill>
                            <a:srgbClr val="000000"/>
                          </a:solidFill>
                          <a:effectLst/>
                          <a:latin typeface="Calibri" panose="020F0502020204030204" pitchFamily="34" charset="0"/>
                        </a:rPr>
                        <a:t>01,05,06,08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b="0" i="0" u="none" strike="noStrike" dirty="0">
                          <a:solidFill>
                            <a:srgbClr val="000000"/>
                          </a:solidFill>
                          <a:effectLst/>
                          <a:latin typeface="Calibri" panose="020F0502020204030204" pitchFamily="34" charset="0"/>
                        </a:rPr>
                        <a:t>не имеет значения</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b="0" i="0" u="none" strike="noStrike">
                          <a:solidFill>
                            <a:srgbClr val="000000"/>
                          </a:solidFill>
                          <a:effectLst/>
                          <a:latin typeface="Calibri" panose="020F0502020204030204" pitchFamily="34" charset="0"/>
                        </a:rPr>
                        <a:t>не имеет значения</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Calibri" panose="020F0502020204030204" pitchFamily="34" charset="0"/>
                        </a:rPr>
                        <a:t>от 0% до 49%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НЕТ</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Calibri" panose="020F0502020204030204" pitchFamily="34" charset="0"/>
                        </a:rPr>
                        <a:t>ДА</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021">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100" b="0" i="0" u="none" strike="noStrike">
                          <a:solidFill>
                            <a:srgbClr val="000000"/>
                          </a:solidFill>
                          <a:effectLst/>
                          <a:latin typeface="Calibri" panose="020F0502020204030204" pitchFamily="34" charset="0"/>
                        </a:rPr>
                        <a:t>от 50% до 90%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ДА (+</a:t>
                      </a:r>
                      <a:r>
                        <a:rPr lang="ru-RU" sz="1100" b="0" i="0" u="none" strike="noStrike">
                          <a:solidFill>
                            <a:srgbClr val="000000"/>
                          </a:solidFill>
                          <a:effectLst/>
                          <a:latin typeface="Calibri" panose="020F0502020204030204" pitchFamily="34" charset="0"/>
                        </a:rPr>
                        <a:t>Решение </a:t>
                      </a:r>
                      <a:r>
                        <a:rPr lang="ru-RU" sz="1100" b="0" i="0" u="none" strike="noStrike" smtClean="0">
                          <a:solidFill>
                            <a:srgbClr val="000000"/>
                          </a:solidFill>
                          <a:effectLst/>
                          <a:latin typeface="Calibri" panose="020F0502020204030204" pitchFamily="34" charset="0"/>
                        </a:rPr>
                        <a:t>ГРБС </a:t>
                      </a:r>
                      <a:r>
                        <a:rPr lang="ru-RU" sz="1100" b="0" i="0" u="none" strike="noStrike" baseline="0" smtClean="0">
                          <a:solidFill>
                            <a:srgbClr val="000000"/>
                          </a:solidFill>
                          <a:effectLst/>
                          <a:latin typeface="Calibri" panose="020F0502020204030204" pitchFamily="34" charset="0"/>
                        </a:rPr>
                        <a:t>для контрактов 2022</a:t>
                      </a:r>
                      <a:r>
                        <a:rPr lang="ru-RU" sz="1100" b="0" i="0" u="none" strike="noStrike" smtClean="0">
                          <a:solidFill>
                            <a:srgbClr val="000000"/>
                          </a:solidFill>
                          <a:effectLst/>
                          <a:latin typeface="Calibri" panose="020F0502020204030204" pitchFamily="34" charset="0"/>
                        </a:rPr>
                        <a:t>)</a:t>
                      </a:r>
                      <a:endParaRPr lang="ru-RU"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Calibri" panose="020F0502020204030204" pitchFamily="34" charset="0"/>
                        </a:rPr>
                        <a:t>НЕТ</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1040">
                <a:tc>
                  <a:txBody>
                    <a:bodyPr/>
                    <a:lstStyle/>
                    <a:p>
                      <a:pPr algn="ctr" fontAlgn="ctr"/>
                      <a:r>
                        <a:rPr lang="ru-RU" sz="1100" b="0" i="0" u="none" strike="noStrike" dirty="0">
                          <a:solidFill>
                            <a:srgbClr val="000000"/>
                          </a:solidFill>
                          <a:effectLst/>
                          <a:latin typeface="Calibri" panose="020F0502020204030204" pitchFamily="34" charset="0"/>
                        </a:rPr>
                        <a:t>Субсидия на </a:t>
                      </a:r>
                      <a:r>
                        <a:rPr lang="ru-RU" sz="1100" b="0" i="0" u="none" strike="noStrike" dirty="0" err="1">
                          <a:solidFill>
                            <a:srgbClr val="000000"/>
                          </a:solidFill>
                          <a:effectLst/>
                          <a:latin typeface="Calibri" panose="020F0502020204030204" pitchFamily="34" charset="0"/>
                        </a:rPr>
                        <a:t>госзадание</a:t>
                      </a:r>
                      <a:r>
                        <a:rPr lang="ru-RU" sz="1100" b="0" i="0" u="none" strike="noStrike" dirty="0">
                          <a:solidFill>
                            <a:srgbClr val="000000"/>
                          </a:solidFill>
                          <a:effectLst/>
                          <a:latin typeface="Calibri" panose="020F0502020204030204" pitchFamily="34" charset="0"/>
                        </a:rPr>
                        <a:t>, ПДД, ОМС (</a:t>
                      </a:r>
                      <a:r>
                        <a:rPr lang="ru-RU" sz="1100" b="0" i="0" u="none" strike="noStrike" dirty="0" err="1">
                          <a:solidFill>
                            <a:srgbClr val="000000"/>
                          </a:solidFill>
                          <a:effectLst/>
                          <a:latin typeface="Calibri" panose="020F0502020204030204" pitchFamily="34" charset="0"/>
                        </a:rPr>
                        <a:t>лс</a:t>
                      </a:r>
                      <a:r>
                        <a:rPr lang="ru-RU" sz="1100" b="0" i="0" u="none" strike="noStrike" dirty="0">
                          <a:solidFill>
                            <a:srgbClr val="000000"/>
                          </a:solidFill>
                          <a:effectLst/>
                          <a:latin typeface="Calibri" panose="020F0502020204030204" pitchFamily="34" charset="0"/>
                        </a:rPr>
                        <a:t> 20,22,30,32)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_</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Calibri" panose="020F0502020204030204" pitchFamily="34" charset="0"/>
                        </a:rPr>
                        <a:t>не имеет значения</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Calibri" panose="020F0502020204030204" pitchFamily="34" charset="0"/>
                        </a:rPr>
                        <a:t>не имеет значения</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от 0% до 49%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НЕТ</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ДА</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74602">
                <a:tc>
                  <a:txBody>
                    <a:bodyPr/>
                    <a:lstStyle/>
                    <a:p>
                      <a:pPr algn="ctr" fontAlgn="ctr"/>
                      <a:r>
                        <a:rPr lang="ru-RU" sz="1100" b="0" i="0" u="none" strike="noStrike" dirty="0">
                          <a:solidFill>
                            <a:srgbClr val="000000"/>
                          </a:solidFill>
                          <a:effectLst/>
                          <a:latin typeface="Calibri" panose="020F0502020204030204" pitchFamily="34" charset="0"/>
                        </a:rPr>
                        <a:t>Целевая субсидия, Субсидия на </a:t>
                      </a:r>
                      <a:r>
                        <a:rPr lang="ru-RU" sz="1100" b="0" i="0" u="none" strike="noStrike" dirty="0" err="1">
                          <a:solidFill>
                            <a:srgbClr val="000000"/>
                          </a:solidFill>
                          <a:effectLst/>
                          <a:latin typeface="Calibri" panose="020F0502020204030204" pitchFamily="34" charset="0"/>
                        </a:rPr>
                        <a:t>госзадание</a:t>
                      </a:r>
                      <a:r>
                        <a:rPr lang="ru-RU" sz="1100" b="0" i="0" u="none" strike="noStrike" dirty="0">
                          <a:solidFill>
                            <a:srgbClr val="000000"/>
                          </a:solidFill>
                          <a:effectLst/>
                          <a:latin typeface="Calibri" panose="020F0502020204030204" pitchFamily="34" charset="0"/>
                        </a:rPr>
                        <a:t>, ПДД, </a:t>
                      </a:r>
                      <a:r>
                        <a:rPr lang="ru-RU" sz="1100" b="0" i="0" u="none" strike="noStrike" dirty="0" smtClean="0">
                          <a:solidFill>
                            <a:srgbClr val="000000"/>
                          </a:solidFill>
                          <a:effectLst/>
                          <a:latin typeface="Calibri" panose="020F0502020204030204" pitchFamily="34" charset="0"/>
                        </a:rPr>
                        <a:t>ОМС</a:t>
                      </a:r>
                    </a:p>
                    <a:p>
                      <a:pPr algn="ctr" fontAlgn="ctr"/>
                      <a:r>
                        <a:rPr lang="ru-RU" sz="1100" b="0" i="0" u="none" strike="noStrike" dirty="0" smtClean="0">
                          <a:solidFill>
                            <a:srgbClr val="000000"/>
                          </a:solidFill>
                          <a:effectLst/>
                          <a:latin typeface="Calibri" panose="020F0502020204030204" pitchFamily="34" charset="0"/>
                        </a:rPr>
                        <a:t> (</a:t>
                      </a:r>
                      <a:r>
                        <a:rPr lang="ru-RU" sz="1100" b="0" i="0" u="none" strike="noStrike" dirty="0" err="1" smtClean="0">
                          <a:solidFill>
                            <a:srgbClr val="000000"/>
                          </a:solidFill>
                          <a:effectLst/>
                          <a:latin typeface="Calibri" panose="020F0502020204030204" pitchFamily="34" charset="0"/>
                        </a:rPr>
                        <a:t>лс</a:t>
                      </a:r>
                      <a:r>
                        <a:rPr lang="ru-RU" sz="1100" b="0" i="0" u="none" strike="noStrike" dirty="0" smtClean="0">
                          <a:solidFill>
                            <a:srgbClr val="000000"/>
                          </a:solidFill>
                          <a:effectLst/>
                          <a:latin typeface="Calibri" panose="020F0502020204030204" pitchFamily="34" charset="0"/>
                        </a:rPr>
                        <a:t> 20,21,22,30,21,32,71)</a:t>
                      </a:r>
                      <a:endParaRPr lang="ru-RU"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цена не имеет значения (ст.242.27 БК РФ по договорам об оказании услуг </a:t>
                      </a:r>
                      <a:r>
                        <a:rPr lang="ru-RU" sz="1100" b="0" i="0" u="none" strike="noStrike" dirty="0" err="1">
                          <a:solidFill>
                            <a:srgbClr val="000000"/>
                          </a:solidFill>
                          <a:effectLst/>
                          <a:latin typeface="Calibri" panose="020F0502020204030204" pitchFamily="34" charset="0"/>
                        </a:rPr>
                        <a:t>связи,подписки</a:t>
                      </a:r>
                      <a:r>
                        <a:rPr lang="ru-RU" sz="1100" b="0" i="0" u="none" strike="noStrike" dirty="0">
                          <a:solidFill>
                            <a:srgbClr val="000000"/>
                          </a:solidFill>
                          <a:effectLst/>
                          <a:latin typeface="Calibri" panose="020F0502020204030204" pitchFamily="34" charset="0"/>
                        </a:rPr>
                        <a:t> на периодические издания, покупке авиа и ж/д билетов…)</a:t>
                      </a:r>
                      <a:br>
                        <a:rPr lang="ru-RU" sz="1100" b="0" i="0" u="none" strike="noStrike" dirty="0">
                          <a:solidFill>
                            <a:srgbClr val="000000"/>
                          </a:solidFill>
                          <a:effectLst/>
                          <a:latin typeface="Calibri" panose="020F0502020204030204" pitchFamily="34" charset="0"/>
                        </a:rPr>
                      </a:br>
                      <a:endParaRPr lang="ru-RU"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не имеет значения</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Calibri" panose="020F0502020204030204" pitchFamily="34" charset="0"/>
                        </a:rPr>
                        <a:t>до 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НЕТ</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Calibri" panose="020F0502020204030204" pitchFamily="34" charset="0"/>
                        </a:rPr>
                        <a:t>ДА</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100720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818" y="13123"/>
            <a:ext cx="1981200" cy="651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p:cNvSpPr txBox="1"/>
          <p:nvPr/>
        </p:nvSpPr>
        <p:spPr>
          <a:xfrm>
            <a:off x="11215929" y="6327880"/>
            <a:ext cx="939452" cy="417678"/>
          </a:xfrm>
          <a:prstGeom prst="rect">
            <a:avLst/>
          </a:prstGeom>
          <a:noFill/>
        </p:spPr>
        <p:txBody>
          <a:bodyPr wrap="square" rtlCol="0">
            <a:spAutoFit/>
          </a:bodyPr>
          <a:lstStyle/>
          <a:p>
            <a:pPr algn="r"/>
            <a:r>
              <a:rPr lang="ru-RU" sz="2114" b="1" dirty="0" smtClean="0">
                <a:solidFill>
                  <a:schemeClr val="accent1">
                    <a:lumMod val="75000"/>
                  </a:schemeClr>
                </a:solidFill>
              </a:rPr>
              <a:t>5</a:t>
            </a:r>
            <a:endParaRPr lang="ru-RU" sz="2114" b="1" dirty="0">
              <a:solidFill>
                <a:schemeClr val="accent1">
                  <a:lumMod val="75000"/>
                </a:schemeClr>
              </a:solidFill>
            </a:endParaRPr>
          </a:p>
        </p:txBody>
      </p:sp>
      <p:sp>
        <p:nvSpPr>
          <p:cNvPr id="26" name="object 2"/>
          <p:cNvSpPr/>
          <p:nvPr/>
        </p:nvSpPr>
        <p:spPr>
          <a:xfrm flipV="1">
            <a:off x="2983" y="530119"/>
            <a:ext cx="12186035"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3804" dirty="0"/>
          </a:p>
        </p:txBody>
      </p:sp>
      <p:sp>
        <p:nvSpPr>
          <p:cNvPr id="18" name="TextBox 17"/>
          <p:cNvSpPr txBox="1"/>
          <p:nvPr/>
        </p:nvSpPr>
        <p:spPr>
          <a:xfrm>
            <a:off x="834121" y="13150"/>
            <a:ext cx="1438912" cy="769441"/>
          </a:xfrm>
          <a:prstGeom prst="rect">
            <a:avLst/>
          </a:prstGeom>
          <a:noFill/>
        </p:spPr>
        <p:txBody>
          <a:bodyPr wrap="square" rtlCol="0">
            <a:spAutoFit/>
          </a:bodyPr>
          <a:lstStyle/>
          <a:p>
            <a:r>
              <a:rPr lang="ru-RU" sz="1100" b="1" dirty="0" smtClean="0">
                <a:solidFill>
                  <a:srgbClr val="43507B"/>
                </a:solidFill>
                <a:latin typeface="Arial" panose="020B0604020202020204" pitchFamily="34" charset="0"/>
                <a:cs typeface="Arial" panose="020B0604020202020204" pitchFamily="34" charset="0"/>
              </a:rPr>
              <a:t>Управление Федерального казначейства</a:t>
            </a:r>
            <a:r>
              <a:rPr lang="en-US" sz="1100" b="1" dirty="0" smtClean="0">
                <a:solidFill>
                  <a:srgbClr val="43507B"/>
                </a:solidFill>
                <a:latin typeface="Arial" panose="020B0604020202020204" pitchFamily="34" charset="0"/>
                <a:cs typeface="Arial" panose="020B0604020202020204" pitchFamily="34" charset="0"/>
              </a:rPr>
              <a:t/>
            </a:r>
            <a:br>
              <a:rPr lang="en-US" sz="1100" b="1" dirty="0" smtClean="0">
                <a:solidFill>
                  <a:srgbClr val="43507B"/>
                </a:solidFill>
                <a:latin typeface="Arial" panose="020B0604020202020204" pitchFamily="34" charset="0"/>
                <a:cs typeface="Arial" panose="020B0604020202020204" pitchFamily="34" charset="0"/>
              </a:rPr>
            </a:br>
            <a:r>
              <a:rPr lang="ru-RU" sz="1100" b="1" dirty="0" smtClean="0">
                <a:solidFill>
                  <a:srgbClr val="43507B"/>
                </a:solidFill>
                <a:latin typeface="Arial" panose="020B0604020202020204" pitchFamily="34" charset="0"/>
                <a:cs typeface="Arial" panose="020B0604020202020204" pitchFamily="34" charset="0"/>
              </a:rPr>
              <a:t>по г. Москве </a:t>
            </a:r>
            <a:endParaRPr lang="ru-RU" sz="1100" b="1" dirty="0">
              <a:solidFill>
                <a:srgbClr val="43507B"/>
              </a:solidFill>
              <a:latin typeface="Arial" panose="020B0604020202020204" pitchFamily="34" charset="0"/>
              <a:cs typeface="Arial" panose="020B0604020202020204" pitchFamily="34" charset="0"/>
            </a:endParaRPr>
          </a:p>
        </p:txBody>
      </p:sp>
      <p:pic>
        <p:nvPicPr>
          <p:cNvPr id="19" name="Рисунок 18"/>
          <p:cNvPicPr>
            <a:picLocks noChangeAspect="1"/>
          </p:cNvPicPr>
          <p:nvPr/>
        </p:nvPicPr>
        <p:blipFill>
          <a:blip r:embed="rId2"/>
          <a:stretch>
            <a:fillRect/>
          </a:stretch>
        </p:blipFill>
        <p:spPr>
          <a:xfrm>
            <a:off x="2116401" y="8810"/>
            <a:ext cx="607482" cy="760207"/>
          </a:xfrm>
          <a:prstGeom prst="rect">
            <a:avLst/>
          </a:prstGeom>
        </p:spPr>
      </p:pic>
      <p:sp>
        <p:nvSpPr>
          <p:cNvPr id="32" name="TextBox 31"/>
          <p:cNvSpPr txBox="1"/>
          <p:nvPr/>
        </p:nvSpPr>
        <p:spPr>
          <a:xfrm>
            <a:off x="4493339" y="97173"/>
            <a:ext cx="7578102" cy="769441"/>
          </a:xfrm>
          <a:prstGeom prst="rect">
            <a:avLst/>
          </a:prstGeom>
          <a:noFill/>
        </p:spPr>
        <p:txBody>
          <a:bodyPr wrap="square" rtlCol="0">
            <a:spAutoFit/>
          </a:bodyPr>
          <a:lstStyle/>
          <a:p>
            <a:pPr algn="r"/>
            <a:r>
              <a:rPr lang="ru-RU" sz="1600" dirty="0"/>
              <a:t> </a:t>
            </a:r>
            <a:r>
              <a:rPr lang="ru-RU" sz="1600" b="1" dirty="0" smtClean="0">
                <a:solidFill>
                  <a:schemeClr val="accent1">
                    <a:lumMod val="50000"/>
                  </a:schemeClr>
                </a:solidFill>
                <a:latin typeface="Calibri" panose="020F0502020204030204" pitchFamily="34" charset="0"/>
              </a:rPr>
              <a:t>Сроки </a:t>
            </a:r>
            <a:r>
              <a:rPr lang="ru-RU" sz="1600" b="1" dirty="0">
                <a:solidFill>
                  <a:schemeClr val="accent1">
                    <a:lumMod val="50000"/>
                  </a:schemeClr>
                </a:solidFill>
                <a:latin typeface="Calibri" panose="020F0502020204030204" pitchFamily="34" charset="0"/>
              </a:rPr>
              <a:t>оплаты заказчиком поставленного товара, выполненной работы (ее результатов), оказанной услуги, отдельных этапов исполнения контракта</a:t>
            </a:r>
          </a:p>
          <a:p>
            <a:endParaRPr lang="ru-RU" sz="1200" b="1" dirty="0">
              <a:solidFill>
                <a:srgbClr val="11437F"/>
              </a:solidFill>
              <a:latin typeface="Arial" panose="020B0604020202020204" pitchFamily="34" charset="0"/>
              <a:cs typeface="Arial" panose="020B0604020202020204" pitchFamily="34" charset="0"/>
            </a:endParaRPr>
          </a:p>
        </p:txBody>
      </p:sp>
      <p:sp>
        <p:nvSpPr>
          <p:cNvPr id="9" name="Прямоугольный треугольник 8"/>
          <p:cNvSpPr/>
          <p:nvPr/>
        </p:nvSpPr>
        <p:spPr>
          <a:xfrm rot="8336186" flipH="1">
            <a:off x="6241855" y="6160380"/>
            <a:ext cx="516843" cy="238735"/>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Tahoma" panose="020B0604030504040204" pitchFamily="34" charset="0"/>
              <a:ea typeface="Tahoma" panose="020B0604030504040204" pitchFamily="34" charset="0"/>
              <a:cs typeface="Tahoma" panose="020B0604030504040204" pitchFamily="34" charset="0"/>
            </a:endParaRPr>
          </a:p>
        </p:txBody>
      </p:sp>
      <p:sp>
        <p:nvSpPr>
          <p:cNvPr id="10" name="Прямоугольный треугольник 9"/>
          <p:cNvSpPr/>
          <p:nvPr/>
        </p:nvSpPr>
        <p:spPr>
          <a:xfrm rot="8336186" flipH="1">
            <a:off x="11464733" y="6145791"/>
            <a:ext cx="426795" cy="262644"/>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Tahoma" panose="020B0604030504040204" pitchFamily="34" charset="0"/>
              <a:ea typeface="Tahoma" panose="020B0604030504040204" pitchFamily="34" charset="0"/>
              <a:cs typeface="Tahoma" panose="020B0604030504040204" pitchFamily="34" charset="0"/>
            </a:endParaRPr>
          </a:p>
        </p:txBody>
      </p:sp>
      <p:sp>
        <p:nvSpPr>
          <p:cNvPr id="12" name="Прямоугольник 11"/>
          <p:cNvSpPr/>
          <p:nvPr/>
        </p:nvSpPr>
        <p:spPr>
          <a:xfrm>
            <a:off x="6920952" y="6214761"/>
            <a:ext cx="4286866" cy="415498"/>
          </a:xfrm>
          <a:prstGeom prst="rect">
            <a:avLst/>
          </a:prstGeom>
        </p:spPr>
        <p:txBody>
          <a:bodyPr wrap="square">
            <a:spAutoFit/>
          </a:bodyPr>
          <a:lstStyle/>
          <a:p>
            <a:endParaRPr lang="ru-RU" sz="1050" dirty="0">
              <a:latin typeface="Segoe UI Light" panose="020B0502040204020203" pitchFamily="34" charset="0"/>
              <a:ea typeface="Calibri" panose="020F0502020204030204" pitchFamily="34" charset="0"/>
              <a:cs typeface="Times New Roman" panose="02020603050405020304" pitchFamily="18" charset="0"/>
            </a:endParaRPr>
          </a:p>
          <a:p>
            <a:endParaRPr lang="ru-RU" sz="1050" dirty="0">
              <a:latin typeface="Segoe UI Light" panose="020B0502040204020203" pitchFamily="34" charset="0"/>
              <a:ea typeface="Calibri" panose="020F0502020204030204" pitchFamily="34" charset="0"/>
              <a:cs typeface="Times New Roman" panose="02020603050405020304" pitchFamily="18" charset="0"/>
            </a:endParaRPr>
          </a:p>
        </p:txBody>
      </p:sp>
      <p:sp>
        <p:nvSpPr>
          <p:cNvPr id="13" name="TextBox 12"/>
          <p:cNvSpPr txBox="1"/>
          <p:nvPr/>
        </p:nvSpPr>
        <p:spPr>
          <a:xfrm>
            <a:off x="882877" y="6128231"/>
            <a:ext cx="10081596" cy="807913"/>
          </a:xfrm>
          <a:prstGeom prst="rect">
            <a:avLst/>
          </a:prstGeom>
          <a:noFill/>
        </p:spPr>
        <p:txBody>
          <a:bodyPr wrap="square" rtlCol="0">
            <a:spAutoFit/>
          </a:bodyPr>
          <a:lstStyle/>
          <a:p>
            <a:r>
              <a:rPr lang="ru-RU" sz="1200" dirty="0">
                <a:latin typeface="Calibri" panose="020F0502020204030204" pitchFamily="34" charset="0"/>
              </a:rPr>
              <a:t>нарушение срока и порядка оплаты товаров (работ, услуг) при осуществлении закупок для обеспечения государственных и муниципальных нужд влечет наложение административного штрафа на должностных лиц в соответствии со </a:t>
            </a:r>
            <a:r>
              <a:rPr lang="ru-RU" sz="1200" dirty="0">
                <a:latin typeface="Calibri" panose="020F0502020204030204" pitchFamily="34" charset="0"/>
                <a:hlinkClick r:id="rId3"/>
              </a:rPr>
              <a:t>статьей 7.32.5</a:t>
            </a:r>
            <a:r>
              <a:rPr lang="ru-RU" sz="1200" dirty="0">
                <a:latin typeface="Calibri" panose="020F0502020204030204" pitchFamily="34" charset="0"/>
              </a:rPr>
              <a:t> Кодекса Российской Федерации об административных правонарушениях.</a:t>
            </a:r>
          </a:p>
          <a:p>
            <a:endParaRPr lang="ru-RU" sz="1050" dirty="0">
              <a:latin typeface="Segoe UI Light" panose="020B0502040204020203" pitchFamily="34" charset="0"/>
              <a:ea typeface="Calibri" panose="020F0502020204030204" pitchFamily="34" charset="0"/>
              <a:cs typeface="Times New Roman" panose="02020603050405020304" pitchFamily="18" charset="0"/>
            </a:endParaRPr>
          </a:p>
        </p:txBody>
      </p:sp>
      <p:sp>
        <p:nvSpPr>
          <p:cNvPr id="14" name="object 8"/>
          <p:cNvSpPr/>
          <p:nvPr/>
        </p:nvSpPr>
        <p:spPr>
          <a:xfrm>
            <a:off x="-9409" y="6037918"/>
            <a:ext cx="12157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sz="7076"/>
          </a:p>
        </p:txBody>
      </p:sp>
      <p:sp>
        <p:nvSpPr>
          <p:cNvPr id="16" name="object 9"/>
          <p:cNvSpPr/>
          <p:nvPr/>
        </p:nvSpPr>
        <p:spPr>
          <a:xfrm>
            <a:off x="9554901" y="438784"/>
            <a:ext cx="2621849" cy="5817561"/>
          </a:xfrm>
          <a:prstGeom prst="rect">
            <a:avLst/>
          </a:prstGeom>
          <a:blipFill>
            <a:blip r:embed="rId4" cstate="print"/>
            <a:stretch>
              <a:fillRect/>
            </a:stretch>
          </a:blipFill>
        </p:spPr>
        <p:txBody>
          <a:bodyPr wrap="square" lIns="0" tIns="0" rIns="0" bIns="0" rtlCol="0"/>
          <a:lstStyle/>
          <a:p>
            <a:endParaRPr sz="3804"/>
          </a:p>
        </p:txBody>
      </p:sp>
      <p:sp>
        <p:nvSpPr>
          <p:cNvPr id="3" name="Прямоугольник 2"/>
          <p:cNvSpPr/>
          <p:nvPr/>
        </p:nvSpPr>
        <p:spPr>
          <a:xfrm>
            <a:off x="457200" y="1270602"/>
            <a:ext cx="8200864" cy="791533"/>
          </a:xfrm>
          <a:prstGeom prst="rect">
            <a:avLst/>
          </a:prstGeom>
          <a:solidFill>
            <a:schemeClr val="accent1">
              <a:lumMod val="20000"/>
              <a:lumOff val="80000"/>
              <a:alpha val="87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t> </a:t>
            </a:r>
          </a:p>
          <a:p>
            <a:pPr algn="ctr"/>
            <a:r>
              <a:rPr lang="ru-RU" sz="1600" dirty="0" smtClean="0">
                <a:solidFill>
                  <a:schemeClr val="accent1">
                    <a:lumMod val="50000"/>
                  </a:schemeClr>
                </a:solidFill>
                <a:latin typeface="Calibri" panose="020F0502020204030204" pitchFamily="34" charset="0"/>
              </a:rPr>
              <a:t>часть </a:t>
            </a:r>
            <a:r>
              <a:rPr lang="ru-RU" sz="1600" dirty="0">
                <a:solidFill>
                  <a:schemeClr val="accent1">
                    <a:lumMod val="50000"/>
                  </a:schemeClr>
                </a:solidFill>
                <a:latin typeface="Calibri" panose="020F0502020204030204" pitchFamily="34" charset="0"/>
              </a:rPr>
              <a:t>13.1 статьи 34 Закона </a:t>
            </a:r>
            <a:r>
              <a:rPr lang="ru-RU" sz="1600" b="1" dirty="0">
                <a:solidFill>
                  <a:schemeClr val="accent1">
                    <a:lumMod val="50000"/>
                  </a:schemeClr>
                </a:solidFill>
                <a:latin typeface="Calibri" panose="020F0502020204030204" pitchFamily="34" charset="0"/>
              </a:rPr>
              <a:t>№ 44-ФЗ </a:t>
            </a:r>
          </a:p>
          <a:p>
            <a:pPr algn="ctr"/>
            <a:r>
              <a:rPr lang="ru-RU" sz="1600" dirty="0" smtClean="0">
                <a:solidFill>
                  <a:schemeClr val="accent1">
                    <a:lumMod val="50000"/>
                  </a:schemeClr>
                </a:solidFill>
                <a:latin typeface="Calibri" panose="020F0502020204030204" pitchFamily="34" charset="0"/>
              </a:rPr>
              <a:t>С </a:t>
            </a:r>
            <a:r>
              <a:rPr lang="ru-RU" sz="1600" b="1" dirty="0" smtClean="0">
                <a:solidFill>
                  <a:schemeClr val="accent1">
                    <a:lumMod val="50000"/>
                  </a:schemeClr>
                </a:solidFill>
                <a:latin typeface="Calibri" panose="020F0502020204030204" pitchFamily="34" charset="0"/>
              </a:rPr>
              <a:t>01.05.2022 </a:t>
            </a:r>
            <a:r>
              <a:rPr lang="ru-RU" sz="1600" dirty="0" smtClean="0">
                <a:solidFill>
                  <a:schemeClr val="accent1">
                    <a:lumMod val="50000"/>
                  </a:schemeClr>
                </a:solidFill>
                <a:latin typeface="Calibri" panose="020F0502020204030204" pitchFamily="34" charset="0"/>
              </a:rPr>
              <a:t>срок </a:t>
            </a:r>
            <a:r>
              <a:rPr lang="ru-RU" sz="1600" dirty="0">
                <a:solidFill>
                  <a:schemeClr val="accent1">
                    <a:lumMod val="50000"/>
                  </a:schemeClr>
                </a:solidFill>
                <a:latin typeface="Calibri" panose="020F0502020204030204" pitchFamily="34" charset="0"/>
              </a:rPr>
              <a:t>оплаты заказчиком поставленного товара, выполненной работы, оказанной услуги должен </a:t>
            </a:r>
            <a:r>
              <a:rPr lang="ru-RU" sz="1600" dirty="0" smtClean="0">
                <a:solidFill>
                  <a:schemeClr val="accent1">
                    <a:lumMod val="50000"/>
                  </a:schemeClr>
                </a:solidFill>
                <a:latin typeface="Calibri" panose="020F0502020204030204" pitchFamily="34" charset="0"/>
              </a:rPr>
              <a:t>составлять: </a:t>
            </a:r>
            <a:endParaRPr lang="ru-RU" sz="1600" dirty="0">
              <a:solidFill>
                <a:schemeClr val="accent1">
                  <a:lumMod val="50000"/>
                </a:schemeClr>
              </a:solidFill>
              <a:latin typeface="Calibri" panose="020F0502020204030204" pitchFamily="34" charset="0"/>
            </a:endParaRPr>
          </a:p>
          <a:p>
            <a:pPr algn="ctr"/>
            <a:endParaRPr lang="ru-RU" sz="1200" dirty="0">
              <a:solidFill>
                <a:schemeClr val="tx1">
                  <a:lumMod val="95000"/>
                  <a:lumOff val="5000"/>
                </a:schemeClr>
              </a:solidFill>
            </a:endParaRPr>
          </a:p>
        </p:txBody>
      </p:sp>
      <p:sp>
        <p:nvSpPr>
          <p:cNvPr id="4" name="Прямоугольник 3"/>
          <p:cNvSpPr/>
          <p:nvPr/>
        </p:nvSpPr>
        <p:spPr>
          <a:xfrm>
            <a:off x="457200" y="2209800"/>
            <a:ext cx="1617556" cy="2805449"/>
          </a:xfrm>
          <a:prstGeom prst="rect">
            <a:avLst/>
          </a:prstGeom>
          <a:solidFill>
            <a:schemeClr val="accent1">
              <a:lumMod val="40000"/>
              <a:lumOff val="60000"/>
            </a:schemeClr>
          </a:solidFill>
        </p:spPr>
        <p:style>
          <a:lnRef idx="2">
            <a:schemeClr val="accent1"/>
          </a:lnRef>
          <a:fillRef idx="1">
            <a:schemeClr val="lt1"/>
          </a:fillRef>
          <a:effectRef idx="0">
            <a:schemeClr val="accent1"/>
          </a:effectRef>
          <a:fontRef idx="minor">
            <a:schemeClr val="dk1"/>
          </a:fontRef>
        </p:style>
        <p:txBody>
          <a:bodyPr rtlCol="0" anchor="t" anchorCtr="0"/>
          <a:lstStyle/>
          <a:p>
            <a:r>
              <a:rPr lang="ru-RU" sz="1400" b="1" dirty="0">
                <a:latin typeface="Calibri" panose="020F0502020204030204" pitchFamily="34" charset="0"/>
              </a:rPr>
              <a:t>не более 7 рабочих </a:t>
            </a:r>
            <a:r>
              <a:rPr lang="ru-RU" sz="1400" b="1" dirty="0" smtClean="0">
                <a:latin typeface="Calibri" panose="020F0502020204030204" pitchFamily="34" charset="0"/>
              </a:rPr>
              <a:t>дней</a:t>
            </a:r>
          </a:p>
          <a:p>
            <a:r>
              <a:rPr lang="ru-RU" sz="1400" dirty="0" smtClean="0">
                <a:latin typeface="Calibri" panose="020F0502020204030204" pitchFamily="34" charset="0"/>
              </a:rPr>
              <a:t> </a:t>
            </a:r>
            <a:endParaRPr lang="ru-RU" sz="1400" dirty="0">
              <a:latin typeface="Calibri" panose="020F0502020204030204" pitchFamily="34" charset="0"/>
            </a:endParaRPr>
          </a:p>
          <a:p>
            <a:r>
              <a:rPr lang="ru-RU" sz="1400" dirty="0">
                <a:latin typeface="Calibri" panose="020F0502020204030204" pitchFamily="34" charset="0"/>
              </a:rPr>
              <a:t>с даты подписания заказчиком документа</a:t>
            </a:r>
            <a:br>
              <a:rPr lang="ru-RU" sz="1400" dirty="0">
                <a:latin typeface="Calibri" panose="020F0502020204030204" pitchFamily="34" charset="0"/>
              </a:rPr>
            </a:br>
            <a:r>
              <a:rPr lang="ru-RU" sz="1400" dirty="0">
                <a:latin typeface="Calibri" panose="020F0502020204030204" pitchFamily="34" charset="0"/>
              </a:rPr>
              <a:t>о приемке товаров, работ, оказанных услуг, сформированного в ГИС ЕИС</a:t>
            </a:r>
          </a:p>
        </p:txBody>
      </p:sp>
      <p:sp>
        <p:nvSpPr>
          <p:cNvPr id="5" name="Прямоугольник 4"/>
          <p:cNvSpPr/>
          <p:nvPr/>
        </p:nvSpPr>
        <p:spPr>
          <a:xfrm>
            <a:off x="2209800" y="2209800"/>
            <a:ext cx="2590800" cy="2823404"/>
          </a:xfrm>
          <a:prstGeom prst="rect">
            <a:avLst/>
          </a:prstGeom>
          <a:solidFill>
            <a:schemeClr val="accent1">
              <a:lumMod val="40000"/>
              <a:lumOff val="60000"/>
            </a:schemeClr>
          </a:solidFill>
        </p:spPr>
        <p:style>
          <a:lnRef idx="2">
            <a:schemeClr val="accent1"/>
          </a:lnRef>
          <a:fillRef idx="1">
            <a:schemeClr val="lt1"/>
          </a:fillRef>
          <a:effectRef idx="0">
            <a:schemeClr val="accent1"/>
          </a:effectRef>
          <a:fontRef idx="minor">
            <a:schemeClr val="dk1"/>
          </a:fontRef>
        </p:style>
        <p:txBody>
          <a:bodyPr rtlCol="0" anchor="t" anchorCtr="0"/>
          <a:lstStyle/>
          <a:p>
            <a:r>
              <a:rPr lang="ru-RU" sz="1400" b="1" dirty="0" smtClean="0">
                <a:latin typeface="Calibri" panose="020F0502020204030204" pitchFamily="34" charset="0"/>
              </a:rPr>
              <a:t>не </a:t>
            </a:r>
            <a:r>
              <a:rPr lang="ru-RU" sz="1400" b="1" dirty="0">
                <a:latin typeface="Calibri" panose="020F0502020204030204" pitchFamily="34" charset="0"/>
              </a:rPr>
              <a:t>более 10 рабочих </a:t>
            </a:r>
            <a:r>
              <a:rPr lang="ru-RU" sz="1400" b="1" dirty="0" smtClean="0">
                <a:latin typeface="Calibri" panose="020F0502020204030204" pitchFamily="34" charset="0"/>
              </a:rPr>
              <a:t>дней</a:t>
            </a:r>
          </a:p>
          <a:p>
            <a:r>
              <a:rPr lang="ru-RU" sz="1400" dirty="0" smtClean="0">
                <a:latin typeface="Calibri" panose="020F0502020204030204" pitchFamily="34" charset="0"/>
              </a:rPr>
              <a:t> </a:t>
            </a:r>
            <a:endParaRPr lang="ru-RU" sz="1400" dirty="0">
              <a:latin typeface="Calibri" panose="020F0502020204030204" pitchFamily="34" charset="0"/>
            </a:endParaRPr>
          </a:p>
          <a:p>
            <a:r>
              <a:rPr lang="ru-RU" sz="1400" dirty="0">
                <a:latin typeface="Calibri" panose="020F0502020204030204" pitchFamily="34" charset="0"/>
              </a:rPr>
              <a:t>с даты подписания заказчиком документа о приемке, сформированного и подписанного </a:t>
            </a:r>
            <a:r>
              <a:rPr lang="ru-RU" sz="1400" u="sng" dirty="0">
                <a:latin typeface="Calibri" panose="020F0502020204030204" pitchFamily="34" charset="0"/>
              </a:rPr>
              <a:t>без использования </a:t>
            </a:r>
            <a:r>
              <a:rPr lang="ru-RU" sz="1400" dirty="0">
                <a:latin typeface="Calibri" panose="020F0502020204030204" pitchFamily="34" charset="0"/>
              </a:rPr>
              <a:t>ГИС ЕИС, </a:t>
            </a:r>
          </a:p>
          <a:p>
            <a:r>
              <a:rPr lang="ru-RU" sz="1400" dirty="0">
                <a:latin typeface="Calibri" panose="020F0502020204030204" pitchFamily="34" charset="0"/>
              </a:rPr>
              <a:t>а также в случае </a:t>
            </a:r>
            <a:r>
              <a:rPr lang="ru-RU" sz="1400" dirty="0" smtClean="0">
                <a:latin typeface="Calibri" panose="020F0502020204030204" pitchFamily="34" charset="0"/>
              </a:rPr>
              <a:t>если </a:t>
            </a:r>
            <a:r>
              <a:rPr lang="ru-RU" sz="1400" dirty="0">
                <a:latin typeface="Calibri" panose="020F0502020204030204" pitchFamily="34" charset="0"/>
              </a:rPr>
              <a:t>расчеты по контракту или расчеты по контракту в части выплаты аванса подлежат казначейскому сопровождению</a:t>
            </a:r>
          </a:p>
        </p:txBody>
      </p:sp>
      <p:sp>
        <p:nvSpPr>
          <p:cNvPr id="24" name="Прямоугольник 23"/>
          <p:cNvSpPr/>
          <p:nvPr/>
        </p:nvSpPr>
        <p:spPr>
          <a:xfrm>
            <a:off x="4935645" y="2209799"/>
            <a:ext cx="1617556" cy="2823405"/>
          </a:xfrm>
          <a:prstGeom prst="rect">
            <a:avLst/>
          </a:prstGeom>
          <a:solidFill>
            <a:schemeClr val="accent1">
              <a:lumMod val="40000"/>
              <a:lumOff val="60000"/>
            </a:schemeClr>
          </a:solidFill>
        </p:spPr>
        <p:style>
          <a:lnRef idx="2">
            <a:schemeClr val="accent1"/>
          </a:lnRef>
          <a:fillRef idx="1">
            <a:schemeClr val="lt1"/>
          </a:fillRef>
          <a:effectRef idx="0">
            <a:schemeClr val="accent1"/>
          </a:effectRef>
          <a:fontRef idx="minor">
            <a:schemeClr val="dk1"/>
          </a:fontRef>
        </p:style>
        <p:txBody>
          <a:bodyPr rtlCol="0" anchor="t" anchorCtr="0"/>
          <a:lstStyle/>
          <a:p>
            <a:r>
              <a:rPr lang="ru-RU" sz="1400" b="1" dirty="0">
                <a:latin typeface="Calibri" panose="020F0502020204030204" pitchFamily="34" charset="0"/>
              </a:rPr>
              <a:t>не более 20 рабочих </a:t>
            </a:r>
            <a:r>
              <a:rPr lang="ru-RU" sz="1400" b="1" dirty="0" smtClean="0">
                <a:latin typeface="Calibri" panose="020F0502020204030204" pitchFamily="34" charset="0"/>
              </a:rPr>
              <a:t>дней</a:t>
            </a:r>
          </a:p>
          <a:p>
            <a:endParaRPr lang="ru-RU" sz="1400" b="1" dirty="0">
              <a:latin typeface="Calibri" panose="020F0502020204030204" pitchFamily="34" charset="0"/>
            </a:endParaRPr>
          </a:p>
          <a:p>
            <a:r>
              <a:rPr lang="ru-RU" sz="1400" dirty="0" smtClean="0">
                <a:latin typeface="Calibri" panose="020F0502020204030204" pitchFamily="34" charset="0"/>
              </a:rPr>
              <a:t>если контракт </a:t>
            </a:r>
            <a:r>
              <a:rPr lang="ru-RU" sz="1400" dirty="0">
                <a:latin typeface="Calibri" panose="020F0502020204030204" pitchFamily="34" charset="0"/>
              </a:rPr>
              <a:t>содержит сведения, составляющие государственную тайну</a:t>
            </a:r>
          </a:p>
          <a:p>
            <a:r>
              <a:rPr lang="ru-RU" sz="1400" dirty="0"/>
              <a:t> </a:t>
            </a:r>
          </a:p>
        </p:txBody>
      </p:sp>
      <p:sp>
        <p:nvSpPr>
          <p:cNvPr id="22" name="Прямоугольник 21"/>
          <p:cNvSpPr/>
          <p:nvPr/>
        </p:nvSpPr>
        <p:spPr>
          <a:xfrm>
            <a:off x="457200" y="5162911"/>
            <a:ext cx="8200863" cy="835613"/>
          </a:xfrm>
          <a:prstGeom prst="rect">
            <a:avLst/>
          </a:prstGeom>
        </p:spPr>
        <p:style>
          <a:lnRef idx="2">
            <a:schemeClr val="accent1"/>
          </a:lnRef>
          <a:fillRef idx="1">
            <a:schemeClr val="lt1"/>
          </a:fillRef>
          <a:effectRef idx="0">
            <a:schemeClr val="accent1"/>
          </a:effectRef>
          <a:fontRef idx="minor">
            <a:schemeClr val="dk1"/>
          </a:fontRef>
        </p:style>
        <p:txBody>
          <a:bodyPr rtlCol="0" anchor="ctr">
            <a:spAutoFit/>
          </a:bodyPr>
          <a:lstStyle/>
          <a:p>
            <a:pPr indent="450215">
              <a:lnSpc>
                <a:spcPct val="115000"/>
              </a:lnSpc>
              <a:spcAft>
                <a:spcPts val="0"/>
              </a:spcAft>
            </a:pPr>
            <a:r>
              <a:rPr lang="ru-RU" sz="1050" dirty="0" smtClean="0">
                <a:latin typeface="Calibri" panose="020F0502020204030204" pitchFamily="34" charset="0"/>
                <a:ea typeface="Times New Roman" panose="02020603050405020304" pitchFamily="18" charset="0"/>
              </a:rPr>
              <a:t>норма </a:t>
            </a:r>
            <a:r>
              <a:rPr lang="ru-RU" sz="1050" dirty="0">
                <a:latin typeface="Calibri" panose="020F0502020204030204" pitchFamily="34" charset="0"/>
                <a:ea typeface="Times New Roman" panose="02020603050405020304" pitchFamily="18" charset="0"/>
              </a:rPr>
              <a:t>вступила в силу с 1 мая 2022 г. в отношении контрактов, заключенных по результатам определения поставщика (подрядчика, исполнителя), извещения об осуществлении закупки по которым размещены в ГИС ЕИС либо приглашения принять участие в закупке направлены после 1 мая 2022 г., а также в отношении контрактов, заключенных с единственным поставщиком (подрядчиком, исполнителем) после 1 мая 2022 г. </a:t>
            </a:r>
          </a:p>
        </p:txBody>
      </p:sp>
      <p:sp>
        <p:nvSpPr>
          <p:cNvPr id="27" name="Прямоугольник 26"/>
          <p:cNvSpPr/>
          <p:nvPr/>
        </p:nvSpPr>
        <p:spPr>
          <a:xfrm>
            <a:off x="8763000" y="1270602"/>
            <a:ext cx="3308441" cy="808267"/>
          </a:xfrm>
          <a:prstGeom prst="rect">
            <a:avLst/>
          </a:prstGeom>
          <a:solidFill>
            <a:schemeClr val="accent1">
              <a:lumMod val="20000"/>
              <a:lumOff val="80000"/>
              <a:alpha val="87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t> </a:t>
            </a:r>
          </a:p>
          <a:p>
            <a:pPr algn="ctr"/>
            <a:endParaRPr lang="ru-RU" sz="1200" dirty="0" smtClean="0">
              <a:solidFill>
                <a:schemeClr val="accent1">
                  <a:lumMod val="50000"/>
                </a:schemeClr>
              </a:solidFill>
            </a:endParaRPr>
          </a:p>
          <a:p>
            <a:pPr algn="ctr"/>
            <a:r>
              <a:rPr lang="ru-RU" sz="1200" dirty="0" smtClean="0">
                <a:solidFill>
                  <a:schemeClr val="accent1">
                    <a:lumMod val="50000"/>
                  </a:schemeClr>
                </a:solidFill>
                <a:latin typeface="Calibri" panose="020F0502020204030204" pitchFamily="34" charset="0"/>
              </a:rPr>
              <a:t>часть 5 статьи 3 Закона </a:t>
            </a:r>
            <a:r>
              <a:rPr lang="ru-RU" sz="1200" b="1" dirty="0" smtClean="0">
                <a:solidFill>
                  <a:schemeClr val="accent1">
                    <a:lumMod val="50000"/>
                  </a:schemeClr>
                </a:solidFill>
                <a:latin typeface="Calibri" panose="020F0502020204030204" pitchFamily="34" charset="0"/>
              </a:rPr>
              <a:t>№ 223-ФЗ </a:t>
            </a:r>
          </a:p>
          <a:p>
            <a:pPr algn="ctr"/>
            <a:r>
              <a:rPr lang="ru-RU" sz="1200" dirty="0" smtClean="0">
                <a:solidFill>
                  <a:schemeClr val="accent1">
                    <a:lumMod val="50000"/>
                  </a:schemeClr>
                </a:solidFill>
                <a:latin typeface="Calibri" panose="020F0502020204030204" pitchFamily="34" charset="0"/>
              </a:rPr>
              <a:t>С </a:t>
            </a:r>
            <a:r>
              <a:rPr lang="ru-RU" sz="1200" b="1" dirty="0" smtClean="0">
                <a:solidFill>
                  <a:schemeClr val="accent1">
                    <a:lumMod val="50000"/>
                  </a:schemeClr>
                </a:solidFill>
                <a:latin typeface="Calibri" panose="020F0502020204030204" pitchFamily="34" charset="0"/>
              </a:rPr>
              <a:t>16.04.2022 </a:t>
            </a:r>
            <a:r>
              <a:rPr lang="ru-RU" sz="1200" dirty="0">
                <a:solidFill>
                  <a:schemeClr val="accent1">
                    <a:lumMod val="50000"/>
                  </a:schemeClr>
                </a:solidFill>
                <a:latin typeface="Calibri" panose="020F0502020204030204" pitchFamily="34" charset="0"/>
              </a:rPr>
              <a:t>Срок оплаты заказчиком поставленного товара, выполненной работы (ее результатов), оказанной услуги</a:t>
            </a:r>
          </a:p>
          <a:p>
            <a:pPr algn="ctr"/>
            <a:endParaRPr lang="ru-RU" sz="1600" dirty="0">
              <a:solidFill>
                <a:schemeClr val="accent1">
                  <a:lumMod val="50000"/>
                </a:schemeClr>
              </a:solidFill>
              <a:latin typeface="Calibri" panose="020F0502020204030204" pitchFamily="34" charset="0"/>
            </a:endParaRPr>
          </a:p>
          <a:p>
            <a:pPr algn="ctr"/>
            <a:endParaRPr lang="ru-RU" sz="1200" dirty="0">
              <a:solidFill>
                <a:schemeClr val="tx1">
                  <a:lumMod val="95000"/>
                  <a:lumOff val="5000"/>
                </a:schemeClr>
              </a:solidFill>
            </a:endParaRPr>
          </a:p>
        </p:txBody>
      </p:sp>
      <p:sp>
        <p:nvSpPr>
          <p:cNvPr id="28" name="Прямоугольник 27"/>
          <p:cNvSpPr/>
          <p:nvPr/>
        </p:nvSpPr>
        <p:spPr>
          <a:xfrm>
            <a:off x="8958549" y="2209797"/>
            <a:ext cx="2941361" cy="2762117"/>
          </a:xfrm>
          <a:prstGeom prst="rect">
            <a:avLst/>
          </a:prstGeom>
          <a:solidFill>
            <a:schemeClr val="accent1">
              <a:lumMod val="40000"/>
              <a:lumOff val="60000"/>
            </a:schemeClr>
          </a:solidFill>
        </p:spPr>
        <p:style>
          <a:lnRef idx="2">
            <a:schemeClr val="accent1"/>
          </a:lnRef>
          <a:fillRef idx="1">
            <a:schemeClr val="lt1"/>
          </a:fillRef>
          <a:effectRef idx="0">
            <a:schemeClr val="accent1"/>
          </a:effectRef>
          <a:fontRef idx="minor">
            <a:schemeClr val="dk1"/>
          </a:fontRef>
        </p:style>
        <p:txBody>
          <a:bodyPr rtlCol="0" anchor="t" anchorCtr="0"/>
          <a:lstStyle/>
          <a:p>
            <a:r>
              <a:rPr lang="ru-RU" sz="1400" b="1" dirty="0">
                <a:latin typeface="Calibri" panose="020F0502020204030204" pitchFamily="34" charset="0"/>
              </a:rPr>
              <a:t>не более 7</a:t>
            </a:r>
            <a:r>
              <a:rPr lang="ru-RU" sz="1400" b="1" dirty="0" smtClean="0">
                <a:latin typeface="Calibri" panose="020F0502020204030204" pitchFamily="34" charset="0"/>
              </a:rPr>
              <a:t> </a:t>
            </a:r>
            <a:r>
              <a:rPr lang="ru-RU" sz="1400" b="1" dirty="0">
                <a:latin typeface="Calibri" panose="020F0502020204030204" pitchFamily="34" charset="0"/>
              </a:rPr>
              <a:t>рабочих </a:t>
            </a:r>
            <a:r>
              <a:rPr lang="ru-RU" sz="1400" b="1" dirty="0" smtClean="0">
                <a:latin typeface="Calibri" panose="020F0502020204030204" pitchFamily="34" charset="0"/>
              </a:rPr>
              <a:t>дней</a:t>
            </a:r>
          </a:p>
          <a:p>
            <a:endParaRPr lang="ru-RU" sz="1400" b="1" dirty="0">
              <a:latin typeface="Calibri" panose="020F0502020204030204" pitchFamily="34" charset="0"/>
            </a:endParaRPr>
          </a:p>
          <a:p>
            <a:r>
              <a:rPr lang="ru-RU" sz="1400" dirty="0">
                <a:latin typeface="Calibri" panose="020F0502020204030204" pitchFamily="34" charset="0"/>
              </a:rPr>
              <a:t>с даты приемки поставленного товара, выполненной </a:t>
            </a:r>
            <a:r>
              <a:rPr lang="ru-RU" sz="1400" dirty="0" smtClean="0">
                <a:latin typeface="Calibri" panose="020F0502020204030204" pitchFamily="34" charset="0"/>
              </a:rPr>
              <a:t>работы, </a:t>
            </a:r>
            <a:r>
              <a:rPr lang="ru-RU" sz="1400" dirty="0">
                <a:latin typeface="Calibri" panose="020F0502020204030204" pitchFamily="34" charset="0"/>
              </a:rPr>
              <a:t>оказанной услуги, за исключением случаев</a:t>
            </a:r>
            <a:r>
              <a:rPr lang="ru-RU" sz="1400" dirty="0" smtClean="0">
                <a:latin typeface="Calibri" panose="020F0502020204030204" pitchFamily="34" charset="0"/>
              </a:rPr>
              <a:t>, </a:t>
            </a:r>
            <a:r>
              <a:rPr lang="ru-RU" sz="1400" dirty="0">
                <a:latin typeface="Calibri" panose="020F0502020204030204" pitchFamily="34" charset="0"/>
              </a:rPr>
              <a:t>если иной срок оплаты установлен заказчиком в положении о закупке.</a:t>
            </a:r>
          </a:p>
          <a:p>
            <a:endParaRPr lang="ru-RU" sz="1400" dirty="0"/>
          </a:p>
          <a:p>
            <a:r>
              <a:rPr lang="ru-RU" sz="1400" dirty="0"/>
              <a:t> </a:t>
            </a:r>
          </a:p>
        </p:txBody>
      </p:sp>
      <p:sp>
        <p:nvSpPr>
          <p:cNvPr id="29" name="Прямоугольник 28"/>
          <p:cNvSpPr/>
          <p:nvPr/>
        </p:nvSpPr>
        <p:spPr>
          <a:xfrm>
            <a:off x="6688246" y="2209798"/>
            <a:ext cx="1969817" cy="2785455"/>
          </a:xfrm>
          <a:prstGeom prst="rect">
            <a:avLst/>
          </a:prstGeom>
          <a:solidFill>
            <a:schemeClr val="bg1">
              <a:lumMod val="85000"/>
            </a:schemeClr>
          </a:solidFill>
        </p:spPr>
        <p:style>
          <a:lnRef idx="2">
            <a:schemeClr val="accent1"/>
          </a:lnRef>
          <a:fillRef idx="1">
            <a:schemeClr val="lt1"/>
          </a:fillRef>
          <a:effectRef idx="0">
            <a:schemeClr val="accent1"/>
          </a:effectRef>
          <a:fontRef idx="minor">
            <a:schemeClr val="dk1"/>
          </a:fontRef>
        </p:style>
        <p:txBody>
          <a:bodyPr rtlCol="0" anchor="ctr"/>
          <a:lstStyle/>
          <a:p>
            <a:r>
              <a:rPr lang="ru-RU" sz="1400" dirty="0">
                <a:latin typeface="Calibri" panose="020F0502020204030204" pitchFamily="34" charset="0"/>
              </a:rPr>
              <a:t>не более 30 </a:t>
            </a:r>
            <a:r>
              <a:rPr lang="ru-RU" sz="1400" dirty="0" smtClean="0">
                <a:latin typeface="Calibri" panose="020F0502020204030204" pitchFamily="34" charset="0"/>
              </a:rPr>
              <a:t>дней</a:t>
            </a:r>
          </a:p>
          <a:p>
            <a:endParaRPr lang="ru-RU" sz="1200" b="1" dirty="0" smtClean="0">
              <a:latin typeface="Calibri" panose="020F0502020204030204" pitchFamily="34" charset="0"/>
            </a:endParaRPr>
          </a:p>
          <a:p>
            <a:r>
              <a:rPr lang="ru-RU" sz="1200" dirty="0" smtClean="0">
                <a:latin typeface="Calibri" panose="020F0502020204030204" pitchFamily="34" charset="0"/>
              </a:rPr>
              <a:t> </a:t>
            </a:r>
            <a:r>
              <a:rPr lang="ru-RU" sz="1200" dirty="0">
                <a:latin typeface="Calibri" panose="020F0502020204030204" pitchFamily="34" charset="0"/>
              </a:rPr>
              <a:t>с даты подписания </a:t>
            </a:r>
            <a:r>
              <a:rPr lang="ru-RU" sz="1200" i="1" dirty="0">
                <a:latin typeface="Calibri" panose="020F0502020204030204" pitchFamily="34" charset="0"/>
              </a:rPr>
              <a:t>государственным заказчиком </a:t>
            </a:r>
            <a:r>
              <a:rPr lang="ru-RU" sz="1200" dirty="0" smtClean="0">
                <a:latin typeface="Calibri" panose="020F0502020204030204" pitchFamily="34" charset="0"/>
              </a:rPr>
              <a:t>документа о приемке </a:t>
            </a:r>
          </a:p>
          <a:p>
            <a:r>
              <a:rPr lang="ru-RU" sz="1200" dirty="0" smtClean="0">
                <a:latin typeface="Calibri" panose="020F0502020204030204" pitchFamily="34" charset="0"/>
              </a:rPr>
              <a:t>товара</a:t>
            </a:r>
            <a:r>
              <a:rPr lang="ru-RU" sz="1200" dirty="0">
                <a:latin typeface="Calibri" panose="020F0502020204030204" pitchFamily="34" charset="0"/>
              </a:rPr>
              <a:t>, выполненной </a:t>
            </a:r>
            <a:r>
              <a:rPr lang="ru-RU" sz="1200" dirty="0" smtClean="0">
                <a:latin typeface="Calibri" panose="020F0502020204030204" pitchFamily="34" charset="0"/>
              </a:rPr>
              <a:t>работы, </a:t>
            </a:r>
            <a:r>
              <a:rPr lang="ru-RU" sz="1200" dirty="0">
                <a:latin typeface="Calibri" panose="020F0502020204030204" pitchFamily="34" charset="0"/>
              </a:rPr>
              <a:t>отдельных этапов исполнения </a:t>
            </a:r>
            <a:r>
              <a:rPr lang="ru-RU" sz="1200" i="1" dirty="0">
                <a:latin typeface="Calibri" panose="020F0502020204030204" pitchFamily="34" charset="0"/>
              </a:rPr>
              <a:t>государственного</a:t>
            </a:r>
            <a:r>
              <a:rPr lang="ru-RU" sz="1200" dirty="0">
                <a:latin typeface="Calibri" panose="020F0502020204030204" pitchFamily="34" charset="0"/>
              </a:rPr>
              <a:t> контракта, заключенного в целях обеспечения обороноспособности и безопасности государства</a:t>
            </a:r>
          </a:p>
          <a:p>
            <a:r>
              <a:rPr lang="ru-RU" sz="1400" dirty="0" smtClean="0"/>
              <a:t> </a:t>
            </a:r>
            <a:endParaRPr lang="ru-RU" sz="1400" dirty="0"/>
          </a:p>
        </p:txBody>
      </p:sp>
      <p:sp>
        <p:nvSpPr>
          <p:cNvPr id="30" name="Прямоугольник 29"/>
          <p:cNvSpPr/>
          <p:nvPr/>
        </p:nvSpPr>
        <p:spPr>
          <a:xfrm>
            <a:off x="726466" y="648000"/>
            <a:ext cx="11173444" cy="73866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b" anchorCtr="0">
            <a:spAutoFit/>
          </a:bodyPr>
          <a:lstStyle/>
          <a:p>
            <a:pPr algn="r"/>
            <a:endParaRPr lang="ru-RU" sz="1400" b="1" dirty="0" smtClean="0">
              <a:solidFill>
                <a:schemeClr val="tx1"/>
              </a:solidFill>
            </a:endParaRPr>
          </a:p>
          <a:p>
            <a:pPr algn="r"/>
            <a:r>
              <a:rPr lang="ru-RU" sz="1400" b="1" dirty="0" smtClean="0">
                <a:solidFill>
                  <a:schemeClr val="tx1"/>
                </a:solidFill>
                <a:latin typeface="Calibri" panose="020F0502020204030204" pitchFamily="34" charset="0"/>
              </a:rPr>
              <a:t>Федеральный </a:t>
            </a:r>
            <a:r>
              <a:rPr lang="ru-RU" sz="1400" b="1" dirty="0">
                <a:solidFill>
                  <a:schemeClr val="tx1"/>
                </a:solidFill>
                <a:latin typeface="Calibri" panose="020F0502020204030204" pitchFamily="34" charset="0"/>
              </a:rPr>
              <a:t>закон от 16.04.2022 N 104-ФЗ </a:t>
            </a:r>
            <a:r>
              <a:rPr lang="ru-RU" sz="1400" dirty="0">
                <a:solidFill>
                  <a:schemeClr val="tx1"/>
                </a:solidFill>
                <a:latin typeface="Calibri" panose="020F0502020204030204" pitchFamily="34" charset="0"/>
              </a:rPr>
              <a:t>"О внесении изменений в отдельные законодательные акты Российской Федерации"</a:t>
            </a:r>
          </a:p>
          <a:p>
            <a:pPr algn="r"/>
            <a:endParaRPr lang="ru-RU" sz="1400" b="1" dirty="0">
              <a:solidFill>
                <a:schemeClr val="tx1"/>
              </a:solidFill>
            </a:endParaRPr>
          </a:p>
        </p:txBody>
      </p:sp>
      <p:sp>
        <p:nvSpPr>
          <p:cNvPr id="33" name="Прямоугольник 32"/>
          <p:cNvSpPr/>
          <p:nvPr/>
        </p:nvSpPr>
        <p:spPr>
          <a:xfrm flipH="1">
            <a:off x="500016" y="5960845"/>
            <a:ext cx="374197" cy="923330"/>
          </a:xfrm>
          <a:prstGeom prst="rect">
            <a:avLst/>
          </a:prstGeom>
          <a:noFill/>
          <a:ln>
            <a:noFill/>
          </a:ln>
        </p:spPr>
        <p:txBody>
          <a:bodyPr wrap="square" lIns="91440" tIns="45720" rIns="91440" bIns="45720">
            <a:spAutoFit/>
          </a:bodyPr>
          <a:lstStyle/>
          <a:p>
            <a:pPr algn="ctr"/>
            <a:r>
              <a:rPr lang="ru-RU" sz="5400" b="1" dirty="0" smtClean="0">
                <a:ln w="12700">
                  <a:solidFill>
                    <a:schemeClr val="accent1"/>
                  </a:solidFill>
                  <a:prstDash val="solid"/>
                </a:ln>
                <a:solidFill>
                  <a:srgbClr val="C00000"/>
                </a:solidFill>
                <a:effectLst>
                  <a:outerShdw dist="38100" dir="2640000" algn="bl" rotWithShape="0">
                    <a:schemeClr val="accent1"/>
                  </a:outerShdw>
                </a:effectLst>
              </a:rPr>
              <a:t>!</a:t>
            </a:r>
          </a:p>
        </p:txBody>
      </p:sp>
      <p:pic>
        <p:nvPicPr>
          <p:cNvPr id="17" name="Рисунок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425" y="27629"/>
            <a:ext cx="556648" cy="740484"/>
          </a:xfrm>
          <a:prstGeom prst="rect">
            <a:avLst/>
          </a:prstGeom>
        </p:spPr>
      </p:pic>
    </p:spTree>
    <p:extLst>
      <p:ext uri="{BB962C8B-B14F-4D97-AF65-F5344CB8AC3E}">
        <p14:creationId xmlns:p14="http://schemas.microsoft.com/office/powerpoint/2010/main" val="200089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2399" y="22542"/>
            <a:ext cx="2044805" cy="6017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object 8"/>
          <p:cNvSpPr/>
          <p:nvPr/>
        </p:nvSpPr>
        <p:spPr>
          <a:xfrm>
            <a:off x="20008" y="6436253"/>
            <a:ext cx="12157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sz="3804"/>
          </a:p>
        </p:txBody>
      </p:sp>
      <p:sp>
        <p:nvSpPr>
          <p:cNvPr id="9" name="object 9"/>
          <p:cNvSpPr/>
          <p:nvPr/>
        </p:nvSpPr>
        <p:spPr>
          <a:xfrm>
            <a:off x="9554901" y="438784"/>
            <a:ext cx="2621849" cy="5817561"/>
          </a:xfrm>
          <a:prstGeom prst="rect">
            <a:avLst/>
          </a:prstGeom>
          <a:blipFill>
            <a:blip r:embed="rId3" cstate="print"/>
            <a:stretch>
              <a:fillRect/>
            </a:stretch>
          </a:blipFill>
        </p:spPr>
        <p:txBody>
          <a:bodyPr wrap="square" lIns="0" tIns="0" rIns="0" bIns="0" rtlCol="0"/>
          <a:lstStyle/>
          <a:p>
            <a:endParaRPr sz="3804"/>
          </a:p>
        </p:txBody>
      </p:sp>
      <p:sp>
        <p:nvSpPr>
          <p:cNvPr id="14" name="object 2"/>
          <p:cNvSpPr/>
          <p:nvPr/>
        </p:nvSpPr>
        <p:spPr>
          <a:xfrm flipV="1">
            <a:off x="2984" y="530119"/>
            <a:ext cx="9334127"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3804"/>
          </a:p>
        </p:txBody>
      </p:sp>
      <p:sp>
        <p:nvSpPr>
          <p:cNvPr id="15" name="TextBox 14"/>
          <p:cNvSpPr txBox="1"/>
          <p:nvPr/>
        </p:nvSpPr>
        <p:spPr>
          <a:xfrm>
            <a:off x="1809699" y="201270"/>
            <a:ext cx="2311189" cy="461665"/>
          </a:xfrm>
          <a:prstGeom prst="rect">
            <a:avLst/>
          </a:prstGeom>
          <a:noFill/>
        </p:spPr>
        <p:txBody>
          <a:bodyPr wrap="square" rtlCol="0">
            <a:spAutoFit/>
          </a:bodyPr>
          <a:lstStyle/>
          <a:p>
            <a:r>
              <a:rPr lang="ru-RU" sz="1200" dirty="0">
                <a:solidFill>
                  <a:srgbClr val="11437F"/>
                </a:solidFill>
                <a:latin typeface="Arial" panose="020B0604020202020204" pitchFamily="34" charset="0"/>
                <a:cs typeface="Arial" panose="020B0604020202020204" pitchFamily="34" charset="0"/>
              </a:rPr>
              <a:t>Управление Федерального</a:t>
            </a:r>
            <a:endParaRPr lang="en-US" sz="1200" dirty="0">
              <a:solidFill>
                <a:srgbClr val="11437F"/>
              </a:solidFill>
              <a:latin typeface="Arial" panose="020B0604020202020204" pitchFamily="34" charset="0"/>
              <a:cs typeface="Arial" panose="020B0604020202020204" pitchFamily="34" charset="0"/>
            </a:endParaRPr>
          </a:p>
          <a:p>
            <a:r>
              <a:rPr lang="ru-RU" sz="1200" dirty="0">
                <a:solidFill>
                  <a:srgbClr val="11437F"/>
                </a:solidFill>
                <a:latin typeface="Arial" panose="020B0604020202020204" pitchFamily="34" charset="0"/>
                <a:cs typeface="Arial" panose="020B0604020202020204" pitchFamily="34" charset="0"/>
              </a:rPr>
              <a:t>казначейства по г. Москве</a:t>
            </a:r>
          </a:p>
        </p:txBody>
      </p:sp>
      <p:sp>
        <p:nvSpPr>
          <p:cNvPr id="13" name="Прямоугольник 12"/>
          <p:cNvSpPr/>
          <p:nvPr/>
        </p:nvSpPr>
        <p:spPr>
          <a:xfrm>
            <a:off x="-686475" y="1618644"/>
            <a:ext cx="9256660" cy="461665"/>
          </a:xfrm>
          <a:prstGeom prst="rect">
            <a:avLst/>
          </a:prstGeom>
        </p:spPr>
        <p:txBody>
          <a:bodyPr wrap="square">
            <a:spAutoFit/>
          </a:bodyPr>
          <a:lstStyle/>
          <a:p>
            <a:pPr algn="just"/>
            <a:r>
              <a:rPr lang="ru-RU" sz="2400" b="1" dirty="0" smtClean="0"/>
              <a:t> </a:t>
            </a:r>
            <a:endParaRPr lang="ru-RU" sz="2400" b="1" dirty="0">
              <a:latin typeface="Arial" panose="020B0604020202020204" pitchFamily="34" charset="0"/>
              <a:cs typeface="Arial" panose="020B0604020202020204" pitchFamily="34" charset="0"/>
            </a:endParaRPr>
          </a:p>
        </p:txBody>
      </p:sp>
      <p:sp>
        <p:nvSpPr>
          <p:cNvPr id="18" name="Прямоугольник 17"/>
          <p:cNvSpPr/>
          <p:nvPr/>
        </p:nvSpPr>
        <p:spPr>
          <a:xfrm>
            <a:off x="4383084" y="22542"/>
            <a:ext cx="7658890" cy="984885"/>
          </a:xfrm>
          <a:prstGeom prst="rect">
            <a:avLst/>
          </a:prstGeom>
        </p:spPr>
        <p:txBody>
          <a:bodyPr wrap="square">
            <a:spAutoFit/>
          </a:bodyPr>
          <a:lstStyle/>
          <a:p>
            <a:pPr algn="r"/>
            <a:r>
              <a:rPr lang="ru-RU" sz="1400" b="1" dirty="0" smtClean="0">
                <a:latin typeface="Calibri" panose="020F0502020204030204" pitchFamily="34" charset="0"/>
              </a:rPr>
              <a:t>                                               </a:t>
            </a:r>
            <a:r>
              <a:rPr lang="ru-RU" sz="1400" b="1" dirty="0" smtClean="0">
                <a:solidFill>
                  <a:schemeClr val="tx2">
                    <a:lumMod val="50000"/>
                  </a:schemeClr>
                </a:solidFill>
                <a:latin typeface="Calibri" panose="020F0502020204030204" pitchFamily="34" charset="0"/>
              </a:rPr>
              <a:t>Сроки формирования документов для </a:t>
            </a:r>
            <a:r>
              <a:rPr lang="ru-RU" sz="1400" b="1" dirty="0">
                <a:solidFill>
                  <a:schemeClr val="tx2">
                    <a:lumMod val="50000"/>
                  </a:schemeClr>
                </a:solidFill>
                <a:latin typeface="Calibri" panose="020F0502020204030204" pitchFamily="34" charset="0"/>
              </a:rPr>
              <a:t>оплаты заказчиком поставленного товара, выполненной работы (ее результатов), оказанной услуги, отдельных этапов исполнения контракта</a:t>
            </a:r>
            <a:endParaRPr lang="ru-RU" sz="1400" dirty="0">
              <a:solidFill>
                <a:schemeClr val="tx2">
                  <a:lumMod val="50000"/>
                </a:schemeClr>
              </a:solidFill>
              <a:latin typeface="Calibri" panose="020F0502020204030204" pitchFamily="34" charset="0"/>
            </a:endParaRPr>
          </a:p>
          <a:p>
            <a:pPr algn="ctr"/>
            <a:r>
              <a:rPr lang="ru-RU" sz="1600" b="1" dirty="0" smtClean="0">
                <a:solidFill>
                  <a:schemeClr val="tx2">
                    <a:lumMod val="50000"/>
                  </a:schemeClr>
                </a:solidFill>
                <a:latin typeface="Calibri" panose="020F0502020204030204" pitchFamily="34" charset="0"/>
              </a:rPr>
              <a:t> </a:t>
            </a:r>
            <a:endParaRPr lang="ru-RU" sz="1600" b="1" dirty="0">
              <a:solidFill>
                <a:schemeClr val="tx2">
                  <a:lumMod val="50000"/>
                </a:schemeClr>
              </a:solidFill>
              <a:latin typeface="Calibri" panose="020F0502020204030204" pitchFamily="34" charset="0"/>
            </a:endParaRPr>
          </a:p>
        </p:txBody>
      </p:sp>
      <p:grpSp>
        <p:nvGrpSpPr>
          <p:cNvPr id="6" name="Группа 5"/>
          <p:cNvGrpSpPr/>
          <p:nvPr/>
        </p:nvGrpSpPr>
        <p:grpSpPr>
          <a:xfrm>
            <a:off x="298240" y="1310782"/>
            <a:ext cx="11073366" cy="2530107"/>
            <a:chOff x="-6159732" y="916311"/>
            <a:chExt cx="17036124" cy="2952980"/>
          </a:xfrm>
        </p:grpSpPr>
        <p:graphicFrame>
          <p:nvGraphicFramePr>
            <p:cNvPr id="4" name="Схема 3"/>
            <p:cNvGraphicFramePr/>
            <p:nvPr>
              <p:extLst/>
            </p:nvPr>
          </p:nvGraphicFramePr>
          <p:xfrm>
            <a:off x="-588024" y="916311"/>
            <a:ext cx="11430504" cy="20085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Правая фигурная скобка 4"/>
            <p:cNvSpPr/>
            <p:nvPr/>
          </p:nvSpPr>
          <p:spPr>
            <a:xfrm rot="5400000">
              <a:off x="2039825" y="-5433548"/>
              <a:ext cx="637010" cy="17036124"/>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9" name="Прямоугольник 18"/>
            <p:cNvSpPr/>
            <p:nvPr/>
          </p:nvSpPr>
          <p:spPr>
            <a:xfrm>
              <a:off x="677120" y="3474152"/>
              <a:ext cx="3751423" cy="395139"/>
            </a:xfrm>
            <a:prstGeom prst="rect">
              <a:avLst/>
            </a:prstGeom>
          </p:spPr>
          <p:txBody>
            <a:bodyPr wrap="square">
              <a:spAutoFit/>
            </a:bodyPr>
            <a:lstStyle/>
            <a:p>
              <a:pPr algn="r"/>
              <a:r>
                <a:rPr lang="ru-RU" sz="1600" b="1" dirty="0" smtClean="0"/>
                <a:t>7 РАБОЧИХ  ДНЕЙ</a:t>
              </a:r>
              <a:endParaRPr lang="ru-RU" sz="1600" b="1" dirty="0"/>
            </a:p>
          </p:txBody>
        </p:sp>
      </p:grpSp>
      <p:grpSp>
        <p:nvGrpSpPr>
          <p:cNvPr id="7" name="Группа 6"/>
          <p:cNvGrpSpPr/>
          <p:nvPr/>
        </p:nvGrpSpPr>
        <p:grpSpPr>
          <a:xfrm>
            <a:off x="2543691" y="4199554"/>
            <a:ext cx="5758275" cy="964400"/>
            <a:chOff x="5600023" y="3880290"/>
            <a:chExt cx="5758275" cy="964400"/>
          </a:xfrm>
        </p:grpSpPr>
        <p:sp>
          <p:nvSpPr>
            <p:cNvPr id="30" name="Полилиния 29"/>
            <p:cNvSpPr/>
            <p:nvPr/>
          </p:nvSpPr>
          <p:spPr>
            <a:xfrm rot="21569406">
              <a:off x="5600023" y="4103096"/>
              <a:ext cx="1163737" cy="541873"/>
            </a:xfrm>
            <a:custGeom>
              <a:avLst/>
              <a:gdLst>
                <a:gd name="connsiteX0" fmla="*/ 0 w 1163737"/>
                <a:gd name="connsiteY0" fmla="*/ 108375 h 541873"/>
                <a:gd name="connsiteX1" fmla="*/ 892801 w 1163737"/>
                <a:gd name="connsiteY1" fmla="*/ 108375 h 541873"/>
                <a:gd name="connsiteX2" fmla="*/ 892801 w 1163737"/>
                <a:gd name="connsiteY2" fmla="*/ 0 h 541873"/>
                <a:gd name="connsiteX3" fmla="*/ 1163737 w 1163737"/>
                <a:gd name="connsiteY3" fmla="*/ 270937 h 541873"/>
                <a:gd name="connsiteX4" fmla="*/ 892801 w 1163737"/>
                <a:gd name="connsiteY4" fmla="*/ 541873 h 541873"/>
                <a:gd name="connsiteX5" fmla="*/ 892801 w 1163737"/>
                <a:gd name="connsiteY5" fmla="*/ 433498 h 541873"/>
                <a:gd name="connsiteX6" fmla="*/ 0 w 1163737"/>
                <a:gd name="connsiteY6" fmla="*/ 433498 h 541873"/>
                <a:gd name="connsiteX7" fmla="*/ 0 w 1163737"/>
                <a:gd name="connsiteY7" fmla="*/ 108375 h 54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3737" h="541873">
                  <a:moveTo>
                    <a:pt x="0" y="108375"/>
                  </a:moveTo>
                  <a:lnTo>
                    <a:pt x="892801" y="108375"/>
                  </a:lnTo>
                  <a:lnTo>
                    <a:pt x="892801" y="0"/>
                  </a:lnTo>
                  <a:lnTo>
                    <a:pt x="1163737" y="270937"/>
                  </a:lnTo>
                  <a:lnTo>
                    <a:pt x="892801" y="541873"/>
                  </a:lnTo>
                  <a:lnTo>
                    <a:pt x="892801" y="433498"/>
                  </a:lnTo>
                  <a:lnTo>
                    <a:pt x="0" y="433498"/>
                  </a:lnTo>
                  <a:lnTo>
                    <a:pt x="0" y="108375"/>
                  </a:lnTo>
                  <a:close/>
                </a:path>
              </a:pathLst>
            </a:custGeom>
          </p:spPr>
          <p:style>
            <a:lnRef idx="0">
              <a:schemeClr val="accent1">
                <a:tint val="60000"/>
                <a:hueOff val="0"/>
                <a:satOff val="0"/>
                <a:lumOff val="0"/>
                <a:alphaOff val="0"/>
              </a:schemeClr>
            </a:lnRef>
            <a:fillRef idx="2">
              <a:schemeClr val="accent1">
                <a:tint val="60000"/>
                <a:hueOff val="0"/>
                <a:satOff val="0"/>
                <a:lumOff val="0"/>
                <a:alphaOff val="0"/>
              </a:schemeClr>
            </a:fillRef>
            <a:effectRef idx="1">
              <a:schemeClr val="accent1">
                <a:tint val="60000"/>
                <a:hueOff val="0"/>
                <a:satOff val="0"/>
                <a:lumOff val="0"/>
                <a:alphaOff val="0"/>
              </a:schemeClr>
            </a:effectRef>
            <a:fontRef idx="minor">
              <a:schemeClr val="dk1"/>
            </a:fontRef>
          </p:style>
          <p:txBody>
            <a:bodyPr spcFirstLastPara="0" vert="horz" wrap="square" lIns="-1" tIns="108374" rIns="162562" bIns="108375" numCol="1" spcCol="1270" anchor="ctr" anchorCtr="0">
              <a:noAutofit/>
            </a:bodyPr>
            <a:lstStyle/>
            <a:p>
              <a:pPr lvl="0" algn="ctr" defTabSz="533400">
                <a:lnSpc>
                  <a:spcPct val="90000"/>
                </a:lnSpc>
                <a:spcBef>
                  <a:spcPct val="0"/>
                </a:spcBef>
                <a:spcAft>
                  <a:spcPct val="35000"/>
                </a:spcAft>
              </a:pPr>
              <a:r>
                <a:rPr lang="ru-RU" sz="1200" b="1" kern="1200" dirty="0" smtClean="0"/>
                <a:t>не позднее 4 р.</a:t>
              </a:r>
              <a:r>
                <a:rPr lang="en-US" sz="1200" b="1" kern="1200" dirty="0" smtClean="0"/>
                <a:t> </a:t>
              </a:r>
              <a:r>
                <a:rPr lang="ru-RU" sz="1200" b="1" kern="1200" dirty="0" smtClean="0"/>
                <a:t>д.</a:t>
              </a:r>
              <a:r>
                <a:rPr lang="en-US" sz="1200" b="1" kern="1200" dirty="0" smtClean="0"/>
                <a:t>                                    </a:t>
              </a:r>
              <a:endParaRPr lang="ru-RU" sz="1200" b="1" kern="1200" dirty="0"/>
            </a:p>
          </p:txBody>
        </p:sp>
        <p:sp>
          <p:nvSpPr>
            <p:cNvPr id="36" name="Полилиния 35"/>
            <p:cNvSpPr/>
            <p:nvPr/>
          </p:nvSpPr>
          <p:spPr>
            <a:xfrm>
              <a:off x="6807899" y="3880290"/>
              <a:ext cx="1602597" cy="962080"/>
            </a:xfrm>
            <a:custGeom>
              <a:avLst/>
              <a:gdLst>
                <a:gd name="connsiteX0" fmla="*/ 0 w 1602597"/>
                <a:gd name="connsiteY0" fmla="*/ 96208 h 962080"/>
                <a:gd name="connsiteX1" fmla="*/ 96208 w 1602597"/>
                <a:gd name="connsiteY1" fmla="*/ 0 h 962080"/>
                <a:gd name="connsiteX2" fmla="*/ 1506389 w 1602597"/>
                <a:gd name="connsiteY2" fmla="*/ 0 h 962080"/>
                <a:gd name="connsiteX3" fmla="*/ 1602597 w 1602597"/>
                <a:gd name="connsiteY3" fmla="*/ 96208 h 962080"/>
                <a:gd name="connsiteX4" fmla="*/ 1602597 w 1602597"/>
                <a:gd name="connsiteY4" fmla="*/ 865872 h 962080"/>
                <a:gd name="connsiteX5" fmla="*/ 1506389 w 1602597"/>
                <a:gd name="connsiteY5" fmla="*/ 962080 h 962080"/>
                <a:gd name="connsiteX6" fmla="*/ 96208 w 1602597"/>
                <a:gd name="connsiteY6" fmla="*/ 962080 h 962080"/>
                <a:gd name="connsiteX7" fmla="*/ 0 w 1602597"/>
                <a:gd name="connsiteY7" fmla="*/ 865872 h 962080"/>
                <a:gd name="connsiteX8" fmla="*/ 0 w 1602597"/>
                <a:gd name="connsiteY8" fmla="*/ 96208 h 96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2597" h="962080">
                  <a:moveTo>
                    <a:pt x="0" y="96208"/>
                  </a:moveTo>
                  <a:cubicBezTo>
                    <a:pt x="0" y="43074"/>
                    <a:pt x="43074" y="0"/>
                    <a:pt x="96208" y="0"/>
                  </a:cubicBezTo>
                  <a:lnTo>
                    <a:pt x="1506389" y="0"/>
                  </a:lnTo>
                  <a:cubicBezTo>
                    <a:pt x="1559523" y="0"/>
                    <a:pt x="1602597" y="43074"/>
                    <a:pt x="1602597" y="96208"/>
                  </a:cubicBezTo>
                  <a:lnTo>
                    <a:pt x="1602597" y="865872"/>
                  </a:lnTo>
                  <a:cubicBezTo>
                    <a:pt x="1602597" y="919006"/>
                    <a:pt x="1559523" y="962080"/>
                    <a:pt x="1506389" y="962080"/>
                  </a:cubicBezTo>
                  <a:lnTo>
                    <a:pt x="96208" y="962080"/>
                  </a:lnTo>
                  <a:cubicBezTo>
                    <a:pt x="43074" y="962080"/>
                    <a:pt x="0" y="919006"/>
                    <a:pt x="0" y="865872"/>
                  </a:cubicBezTo>
                  <a:lnTo>
                    <a:pt x="0" y="96208"/>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70088" tIns="70088" rIns="70088" bIns="70088" numCol="1" spcCol="1270" anchor="ctr" anchorCtr="0">
              <a:noAutofit/>
            </a:bodyPr>
            <a:lstStyle/>
            <a:p>
              <a:pPr lvl="0" algn="ctr" defTabSz="488950">
                <a:lnSpc>
                  <a:spcPct val="90000"/>
                </a:lnSpc>
                <a:spcBef>
                  <a:spcPct val="0"/>
                </a:spcBef>
                <a:spcAft>
                  <a:spcPct val="35000"/>
                </a:spcAft>
              </a:pPr>
              <a:r>
                <a:rPr lang="ru-RU" sz="1100" b="1" kern="1200" dirty="0" smtClean="0"/>
                <a:t>Представление в ТОФК Распоряжения о совершении казначейского платежа</a:t>
              </a:r>
              <a:endParaRPr lang="ru-RU" sz="1100" b="1" kern="1200" dirty="0"/>
            </a:p>
          </p:txBody>
        </p:sp>
        <p:sp>
          <p:nvSpPr>
            <p:cNvPr id="37" name="Полилиния 36"/>
            <p:cNvSpPr/>
            <p:nvPr/>
          </p:nvSpPr>
          <p:spPr>
            <a:xfrm rot="2657">
              <a:off x="8540258" y="4079944"/>
              <a:ext cx="1235554" cy="565167"/>
            </a:xfrm>
            <a:custGeom>
              <a:avLst/>
              <a:gdLst>
                <a:gd name="connsiteX0" fmla="*/ 0 w 1235554"/>
                <a:gd name="connsiteY0" fmla="*/ 113033 h 565167"/>
                <a:gd name="connsiteX1" fmla="*/ 952971 w 1235554"/>
                <a:gd name="connsiteY1" fmla="*/ 113033 h 565167"/>
                <a:gd name="connsiteX2" fmla="*/ 952971 w 1235554"/>
                <a:gd name="connsiteY2" fmla="*/ 0 h 565167"/>
                <a:gd name="connsiteX3" fmla="*/ 1235554 w 1235554"/>
                <a:gd name="connsiteY3" fmla="*/ 282584 h 565167"/>
                <a:gd name="connsiteX4" fmla="*/ 952971 w 1235554"/>
                <a:gd name="connsiteY4" fmla="*/ 565167 h 565167"/>
                <a:gd name="connsiteX5" fmla="*/ 952971 w 1235554"/>
                <a:gd name="connsiteY5" fmla="*/ 452134 h 565167"/>
                <a:gd name="connsiteX6" fmla="*/ 0 w 1235554"/>
                <a:gd name="connsiteY6" fmla="*/ 452134 h 565167"/>
                <a:gd name="connsiteX7" fmla="*/ 0 w 1235554"/>
                <a:gd name="connsiteY7" fmla="*/ 113033 h 565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5554" h="565167">
                  <a:moveTo>
                    <a:pt x="0" y="113033"/>
                  </a:moveTo>
                  <a:lnTo>
                    <a:pt x="952971" y="113033"/>
                  </a:lnTo>
                  <a:lnTo>
                    <a:pt x="952971" y="0"/>
                  </a:lnTo>
                  <a:lnTo>
                    <a:pt x="1235554" y="282584"/>
                  </a:lnTo>
                  <a:lnTo>
                    <a:pt x="952971" y="565167"/>
                  </a:lnTo>
                  <a:lnTo>
                    <a:pt x="952971" y="452134"/>
                  </a:lnTo>
                  <a:lnTo>
                    <a:pt x="0" y="452134"/>
                  </a:lnTo>
                  <a:lnTo>
                    <a:pt x="0" y="113033"/>
                  </a:lnTo>
                  <a:close/>
                </a:path>
              </a:pathLst>
            </a:custGeom>
          </p:spPr>
          <p:style>
            <a:lnRef idx="0">
              <a:schemeClr val="accent1">
                <a:tint val="60000"/>
                <a:hueOff val="0"/>
                <a:satOff val="0"/>
                <a:lumOff val="0"/>
                <a:alphaOff val="0"/>
              </a:schemeClr>
            </a:lnRef>
            <a:fillRef idx="2">
              <a:schemeClr val="accent1">
                <a:tint val="60000"/>
                <a:hueOff val="0"/>
                <a:satOff val="0"/>
                <a:lumOff val="0"/>
                <a:alphaOff val="0"/>
              </a:schemeClr>
            </a:fillRef>
            <a:effectRef idx="1">
              <a:schemeClr val="accent1">
                <a:tint val="60000"/>
                <a:hueOff val="0"/>
                <a:satOff val="0"/>
                <a:lumOff val="0"/>
                <a:alphaOff val="0"/>
              </a:schemeClr>
            </a:effectRef>
            <a:fontRef idx="minor">
              <a:schemeClr val="dk1"/>
            </a:fontRef>
          </p:style>
          <p:txBody>
            <a:bodyPr spcFirstLastPara="0" vert="horz" wrap="square" lIns="-1" tIns="113032" rIns="169550" bIns="113033" numCol="1" spcCol="1270" anchor="ctr" anchorCtr="0">
              <a:noAutofit/>
            </a:bodyPr>
            <a:lstStyle/>
            <a:p>
              <a:pPr lvl="0" algn="ctr" defTabSz="533400">
                <a:lnSpc>
                  <a:spcPct val="90000"/>
                </a:lnSpc>
                <a:spcBef>
                  <a:spcPct val="0"/>
                </a:spcBef>
                <a:spcAft>
                  <a:spcPct val="35000"/>
                </a:spcAft>
              </a:pPr>
              <a:r>
                <a:rPr lang="ru-RU" sz="1200" b="1" kern="1200" dirty="0" smtClean="0"/>
                <a:t>2 р.</a:t>
              </a:r>
              <a:r>
                <a:rPr lang="en-US" sz="1200" b="1" kern="1200" dirty="0" smtClean="0"/>
                <a:t> </a:t>
              </a:r>
              <a:r>
                <a:rPr lang="ru-RU" sz="1200" b="1" kern="1200" dirty="0" smtClean="0"/>
                <a:t>д.</a:t>
              </a:r>
              <a:endParaRPr lang="ru-RU" sz="1200" b="1" kern="1200" dirty="0"/>
            </a:p>
          </p:txBody>
        </p:sp>
        <p:sp>
          <p:nvSpPr>
            <p:cNvPr id="38" name="Полилиния 37"/>
            <p:cNvSpPr/>
            <p:nvPr/>
          </p:nvSpPr>
          <p:spPr>
            <a:xfrm>
              <a:off x="9862028" y="3882610"/>
              <a:ext cx="1496270" cy="962080"/>
            </a:xfrm>
            <a:custGeom>
              <a:avLst/>
              <a:gdLst>
                <a:gd name="connsiteX0" fmla="*/ 0 w 1496270"/>
                <a:gd name="connsiteY0" fmla="*/ 96208 h 962080"/>
                <a:gd name="connsiteX1" fmla="*/ 96208 w 1496270"/>
                <a:gd name="connsiteY1" fmla="*/ 0 h 962080"/>
                <a:gd name="connsiteX2" fmla="*/ 1400062 w 1496270"/>
                <a:gd name="connsiteY2" fmla="*/ 0 h 962080"/>
                <a:gd name="connsiteX3" fmla="*/ 1496270 w 1496270"/>
                <a:gd name="connsiteY3" fmla="*/ 96208 h 962080"/>
                <a:gd name="connsiteX4" fmla="*/ 1496270 w 1496270"/>
                <a:gd name="connsiteY4" fmla="*/ 865872 h 962080"/>
                <a:gd name="connsiteX5" fmla="*/ 1400062 w 1496270"/>
                <a:gd name="connsiteY5" fmla="*/ 962080 h 962080"/>
                <a:gd name="connsiteX6" fmla="*/ 96208 w 1496270"/>
                <a:gd name="connsiteY6" fmla="*/ 962080 h 962080"/>
                <a:gd name="connsiteX7" fmla="*/ 0 w 1496270"/>
                <a:gd name="connsiteY7" fmla="*/ 865872 h 962080"/>
                <a:gd name="connsiteX8" fmla="*/ 0 w 1496270"/>
                <a:gd name="connsiteY8" fmla="*/ 96208 h 96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6270" h="962080">
                  <a:moveTo>
                    <a:pt x="0" y="96208"/>
                  </a:moveTo>
                  <a:cubicBezTo>
                    <a:pt x="0" y="43074"/>
                    <a:pt x="43074" y="0"/>
                    <a:pt x="96208" y="0"/>
                  </a:cubicBezTo>
                  <a:lnTo>
                    <a:pt x="1400062" y="0"/>
                  </a:lnTo>
                  <a:cubicBezTo>
                    <a:pt x="1453196" y="0"/>
                    <a:pt x="1496270" y="43074"/>
                    <a:pt x="1496270" y="96208"/>
                  </a:cubicBezTo>
                  <a:lnTo>
                    <a:pt x="1496270" y="865872"/>
                  </a:lnTo>
                  <a:cubicBezTo>
                    <a:pt x="1496270" y="919006"/>
                    <a:pt x="1453196" y="962080"/>
                    <a:pt x="1400062" y="962080"/>
                  </a:cubicBezTo>
                  <a:lnTo>
                    <a:pt x="96208" y="962080"/>
                  </a:lnTo>
                  <a:cubicBezTo>
                    <a:pt x="43074" y="962080"/>
                    <a:pt x="0" y="919006"/>
                    <a:pt x="0" y="865872"/>
                  </a:cubicBezTo>
                  <a:lnTo>
                    <a:pt x="0" y="96208"/>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70088" tIns="70088" rIns="70088" bIns="70088" numCol="1" spcCol="1270" anchor="ctr" anchorCtr="0">
              <a:noAutofit/>
            </a:bodyPr>
            <a:lstStyle/>
            <a:p>
              <a:pPr lvl="0" algn="ctr" defTabSz="488950">
                <a:lnSpc>
                  <a:spcPct val="90000"/>
                </a:lnSpc>
                <a:spcBef>
                  <a:spcPct val="0"/>
                </a:spcBef>
                <a:spcAft>
                  <a:spcPct val="35000"/>
                </a:spcAft>
              </a:pPr>
              <a:r>
                <a:rPr lang="ru-RU" sz="1100" b="1" kern="1200" dirty="0" smtClean="0"/>
                <a:t>исполнение Распоряжения о совершении казначейского платежа</a:t>
              </a:r>
              <a:endParaRPr lang="ru-RU" sz="1100" b="1" kern="1200" dirty="0"/>
            </a:p>
          </p:txBody>
        </p:sp>
      </p:grpSp>
      <p:sp>
        <p:nvSpPr>
          <p:cNvPr id="22" name="Правая фигурная скобка 21"/>
          <p:cNvSpPr/>
          <p:nvPr/>
        </p:nvSpPr>
        <p:spPr>
          <a:xfrm rot="5400000">
            <a:off x="4231985" y="1428163"/>
            <a:ext cx="555700" cy="8120703"/>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3" name="Прямоугольник 22"/>
          <p:cNvSpPr/>
          <p:nvPr/>
        </p:nvSpPr>
        <p:spPr>
          <a:xfrm>
            <a:off x="1601784" y="5833344"/>
            <a:ext cx="5562600" cy="338554"/>
          </a:xfrm>
          <a:prstGeom prst="rect">
            <a:avLst/>
          </a:prstGeom>
        </p:spPr>
        <p:txBody>
          <a:bodyPr wrap="square">
            <a:spAutoFit/>
          </a:bodyPr>
          <a:lstStyle/>
          <a:p>
            <a:pPr algn="r"/>
            <a:r>
              <a:rPr lang="ru-RU" sz="1600" b="1" dirty="0" smtClean="0"/>
              <a:t>10 РАБОЧИХ ДНЕЙ (20 рабочих дней </a:t>
            </a:r>
            <a:r>
              <a:rPr lang="ru-RU" sz="1600" b="1" dirty="0" err="1" smtClean="0"/>
              <a:t>гостайна</a:t>
            </a:r>
            <a:r>
              <a:rPr lang="ru-RU" sz="1600" b="1" dirty="0" smtClean="0"/>
              <a:t>)</a:t>
            </a:r>
            <a:endParaRPr lang="ru-RU" sz="1600" b="1" dirty="0"/>
          </a:p>
        </p:txBody>
      </p:sp>
      <p:sp>
        <p:nvSpPr>
          <p:cNvPr id="20" name="object 9"/>
          <p:cNvSpPr/>
          <p:nvPr/>
        </p:nvSpPr>
        <p:spPr>
          <a:xfrm>
            <a:off x="9707301" y="591184"/>
            <a:ext cx="2621849" cy="5817561"/>
          </a:xfrm>
          <a:prstGeom prst="rect">
            <a:avLst/>
          </a:prstGeom>
          <a:blipFill>
            <a:blip r:embed="rId3" cstate="print"/>
            <a:stretch>
              <a:fillRect/>
            </a:stretch>
          </a:blipFill>
        </p:spPr>
        <p:txBody>
          <a:bodyPr wrap="square" lIns="0" tIns="0" rIns="0" bIns="0" rtlCol="0"/>
          <a:lstStyle/>
          <a:p>
            <a:endParaRPr sz="3804"/>
          </a:p>
        </p:txBody>
      </p:sp>
      <p:grpSp>
        <p:nvGrpSpPr>
          <p:cNvPr id="24" name="Группа 23"/>
          <p:cNvGrpSpPr/>
          <p:nvPr/>
        </p:nvGrpSpPr>
        <p:grpSpPr>
          <a:xfrm>
            <a:off x="298240" y="1098335"/>
            <a:ext cx="1898964" cy="852218"/>
            <a:chOff x="-15551" y="358075"/>
            <a:chExt cx="1634101" cy="920118"/>
          </a:xfrm>
          <a:scene3d>
            <a:camera prst="orthographicFront"/>
            <a:lightRig rig="flat" dir="t"/>
          </a:scene3d>
        </p:grpSpPr>
        <p:sp>
          <p:nvSpPr>
            <p:cNvPr id="25" name="Скругленный прямоугольник 24"/>
            <p:cNvSpPr/>
            <p:nvPr/>
          </p:nvSpPr>
          <p:spPr>
            <a:xfrm>
              <a:off x="-15551" y="388026"/>
              <a:ext cx="1624609" cy="890167"/>
            </a:xfrm>
            <a:prstGeom prst="roundRect">
              <a:avLst>
                <a:gd name="adj" fmla="val 10000"/>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26" name="Скругленный прямоугольник 4"/>
            <p:cNvSpPr/>
            <p:nvPr/>
          </p:nvSpPr>
          <p:spPr>
            <a:xfrm>
              <a:off x="46085" y="358075"/>
              <a:ext cx="1572465" cy="838023"/>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t>АКТ</a:t>
              </a:r>
              <a:r>
                <a:rPr lang="en-US" sz="1100" b="1" kern="1200" dirty="0" smtClean="0"/>
                <a:t> </a:t>
              </a:r>
              <a:r>
                <a:rPr lang="ru-RU" sz="1100" b="1" dirty="0" smtClean="0"/>
                <a:t>подписан</a:t>
              </a:r>
              <a:r>
                <a:rPr lang="en-US" sz="1100" b="1" dirty="0" smtClean="0"/>
                <a:t> </a:t>
              </a:r>
              <a:r>
                <a:rPr lang="ru-RU" sz="1100" b="1" dirty="0" smtClean="0"/>
                <a:t>с использованием ЕИС</a:t>
              </a:r>
              <a:endParaRPr lang="ru-RU" sz="1100" b="1" kern="1200" dirty="0"/>
            </a:p>
          </p:txBody>
        </p:sp>
      </p:grpSp>
      <p:grpSp>
        <p:nvGrpSpPr>
          <p:cNvPr id="27" name="Группа 26"/>
          <p:cNvGrpSpPr/>
          <p:nvPr/>
        </p:nvGrpSpPr>
        <p:grpSpPr>
          <a:xfrm>
            <a:off x="667248" y="4212307"/>
            <a:ext cx="1695735" cy="950331"/>
            <a:chOff x="20013" y="332003"/>
            <a:chExt cx="1624609" cy="890167"/>
          </a:xfrm>
          <a:scene3d>
            <a:camera prst="orthographicFront"/>
            <a:lightRig rig="flat" dir="t"/>
          </a:scene3d>
        </p:grpSpPr>
        <p:sp>
          <p:nvSpPr>
            <p:cNvPr id="28" name="Скругленный прямоугольник 27"/>
            <p:cNvSpPr/>
            <p:nvPr/>
          </p:nvSpPr>
          <p:spPr>
            <a:xfrm>
              <a:off x="20013" y="332003"/>
              <a:ext cx="1624609" cy="890167"/>
            </a:xfrm>
            <a:prstGeom prst="roundRect">
              <a:avLst>
                <a:gd name="adj" fmla="val 10000"/>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29" name="Скругленный прямоугольник 4"/>
            <p:cNvSpPr/>
            <p:nvPr/>
          </p:nvSpPr>
          <p:spPr>
            <a:xfrm>
              <a:off x="46084" y="358075"/>
              <a:ext cx="1572465" cy="838023"/>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t>АКТ подписан на бумажном носителе и не подлежит включению в реестр контрактов</a:t>
              </a:r>
              <a:endParaRPr lang="ru-RU" sz="1100" b="1" kern="1200" dirty="0"/>
            </a:p>
          </p:txBody>
        </p:sp>
      </p:grpSp>
      <p:pic>
        <p:nvPicPr>
          <p:cNvPr id="2" name="Рисунок 1"/>
          <p:cNvPicPr>
            <a:picLocks noChangeAspect="1"/>
          </p:cNvPicPr>
          <p:nvPr/>
        </p:nvPicPr>
        <p:blipFill>
          <a:blip r:embed="rId9"/>
          <a:stretch>
            <a:fillRect/>
          </a:stretch>
        </p:blipFill>
        <p:spPr>
          <a:xfrm>
            <a:off x="939077" y="55709"/>
            <a:ext cx="609653" cy="762066"/>
          </a:xfrm>
          <a:prstGeom prst="rect">
            <a:avLst/>
          </a:prstGeom>
        </p:spPr>
      </p:pic>
      <p:grpSp>
        <p:nvGrpSpPr>
          <p:cNvPr id="32" name="Группа 31"/>
          <p:cNvGrpSpPr/>
          <p:nvPr/>
        </p:nvGrpSpPr>
        <p:grpSpPr>
          <a:xfrm>
            <a:off x="2267334" y="1326726"/>
            <a:ext cx="1529624" cy="486837"/>
            <a:chOff x="1712653" y="496242"/>
            <a:chExt cx="1099447" cy="575863"/>
          </a:xfrm>
        </p:grpSpPr>
        <p:sp>
          <p:nvSpPr>
            <p:cNvPr id="39" name="Стрелка вправо 38"/>
            <p:cNvSpPr/>
            <p:nvPr/>
          </p:nvSpPr>
          <p:spPr>
            <a:xfrm rot="18727">
              <a:off x="1712653" y="496242"/>
              <a:ext cx="1099447" cy="575863"/>
            </a:xfrm>
            <a:prstGeom prst="rightArrow">
              <a:avLst>
                <a:gd name="adj1" fmla="val 60000"/>
                <a:gd name="adj2" fmla="val 50000"/>
              </a:avLst>
            </a:prstGeom>
          </p:spPr>
          <p:style>
            <a:lnRef idx="0">
              <a:schemeClr val="accent1">
                <a:tint val="60000"/>
                <a:hueOff val="0"/>
                <a:satOff val="0"/>
                <a:lumOff val="0"/>
                <a:alphaOff val="0"/>
              </a:schemeClr>
            </a:lnRef>
            <a:fillRef idx="2">
              <a:schemeClr val="accent1">
                <a:tint val="60000"/>
                <a:hueOff val="0"/>
                <a:satOff val="0"/>
                <a:lumOff val="0"/>
                <a:alphaOff val="0"/>
              </a:schemeClr>
            </a:fillRef>
            <a:effectRef idx="1">
              <a:schemeClr val="accent1">
                <a:tint val="60000"/>
                <a:hueOff val="0"/>
                <a:satOff val="0"/>
                <a:lumOff val="0"/>
                <a:alphaOff val="0"/>
              </a:schemeClr>
            </a:effectRef>
            <a:fontRef idx="minor">
              <a:schemeClr val="dk1"/>
            </a:fontRef>
          </p:style>
        </p:sp>
        <p:sp>
          <p:nvSpPr>
            <p:cNvPr id="40" name="Стрелка вправо 4"/>
            <p:cNvSpPr/>
            <p:nvPr/>
          </p:nvSpPr>
          <p:spPr>
            <a:xfrm rot="18727">
              <a:off x="1718908" y="594696"/>
              <a:ext cx="926688" cy="345517"/>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b="1" kern="1200" dirty="0"/>
            </a:p>
          </p:txBody>
        </p:sp>
      </p:grpSp>
      <p:grpSp>
        <p:nvGrpSpPr>
          <p:cNvPr id="44" name="Группа 43"/>
          <p:cNvGrpSpPr/>
          <p:nvPr/>
        </p:nvGrpSpPr>
        <p:grpSpPr>
          <a:xfrm>
            <a:off x="298240" y="2140325"/>
            <a:ext cx="1834360" cy="755274"/>
            <a:chOff x="-15551" y="358075"/>
            <a:chExt cx="1634101" cy="920118"/>
          </a:xfrm>
          <a:scene3d>
            <a:camera prst="orthographicFront"/>
            <a:lightRig rig="flat" dir="t"/>
          </a:scene3d>
        </p:grpSpPr>
        <p:sp>
          <p:nvSpPr>
            <p:cNvPr id="45" name="Скругленный прямоугольник 44"/>
            <p:cNvSpPr/>
            <p:nvPr/>
          </p:nvSpPr>
          <p:spPr>
            <a:xfrm>
              <a:off x="-15551" y="388026"/>
              <a:ext cx="1624609" cy="890167"/>
            </a:xfrm>
            <a:prstGeom prst="roundRect">
              <a:avLst>
                <a:gd name="adj" fmla="val 10000"/>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46" name="Скругленный прямоугольник 4"/>
            <p:cNvSpPr/>
            <p:nvPr/>
          </p:nvSpPr>
          <p:spPr>
            <a:xfrm>
              <a:off x="46085" y="358075"/>
              <a:ext cx="1572465" cy="838023"/>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t>АКТ</a:t>
              </a:r>
              <a:r>
                <a:rPr lang="en-US" sz="1100" b="1" kern="1200" dirty="0" smtClean="0"/>
                <a:t> </a:t>
              </a:r>
              <a:r>
                <a:rPr lang="ru-RU" sz="1100" b="1" dirty="0" smtClean="0"/>
                <a:t>подписан без использования ЕИС</a:t>
              </a:r>
              <a:endParaRPr lang="ru-RU" sz="1100" b="1" kern="1200" dirty="0"/>
            </a:p>
          </p:txBody>
        </p:sp>
      </p:grpSp>
      <p:grpSp>
        <p:nvGrpSpPr>
          <p:cNvPr id="59" name="Группа 58"/>
          <p:cNvGrpSpPr/>
          <p:nvPr/>
        </p:nvGrpSpPr>
        <p:grpSpPr>
          <a:xfrm>
            <a:off x="2253162" y="2217418"/>
            <a:ext cx="1546821" cy="570513"/>
            <a:chOff x="1718907" y="479994"/>
            <a:chExt cx="1099447" cy="575863"/>
          </a:xfrm>
        </p:grpSpPr>
        <p:sp>
          <p:nvSpPr>
            <p:cNvPr id="60" name="Стрелка вправо 59"/>
            <p:cNvSpPr/>
            <p:nvPr/>
          </p:nvSpPr>
          <p:spPr>
            <a:xfrm rot="18727">
              <a:off x="1718907" y="479994"/>
              <a:ext cx="1099447" cy="575863"/>
            </a:xfrm>
            <a:prstGeom prst="rightArrow">
              <a:avLst>
                <a:gd name="adj1" fmla="val 60000"/>
                <a:gd name="adj2" fmla="val 50000"/>
              </a:avLst>
            </a:prstGeom>
          </p:spPr>
          <p:style>
            <a:lnRef idx="0">
              <a:schemeClr val="accent1">
                <a:tint val="60000"/>
                <a:hueOff val="0"/>
                <a:satOff val="0"/>
                <a:lumOff val="0"/>
                <a:alphaOff val="0"/>
              </a:schemeClr>
            </a:lnRef>
            <a:fillRef idx="2">
              <a:schemeClr val="accent1">
                <a:tint val="60000"/>
                <a:hueOff val="0"/>
                <a:satOff val="0"/>
                <a:lumOff val="0"/>
                <a:alphaOff val="0"/>
              </a:schemeClr>
            </a:fillRef>
            <a:effectRef idx="1">
              <a:schemeClr val="accent1">
                <a:tint val="60000"/>
                <a:hueOff val="0"/>
                <a:satOff val="0"/>
                <a:lumOff val="0"/>
                <a:alphaOff val="0"/>
              </a:schemeClr>
            </a:effectRef>
            <a:fontRef idx="minor">
              <a:schemeClr val="dk1"/>
            </a:fontRef>
          </p:style>
        </p:sp>
        <p:sp>
          <p:nvSpPr>
            <p:cNvPr id="61" name="Стрелка вправо 4"/>
            <p:cNvSpPr/>
            <p:nvPr/>
          </p:nvSpPr>
          <p:spPr>
            <a:xfrm rot="18727">
              <a:off x="1718908" y="594696"/>
              <a:ext cx="926688" cy="345517"/>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b="1" kern="1200" dirty="0"/>
            </a:p>
          </p:txBody>
        </p:sp>
      </p:grpSp>
      <p:sp>
        <p:nvSpPr>
          <p:cNvPr id="16" name="Прямоугольник 15"/>
          <p:cNvSpPr/>
          <p:nvPr/>
        </p:nvSpPr>
        <p:spPr>
          <a:xfrm>
            <a:off x="2174341" y="792056"/>
            <a:ext cx="1802457" cy="862416"/>
          </a:xfrm>
          <a:prstGeom prst="rect">
            <a:avLst/>
          </a:prstGeom>
        </p:spPr>
        <p:txBody>
          <a:bodyPr wrap="square">
            <a:spAutoFit/>
          </a:bodyPr>
          <a:lstStyle/>
          <a:p>
            <a:pPr lvl="0"/>
            <a:endParaRPr lang="ru-RU" dirty="0"/>
          </a:p>
          <a:p>
            <a:pPr lvl="0" algn="ctr"/>
            <a:r>
              <a:rPr lang="ru-RU" sz="1200" b="1" dirty="0" smtClean="0"/>
              <a:t>0 дней</a:t>
            </a:r>
            <a:endParaRPr lang="ru-RU" sz="1200" b="1" dirty="0"/>
          </a:p>
        </p:txBody>
      </p:sp>
      <p:sp>
        <p:nvSpPr>
          <p:cNvPr id="17" name="Прямоугольник 16"/>
          <p:cNvSpPr/>
          <p:nvPr/>
        </p:nvSpPr>
        <p:spPr>
          <a:xfrm>
            <a:off x="2429152" y="2246660"/>
            <a:ext cx="1072281" cy="461665"/>
          </a:xfrm>
          <a:prstGeom prst="rect">
            <a:avLst/>
          </a:prstGeom>
        </p:spPr>
        <p:txBody>
          <a:bodyPr wrap="none">
            <a:spAutoFit/>
          </a:bodyPr>
          <a:lstStyle/>
          <a:p>
            <a:pPr lvl="0" algn="ctr"/>
            <a:r>
              <a:rPr lang="ru-RU" sz="1200" b="1" dirty="0" smtClean="0"/>
              <a:t> не позднее</a:t>
            </a:r>
          </a:p>
          <a:p>
            <a:pPr lvl="0" algn="ctr"/>
            <a:r>
              <a:rPr lang="ru-RU" sz="1200" b="1" dirty="0" smtClean="0"/>
              <a:t>1 </a:t>
            </a:r>
            <a:r>
              <a:rPr lang="ru-RU" sz="1200" b="1" dirty="0" err="1" smtClean="0"/>
              <a:t>р.д</a:t>
            </a:r>
            <a:r>
              <a:rPr lang="ru-RU" sz="1200" b="1" dirty="0" smtClean="0"/>
              <a:t>.</a:t>
            </a:r>
            <a:endParaRPr lang="ru-RU" sz="1200" b="1" dirty="0"/>
          </a:p>
        </p:txBody>
      </p:sp>
      <p:sp>
        <p:nvSpPr>
          <p:cNvPr id="31" name="Прямоугольник 30"/>
          <p:cNvSpPr/>
          <p:nvPr/>
        </p:nvSpPr>
        <p:spPr>
          <a:xfrm>
            <a:off x="3068502" y="4191859"/>
            <a:ext cx="184730" cy="276999"/>
          </a:xfrm>
          <a:prstGeom prst="rect">
            <a:avLst/>
          </a:prstGeom>
        </p:spPr>
        <p:txBody>
          <a:bodyPr wrap="none">
            <a:spAutoFit/>
          </a:bodyPr>
          <a:lstStyle/>
          <a:p>
            <a:pPr lvl="0" algn="ctr"/>
            <a:endParaRPr lang="ru-RU" sz="1200" b="1" dirty="0">
              <a:solidFill>
                <a:prstClr val="black"/>
              </a:solidFill>
            </a:endParaRPr>
          </a:p>
        </p:txBody>
      </p:sp>
      <p:pic>
        <p:nvPicPr>
          <p:cNvPr id="42" name="Рисунок 4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6431" y="18348"/>
            <a:ext cx="556648" cy="740484"/>
          </a:xfrm>
          <a:prstGeom prst="rect">
            <a:avLst/>
          </a:prstGeom>
        </p:spPr>
      </p:pic>
      <p:sp>
        <p:nvSpPr>
          <p:cNvPr id="47" name="TextBox 46"/>
          <p:cNvSpPr txBox="1"/>
          <p:nvPr/>
        </p:nvSpPr>
        <p:spPr>
          <a:xfrm>
            <a:off x="11207280" y="6404749"/>
            <a:ext cx="939452" cy="417678"/>
          </a:xfrm>
          <a:prstGeom prst="rect">
            <a:avLst/>
          </a:prstGeom>
          <a:noFill/>
        </p:spPr>
        <p:txBody>
          <a:bodyPr wrap="square" rtlCol="0">
            <a:spAutoFit/>
          </a:bodyPr>
          <a:lstStyle/>
          <a:p>
            <a:pPr algn="r"/>
            <a:r>
              <a:rPr lang="ru-RU" sz="2114" b="1" dirty="0" smtClean="0">
                <a:solidFill>
                  <a:schemeClr val="accent1">
                    <a:lumMod val="75000"/>
                  </a:schemeClr>
                </a:solidFill>
              </a:rPr>
              <a:t>6</a:t>
            </a:r>
            <a:endParaRPr lang="ru-RU" sz="2114" b="1" dirty="0">
              <a:solidFill>
                <a:schemeClr val="accent1">
                  <a:lumMod val="75000"/>
                </a:schemeClr>
              </a:solidFill>
            </a:endParaRPr>
          </a:p>
        </p:txBody>
      </p:sp>
    </p:spTree>
    <p:extLst>
      <p:ext uri="{BB962C8B-B14F-4D97-AF65-F5344CB8AC3E}">
        <p14:creationId xmlns:p14="http://schemas.microsoft.com/office/powerpoint/2010/main" val="10508041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0569" y="48134"/>
            <a:ext cx="1981200" cy="651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p:cNvSpPr txBox="1"/>
          <p:nvPr/>
        </p:nvSpPr>
        <p:spPr>
          <a:xfrm>
            <a:off x="11215929" y="6327880"/>
            <a:ext cx="939452" cy="417678"/>
          </a:xfrm>
          <a:prstGeom prst="rect">
            <a:avLst/>
          </a:prstGeom>
          <a:noFill/>
        </p:spPr>
        <p:txBody>
          <a:bodyPr wrap="square" rtlCol="0">
            <a:spAutoFit/>
          </a:bodyPr>
          <a:lstStyle/>
          <a:p>
            <a:pPr algn="r"/>
            <a:r>
              <a:rPr lang="ru-RU" sz="2114" b="1" dirty="0" smtClean="0">
                <a:solidFill>
                  <a:schemeClr val="accent1">
                    <a:lumMod val="75000"/>
                  </a:schemeClr>
                </a:solidFill>
              </a:rPr>
              <a:t>7</a:t>
            </a:r>
            <a:endParaRPr lang="ru-RU" sz="2114" b="1" dirty="0">
              <a:solidFill>
                <a:schemeClr val="accent1">
                  <a:lumMod val="75000"/>
                </a:schemeClr>
              </a:solidFill>
            </a:endParaRPr>
          </a:p>
        </p:txBody>
      </p:sp>
      <p:sp>
        <p:nvSpPr>
          <p:cNvPr id="26" name="object 2"/>
          <p:cNvSpPr/>
          <p:nvPr/>
        </p:nvSpPr>
        <p:spPr>
          <a:xfrm flipV="1">
            <a:off x="2983" y="530119"/>
            <a:ext cx="12186035"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3804" dirty="0"/>
          </a:p>
        </p:txBody>
      </p:sp>
      <p:sp>
        <p:nvSpPr>
          <p:cNvPr id="18" name="TextBox 17"/>
          <p:cNvSpPr txBox="1"/>
          <p:nvPr/>
        </p:nvSpPr>
        <p:spPr>
          <a:xfrm>
            <a:off x="834121" y="13150"/>
            <a:ext cx="1438912" cy="769441"/>
          </a:xfrm>
          <a:prstGeom prst="rect">
            <a:avLst/>
          </a:prstGeom>
          <a:noFill/>
        </p:spPr>
        <p:txBody>
          <a:bodyPr wrap="square" rtlCol="0">
            <a:spAutoFit/>
          </a:bodyPr>
          <a:lstStyle/>
          <a:p>
            <a:r>
              <a:rPr lang="ru-RU" sz="1100" b="1" dirty="0" smtClean="0">
                <a:solidFill>
                  <a:srgbClr val="43507B"/>
                </a:solidFill>
                <a:latin typeface="Arial" panose="020B0604020202020204" pitchFamily="34" charset="0"/>
                <a:cs typeface="Arial" panose="020B0604020202020204" pitchFamily="34" charset="0"/>
              </a:rPr>
              <a:t>Управление Федерального казначейства</a:t>
            </a:r>
            <a:r>
              <a:rPr lang="en-US" sz="1100" b="1" dirty="0" smtClean="0">
                <a:solidFill>
                  <a:srgbClr val="43507B"/>
                </a:solidFill>
                <a:latin typeface="Arial" panose="020B0604020202020204" pitchFamily="34" charset="0"/>
                <a:cs typeface="Arial" panose="020B0604020202020204" pitchFamily="34" charset="0"/>
              </a:rPr>
              <a:t/>
            </a:r>
            <a:br>
              <a:rPr lang="en-US" sz="1100" b="1" dirty="0" smtClean="0">
                <a:solidFill>
                  <a:srgbClr val="43507B"/>
                </a:solidFill>
                <a:latin typeface="Arial" panose="020B0604020202020204" pitchFamily="34" charset="0"/>
                <a:cs typeface="Arial" panose="020B0604020202020204" pitchFamily="34" charset="0"/>
              </a:rPr>
            </a:br>
            <a:r>
              <a:rPr lang="ru-RU" sz="1100" b="1" dirty="0" smtClean="0">
                <a:solidFill>
                  <a:srgbClr val="43507B"/>
                </a:solidFill>
                <a:latin typeface="Arial" panose="020B0604020202020204" pitchFamily="34" charset="0"/>
                <a:cs typeface="Arial" panose="020B0604020202020204" pitchFamily="34" charset="0"/>
              </a:rPr>
              <a:t>по г. Москве </a:t>
            </a:r>
            <a:endParaRPr lang="ru-RU" sz="1100" b="1" dirty="0">
              <a:solidFill>
                <a:srgbClr val="43507B"/>
              </a:solidFill>
              <a:latin typeface="Arial" panose="020B0604020202020204" pitchFamily="34" charset="0"/>
              <a:cs typeface="Arial" panose="020B0604020202020204" pitchFamily="34" charset="0"/>
            </a:endParaRPr>
          </a:p>
        </p:txBody>
      </p:sp>
      <p:pic>
        <p:nvPicPr>
          <p:cNvPr id="19" name="Рисунок 18"/>
          <p:cNvPicPr>
            <a:picLocks noChangeAspect="1"/>
          </p:cNvPicPr>
          <p:nvPr/>
        </p:nvPicPr>
        <p:blipFill>
          <a:blip r:embed="rId2"/>
          <a:stretch>
            <a:fillRect/>
          </a:stretch>
        </p:blipFill>
        <p:spPr>
          <a:xfrm>
            <a:off x="2116401" y="8810"/>
            <a:ext cx="607482" cy="760207"/>
          </a:xfrm>
          <a:prstGeom prst="rect">
            <a:avLst/>
          </a:prstGeom>
        </p:spPr>
      </p:pic>
      <p:sp>
        <p:nvSpPr>
          <p:cNvPr id="32" name="TextBox 31"/>
          <p:cNvSpPr txBox="1"/>
          <p:nvPr/>
        </p:nvSpPr>
        <p:spPr>
          <a:xfrm>
            <a:off x="4493339" y="97173"/>
            <a:ext cx="7578102" cy="584775"/>
          </a:xfrm>
          <a:prstGeom prst="rect">
            <a:avLst/>
          </a:prstGeom>
          <a:noFill/>
        </p:spPr>
        <p:txBody>
          <a:bodyPr wrap="square" rtlCol="0">
            <a:spAutoFit/>
          </a:bodyPr>
          <a:lstStyle/>
          <a:p>
            <a:pPr algn="r"/>
            <a:r>
              <a:rPr lang="ru-RU" sz="1600" b="1" dirty="0" smtClean="0">
                <a:solidFill>
                  <a:schemeClr val="tx2">
                    <a:lumMod val="75000"/>
                  </a:schemeClr>
                </a:solidFill>
                <a:latin typeface="Calibri" panose="020F0502020204030204" pitchFamily="34" charset="0"/>
              </a:rPr>
              <a:t>Контроль за счетами, открытыми бюджетными учреждениями</a:t>
            </a:r>
          </a:p>
          <a:p>
            <a:pPr algn="r"/>
            <a:r>
              <a:rPr lang="ru-RU" sz="1600" b="1" dirty="0" smtClean="0">
                <a:solidFill>
                  <a:schemeClr val="tx2">
                    <a:lumMod val="75000"/>
                  </a:schemeClr>
                </a:solidFill>
                <a:latin typeface="Calibri" panose="020F0502020204030204" pitchFamily="34" charset="0"/>
              </a:rPr>
              <a:t> в кредитных организациях</a:t>
            </a:r>
            <a:r>
              <a:rPr lang="ru-RU" sz="1600" dirty="0" smtClean="0">
                <a:solidFill>
                  <a:schemeClr val="tx2">
                    <a:lumMod val="75000"/>
                  </a:schemeClr>
                </a:solidFill>
                <a:latin typeface="Calibri" panose="020F0502020204030204" pitchFamily="34" charset="0"/>
              </a:rPr>
              <a:t> </a:t>
            </a:r>
            <a:endParaRPr lang="ru-RU" sz="1600" dirty="0">
              <a:solidFill>
                <a:schemeClr val="tx2">
                  <a:lumMod val="75000"/>
                </a:schemeClr>
              </a:solidFill>
              <a:latin typeface="Calibri" panose="020F0502020204030204" pitchFamily="34" charset="0"/>
            </a:endParaRPr>
          </a:p>
        </p:txBody>
      </p:sp>
      <p:sp>
        <p:nvSpPr>
          <p:cNvPr id="9" name="Прямоугольный треугольник 8"/>
          <p:cNvSpPr/>
          <p:nvPr/>
        </p:nvSpPr>
        <p:spPr>
          <a:xfrm rot="8336186" flipH="1">
            <a:off x="6241855" y="6160380"/>
            <a:ext cx="516843" cy="238735"/>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Tahoma" panose="020B0604030504040204" pitchFamily="34" charset="0"/>
              <a:ea typeface="Tahoma" panose="020B0604030504040204" pitchFamily="34" charset="0"/>
              <a:cs typeface="Tahoma" panose="020B0604030504040204" pitchFamily="34" charset="0"/>
            </a:endParaRPr>
          </a:p>
        </p:txBody>
      </p:sp>
      <p:sp>
        <p:nvSpPr>
          <p:cNvPr id="10" name="Прямоугольный треугольник 9"/>
          <p:cNvSpPr/>
          <p:nvPr/>
        </p:nvSpPr>
        <p:spPr>
          <a:xfrm rot="8336186" flipH="1">
            <a:off x="11464733" y="6145791"/>
            <a:ext cx="426795" cy="262644"/>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Tahoma" panose="020B0604030504040204" pitchFamily="34" charset="0"/>
              <a:ea typeface="Tahoma" panose="020B0604030504040204" pitchFamily="34" charset="0"/>
              <a:cs typeface="Tahoma" panose="020B0604030504040204" pitchFamily="34" charset="0"/>
            </a:endParaRPr>
          </a:p>
        </p:txBody>
      </p:sp>
      <p:sp>
        <p:nvSpPr>
          <p:cNvPr id="12" name="Прямоугольник 11"/>
          <p:cNvSpPr/>
          <p:nvPr/>
        </p:nvSpPr>
        <p:spPr>
          <a:xfrm>
            <a:off x="6920952" y="6214761"/>
            <a:ext cx="4286866" cy="415498"/>
          </a:xfrm>
          <a:prstGeom prst="rect">
            <a:avLst/>
          </a:prstGeom>
        </p:spPr>
        <p:txBody>
          <a:bodyPr wrap="square">
            <a:spAutoFit/>
          </a:bodyPr>
          <a:lstStyle/>
          <a:p>
            <a:endParaRPr lang="ru-RU" sz="1050" dirty="0">
              <a:latin typeface="Segoe UI Light" panose="020B0502040204020203" pitchFamily="34" charset="0"/>
              <a:ea typeface="Calibri" panose="020F0502020204030204" pitchFamily="34" charset="0"/>
              <a:cs typeface="Times New Roman" panose="02020603050405020304" pitchFamily="18" charset="0"/>
            </a:endParaRPr>
          </a:p>
          <a:p>
            <a:endParaRPr lang="ru-RU" sz="1050" dirty="0">
              <a:latin typeface="Segoe UI Light" panose="020B0502040204020203" pitchFamily="34" charset="0"/>
              <a:ea typeface="Calibri" panose="020F0502020204030204" pitchFamily="34" charset="0"/>
              <a:cs typeface="Times New Roman" panose="02020603050405020304" pitchFamily="18" charset="0"/>
            </a:endParaRPr>
          </a:p>
        </p:txBody>
      </p:sp>
      <p:sp>
        <p:nvSpPr>
          <p:cNvPr id="14" name="object 8"/>
          <p:cNvSpPr/>
          <p:nvPr/>
        </p:nvSpPr>
        <p:spPr>
          <a:xfrm>
            <a:off x="-9409" y="6037918"/>
            <a:ext cx="12157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sz="7076"/>
          </a:p>
        </p:txBody>
      </p:sp>
      <p:sp>
        <p:nvSpPr>
          <p:cNvPr id="16" name="object 9"/>
          <p:cNvSpPr/>
          <p:nvPr/>
        </p:nvSpPr>
        <p:spPr>
          <a:xfrm>
            <a:off x="9554901" y="438784"/>
            <a:ext cx="2621849" cy="5817561"/>
          </a:xfrm>
          <a:prstGeom prst="rect">
            <a:avLst/>
          </a:prstGeom>
          <a:blipFill>
            <a:blip r:embed="rId3" cstate="print"/>
            <a:stretch>
              <a:fillRect/>
            </a:stretch>
          </a:blipFill>
        </p:spPr>
        <p:txBody>
          <a:bodyPr wrap="square" lIns="0" tIns="0" rIns="0" bIns="0" rtlCol="0"/>
          <a:lstStyle/>
          <a:p>
            <a:endParaRPr sz="3804"/>
          </a:p>
        </p:txBody>
      </p:sp>
      <p:sp>
        <p:nvSpPr>
          <p:cNvPr id="30" name="Прямоугольник 29"/>
          <p:cNvSpPr/>
          <p:nvPr/>
        </p:nvSpPr>
        <p:spPr>
          <a:xfrm>
            <a:off x="5236125" y="664187"/>
            <a:ext cx="4401610" cy="307777"/>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spAutoFit/>
          </a:bodyPr>
          <a:lstStyle/>
          <a:p>
            <a:pPr algn="r"/>
            <a:endParaRPr lang="ru-RU" sz="1400" b="1" dirty="0">
              <a:solidFill>
                <a:schemeClr val="tx2">
                  <a:lumMod val="60000"/>
                  <a:lumOff val="40000"/>
                </a:schemeClr>
              </a:solidFill>
            </a:endParaRPr>
          </a:p>
        </p:txBody>
      </p:sp>
      <p:pic>
        <p:nvPicPr>
          <p:cNvPr id="17" name="Рисунок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425" y="27629"/>
            <a:ext cx="556648" cy="740484"/>
          </a:xfrm>
          <a:prstGeom prst="rect">
            <a:avLst/>
          </a:prstGeom>
        </p:spPr>
      </p:pic>
      <p:graphicFrame>
        <p:nvGraphicFramePr>
          <p:cNvPr id="7" name="Схема 6"/>
          <p:cNvGraphicFramePr/>
          <p:nvPr>
            <p:extLst>
              <p:ext uri="{D42A27DB-BD31-4B8C-83A1-F6EECF244321}">
                <p14:modId xmlns:p14="http://schemas.microsoft.com/office/powerpoint/2010/main" val="337196125"/>
              </p:ext>
            </p:extLst>
          </p:nvPr>
        </p:nvGraphicFramePr>
        <p:xfrm>
          <a:off x="96324" y="944955"/>
          <a:ext cx="11562275" cy="516879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Прямоугольник 7"/>
          <p:cNvSpPr/>
          <p:nvPr/>
        </p:nvSpPr>
        <p:spPr>
          <a:xfrm>
            <a:off x="3048000" y="1905000"/>
            <a:ext cx="3352800" cy="381000"/>
          </a:xfrm>
          <a:prstGeom prst="rect">
            <a:avLst/>
          </a:prstGeom>
          <a:solidFill>
            <a:schemeClr val="accent1">
              <a:lumMod val="20000"/>
              <a:lumOff val="80000"/>
            </a:schemeClr>
          </a:solidFill>
          <a:ln w="127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tx2">
                    <a:lumMod val="75000"/>
                  </a:schemeClr>
                </a:solidFill>
              </a:rPr>
              <a:t>В течение 10 рабочих дней копия НПА направлена в УФК</a:t>
            </a:r>
            <a:endParaRPr lang="ru-RU" sz="1200" dirty="0">
              <a:solidFill>
                <a:schemeClr val="tx2">
                  <a:lumMod val="75000"/>
                </a:schemeClr>
              </a:solidFill>
            </a:endParaRPr>
          </a:p>
        </p:txBody>
      </p:sp>
      <p:cxnSp>
        <p:nvCxnSpPr>
          <p:cNvPr id="31" name="Прямая со стрелкой 30"/>
          <p:cNvCxnSpPr/>
          <p:nvPr/>
        </p:nvCxnSpPr>
        <p:spPr>
          <a:xfrm>
            <a:off x="4648200" y="2286000"/>
            <a:ext cx="0"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Прямая со стрелкой 35"/>
          <p:cNvCxnSpPr>
            <a:stCxn id="8" idx="3"/>
          </p:cNvCxnSpPr>
          <p:nvPr/>
        </p:nvCxnSpPr>
        <p:spPr>
          <a:xfrm>
            <a:off x="6400800" y="2095500"/>
            <a:ext cx="609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Прямоугольник 36"/>
          <p:cNvSpPr/>
          <p:nvPr/>
        </p:nvSpPr>
        <p:spPr>
          <a:xfrm>
            <a:off x="6486168" y="1804972"/>
            <a:ext cx="434784" cy="2799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rPr>
              <a:t>ДА</a:t>
            </a:r>
            <a:endParaRPr lang="ru-RU" sz="1400" dirty="0">
              <a:solidFill>
                <a:schemeClr val="tx1"/>
              </a:solidFill>
            </a:endParaRPr>
          </a:p>
        </p:txBody>
      </p:sp>
      <p:sp>
        <p:nvSpPr>
          <p:cNvPr id="38" name="Прямоугольник 37"/>
          <p:cNvSpPr/>
          <p:nvPr/>
        </p:nvSpPr>
        <p:spPr>
          <a:xfrm>
            <a:off x="4648200" y="2314359"/>
            <a:ext cx="587925"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rPr>
              <a:t>НЕТ</a:t>
            </a:r>
            <a:endParaRPr lang="ru-RU" sz="1400" dirty="0">
              <a:solidFill>
                <a:schemeClr val="tx1"/>
              </a:solidFill>
            </a:endParaRPr>
          </a:p>
        </p:txBody>
      </p:sp>
      <p:sp>
        <p:nvSpPr>
          <p:cNvPr id="39" name="Прямоугольник 38"/>
          <p:cNvSpPr/>
          <p:nvPr/>
        </p:nvSpPr>
        <p:spPr>
          <a:xfrm>
            <a:off x="7088424" y="1638300"/>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00B050"/>
                </a:solidFill>
                <a:sym typeface="Wingdings" panose="05000000000000000000" pitchFamily="2" charset="2"/>
              </a:rPr>
              <a:t></a:t>
            </a:r>
            <a:endParaRPr lang="ru-RU" dirty="0">
              <a:solidFill>
                <a:srgbClr val="00B050"/>
              </a:solidFill>
            </a:endParaRPr>
          </a:p>
        </p:txBody>
      </p:sp>
      <p:graphicFrame>
        <p:nvGraphicFramePr>
          <p:cNvPr id="40" name="Схема 39"/>
          <p:cNvGraphicFramePr/>
          <p:nvPr>
            <p:extLst/>
          </p:nvPr>
        </p:nvGraphicFramePr>
        <p:xfrm>
          <a:off x="2273032" y="2476500"/>
          <a:ext cx="4965967" cy="103798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41" name="Прямоугольник 40"/>
          <p:cNvSpPr/>
          <p:nvPr/>
        </p:nvSpPr>
        <p:spPr>
          <a:xfrm>
            <a:off x="3048000" y="3600037"/>
            <a:ext cx="3352800" cy="523658"/>
          </a:xfrm>
          <a:prstGeom prst="rect">
            <a:avLst/>
          </a:prstGeom>
          <a:solidFill>
            <a:schemeClr val="accent1">
              <a:lumMod val="20000"/>
              <a:lumOff val="8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tx2">
                    <a:lumMod val="50000"/>
                  </a:schemeClr>
                </a:solidFill>
              </a:rPr>
              <a:t>В течение 6 рабочих дней БУ представлено в УФК Уведомление с отметкой банка о закрытии счета</a:t>
            </a:r>
            <a:endParaRPr lang="ru-RU" sz="1200" dirty="0">
              <a:solidFill>
                <a:schemeClr val="tx2">
                  <a:lumMod val="50000"/>
                </a:schemeClr>
              </a:solidFill>
            </a:endParaRPr>
          </a:p>
        </p:txBody>
      </p:sp>
      <p:cxnSp>
        <p:nvCxnSpPr>
          <p:cNvPr id="43" name="Прямая со стрелкой 42"/>
          <p:cNvCxnSpPr>
            <a:stCxn id="41" idx="3"/>
          </p:cNvCxnSpPr>
          <p:nvPr/>
        </p:nvCxnSpPr>
        <p:spPr>
          <a:xfrm>
            <a:off x="6400800" y="3861866"/>
            <a:ext cx="6876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5" name="Рисунок 44"/>
          <p:cNvPicPr>
            <a:picLocks noChangeAspect="1"/>
          </p:cNvPicPr>
          <p:nvPr/>
        </p:nvPicPr>
        <p:blipFill>
          <a:blip r:embed="rId15"/>
          <a:stretch>
            <a:fillRect/>
          </a:stretch>
        </p:blipFill>
        <p:spPr>
          <a:xfrm>
            <a:off x="6531294" y="3477785"/>
            <a:ext cx="457240" cy="384081"/>
          </a:xfrm>
          <a:prstGeom prst="rect">
            <a:avLst/>
          </a:prstGeom>
        </p:spPr>
      </p:pic>
      <p:pic>
        <p:nvPicPr>
          <p:cNvPr id="47" name="Рисунок 46"/>
          <p:cNvPicPr>
            <a:picLocks noChangeAspect="1"/>
          </p:cNvPicPr>
          <p:nvPr/>
        </p:nvPicPr>
        <p:blipFill>
          <a:blip r:embed="rId16"/>
          <a:stretch>
            <a:fillRect/>
          </a:stretch>
        </p:blipFill>
        <p:spPr>
          <a:xfrm>
            <a:off x="7025388" y="3358989"/>
            <a:ext cx="1012024" cy="1072989"/>
          </a:xfrm>
          <a:prstGeom prst="rect">
            <a:avLst/>
          </a:prstGeom>
        </p:spPr>
      </p:pic>
      <p:cxnSp>
        <p:nvCxnSpPr>
          <p:cNvPr id="51" name="Прямая со стрелкой 50"/>
          <p:cNvCxnSpPr/>
          <p:nvPr/>
        </p:nvCxnSpPr>
        <p:spPr>
          <a:xfrm>
            <a:off x="4648200" y="4138468"/>
            <a:ext cx="0" cy="3573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2" name="Рисунок 51"/>
          <p:cNvPicPr>
            <a:picLocks noChangeAspect="1"/>
          </p:cNvPicPr>
          <p:nvPr/>
        </p:nvPicPr>
        <p:blipFill>
          <a:blip r:embed="rId17"/>
          <a:stretch>
            <a:fillRect/>
          </a:stretch>
        </p:blipFill>
        <p:spPr>
          <a:xfrm>
            <a:off x="4681677" y="4138468"/>
            <a:ext cx="585267" cy="377985"/>
          </a:xfrm>
          <a:prstGeom prst="rect">
            <a:avLst/>
          </a:prstGeom>
        </p:spPr>
      </p:pic>
      <p:graphicFrame>
        <p:nvGraphicFramePr>
          <p:cNvPr id="54" name="Схема 53"/>
          <p:cNvGraphicFramePr/>
          <p:nvPr>
            <p:extLst/>
          </p:nvPr>
        </p:nvGraphicFramePr>
        <p:xfrm>
          <a:off x="786656" y="3032990"/>
          <a:ext cx="8078927" cy="4124633"/>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3" name="Прямоугольник 2"/>
          <p:cNvSpPr/>
          <p:nvPr/>
        </p:nvSpPr>
        <p:spPr>
          <a:xfrm>
            <a:off x="7952877" y="3909492"/>
            <a:ext cx="4086723" cy="19858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200" dirty="0">
                <a:solidFill>
                  <a:schemeClr val="tx2">
                    <a:lumMod val="75000"/>
                  </a:schemeClr>
                </a:solidFill>
              </a:rPr>
              <a:t>Приказ Минфина России от 08.04.2020 N 61н</a:t>
            </a:r>
          </a:p>
          <a:p>
            <a:pPr algn="r"/>
            <a:r>
              <a:rPr lang="ru-RU" sz="1200" dirty="0">
                <a:solidFill>
                  <a:schemeClr val="tx2">
                    <a:lumMod val="75000"/>
                  </a:schemeClr>
                </a:solidFill>
              </a:rPr>
              <a:t>"Об утверждении Порядка направления Федеральным казначейством и его территориальными органами представлений о приостановлении операций по счетам в валюте Российской Федерации и иностранных валютах, открытым в подразделениях Центрального банка Российской Федерации и кредитных организациях в нарушение законодательства Российской Федерации, и перевода остатков денежных средств с указанных счетов"</a:t>
            </a:r>
          </a:p>
          <a:p>
            <a:pPr algn="ctr"/>
            <a:endParaRPr lang="ru-RU" sz="1200" dirty="0"/>
          </a:p>
        </p:txBody>
      </p:sp>
    </p:spTree>
    <p:extLst>
      <p:ext uri="{BB962C8B-B14F-4D97-AF65-F5344CB8AC3E}">
        <p14:creationId xmlns:p14="http://schemas.microsoft.com/office/powerpoint/2010/main" val="29557150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Прямоугольник 19"/>
          <p:cNvSpPr/>
          <p:nvPr/>
        </p:nvSpPr>
        <p:spPr>
          <a:xfrm>
            <a:off x="132829" y="-20339"/>
            <a:ext cx="1981200" cy="651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p:cNvSpPr txBox="1"/>
          <p:nvPr/>
        </p:nvSpPr>
        <p:spPr>
          <a:xfrm>
            <a:off x="11215929" y="6327880"/>
            <a:ext cx="939452" cy="743024"/>
          </a:xfrm>
          <a:prstGeom prst="rect">
            <a:avLst/>
          </a:prstGeom>
          <a:noFill/>
        </p:spPr>
        <p:txBody>
          <a:bodyPr wrap="square" rtlCol="0">
            <a:spAutoFit/>
          </a:bodyPr>
          <a:lstStyle/>
          <a:p>
            <a:pPr algn="r"/>
            <a:r>
              <a:rPr lang="ru-RU" sz="2114" b="1" dirty="0" smtClean="0">
                <a:solidFill>
                  <a:schemeClr val="accent1">
                    <a:lumMod val="75000"/>
                  </a:schemeClr>
                </a:solidFill>
              </a:rPr>
              <a:t>8</a:t>
            </a:r>
          </a:p>
          <a:p>
            <a:pPr algn="r"/>
            <a:endParaRPr lang="ru-RU" sz="2114" b="1" dirty="0"/>
          </a:p>
        </p:txBody>
      </p:sp>
      <p:sp>
        <p:nvSpPr>
          <p:cNvPr id="26" name="object 2"/>
          <p:cNvSpPr/>
          <p:nvPr/>
        </p:nvSpPr>
        <p:spPr>
          <a:xfrm flipV="1">
            <a:off x="2983" y="530119"/>
            <a:ext cx="12186035"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3804" dirty="0"/>
          </a:p>
        </p:txBody>
      </p:sp>
      <p:pic>
        <p:nvPicPr>
          <p:cNvPr id="17" name="Рисунок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066" y="68542"/>
            <a:ext cx="556648" cy="740484"/>
          </a:xfrm>
          <a:prstGeom prst="rect">
            <a:avLst/>
          </a:prstGeom>
        </p:spPr>
      </p:pic>
      <p:sp>
        <p:nvSpPr>
          <p:cNvPr id="18" name="TextBox 17"/>
          <p:cNvSpPr txBox="1"/>
          <p:nvPr/>
        </p:nvSpPr>
        <p:spPr>
          <a:xfrm>
            <a:off x="2074756" y="88106"/>
            <a:ext cx="1438912" cy="769441"/>
          </a:xfrm>
          <a:prstGeom prst="rect">
            <a:avLst/>
          </a:prstGeom>
          <a:noFill/>
        </p:spPr>
        <p:txBody>
          <a:bodyPr wrap="square" rtlCol="0">
            <a:spAutoFit/>
          </a:bodyPr>
          <a:lstStyle/>
          <a:p>
            <a:r>
              <a:rPr lang="ru-RU" sz="1100" b="1" dirty="0" smtClean="0">
                <a:solidFill>
                  <a:srgbClr val="43507B"/>
                </a:solidFill>
                <a:latin typeface="Arial" panose="020B0604020202020204" pitchFamily="34" charset="0"/>
                <a:cs typeface="Arial" panose="020B0604020202020204" pitchFamily="34" charset="0"/>
              </a:rPr>
              <a:t>Управление Федерального казначейства</a:t>
            </a:r>
            <a:r>
              <a:rPr lang="en-US" sz="1100" b="1" dirty="0" smtClean="0">
                <a:solidFill>
                  <a:srgbClr val="43507B"/>
                </a:solidFill>
                <a:latin typeface="Arial" panose="020B0604020202020204" pitchFamily="34" charset="0"/>
                <a:cs typeface="Arial" panose="020B0604020202020204" pitchFamily="34" charset="0"/>
              </a:rPr>
              <a:t/>
            </a:r>
            <a:br>
              <a:rPr lang="en-US" sz="1100" b="1" dirty="0" smtClean="0">
                <a:solidFill>
                  <a:srgbClr val="43507B"/>
                </a:solidFill>
                <a:latin typeface="Arial" panose="020B0604020202020204" pitchFamily="34" charset="0"/>
                <a:cs typeface="Arial" panose="020B0604020202020204" pitchFamily="34" charset="0"/>
              </a:rPr>
            </a:br>
            <a:r>
              <a:rPr lang="ru-RU" sz="1100" b="1" dirty="0" smtClean="0">
                <a:solidFill>
                  <a:srgbClr val="43507B"/>
                </a:solidFill>
                <a:latin typeface="Arial" panose="020B0604020202020204" pitchFamily="34" charset="0"/>
                <a:cs typeface="Arial" panose="020B0604020202020204" pitchFamily="34" charset="0"/>
              </a:rPr>
              <a:t>по г. Москве </a:t>
            </a:r>
            <a:endParaRPr lang="ru-RU" sz="1100" b="1" dirty="0">
              <a:solidFill>
                <a:srgbClr val="43507B"/>
              </a:solidFill>
              <a:latin typeface="Arial" panose="020B0604020202020204" pitchFamily="34" charset="0"/>
              <a:cs typeface="Arial" panose="020B0604020202020204" pitchFamily="34" charset="0"/>
            </a:endParaRPr>
          </a:p>
        </p:txBody>
      </p:sp>
      <p:pic>
        <p:nvPicPr>
          <p:cNvPr id="19" name="Рисунок 18"/>
          <p:cNvPicPr>
            <a:picLocks noChangeAspect="1"/>
          </p:cNvPicPr>
          <p:nvPr/>
        </p:nvPicPr>
        <p:blipFill>
          <a:blip r:embed="rId3"/>
          <a:stretch>
            <a:fillRect/>
          </a:stretch>
        </p:blipFill>
        <p:spPr>
          <a:xfrm>
            <a:off x="1104490" y="73979"/>
            <a:ext cx="607482" cy="760207"/>
          </a:xfrm>
          <a:prstGeom prst="rect">
            <a:avLst/>
          </a:prstGeom>
        </p:spPr>
      </p:pic>
      <p:sp>
        <p:nvSpPr>
          <p:cNvPr id="32" name="TextBox 31"/>
          <p:cNvSpPr txBox="1"/>
          <p:nvPr/>
        </p:nvSpPr>
        <p:spPr>
          <a:xfrm>
            <a:off x="4613898" y="105462"/>
            <a:ext cx="7578102" cy="800219"/>
          </a:xfrm>
          <a:prstGeom prst="rect">
            <a:avLst/>
          </a:prstGeom>
          <a:noFill/>
        </p:spPr>
        <p:txBody>
          <a:bodyPr wrap="square" rtlCol="0" anchor="b" anchorCtr="0">
            <a:spAutoFit/>
          </a:bodyPr>
          <a:lstStyle/>
          <a:p>
            <a:pPr algn="ctr"/>
            <a:r>
              <a:rPr lang="ru-RU" sz="1800" b="1" dirty="0" smtClean="0">
                <a:latin typeface="Calibri" panose="020F0502020204030204" pitchFamily="34" charset="0"/>
              </a:rPr>
              <a:t>                       </a:t>
            </a:r>
            <a:r>
              <a:rPr lang="ru-RU" sz="1800" b="1" dirty="0" smtClean="0">
                <a:solidFill>
                  <a:schemeClr val="accent1">
                    <a:lumMod val="50000"/>
                  </a:schemeClr>
                </a:solidFill>
                <a:latin typeface="Calibri" panose="020F0502020204030204" pitchFamily="34" charset="0"/>
              </a:rPr>
              <a:t>Внедрение </a:t>
            </a:r>
            <a:r>
              <a:rPr lang="ru-RU" sz="1800" b="1" dirty="0">
                <a:solidFill>
                  <a:schemeClr val="accent1">
                    <a:lumMod val="50000"/>
                  </a:schemeClr>
                </a:solidFill>
                <a:latin typeface="Calibri" panose="020F0502020204030204" pitchFamily="34" charset="0"/>
              </a:rPr>
              <a:t>функционала </a:t>
            </a:r>
            <a:r>
              <a:rPr lang="ru-RU" sz="1800" b="1" dirty="0" smtClean="0">
                <a:solidFill>
                  <a:schemeClr val="accent1">
                    <a:lumMod val="50000"/>
                  </a:schemeClr>
                </a:solidFill>
                <a:latin typeface="Calibri" panose="020F0502020204030204" pitchFamily="34" charset="0"/>
              </a:rPr>
              <a:t>формирования </a:t>
            </a:r>
            <a:r>
              <a:rPr lang="ru-RU" sz="1800" b="1" dirty="0">
                <a:solidFill>
                  <a:schemeClr val="accent1">
                    <a:lumMod val="50000"/>
                  </a:schemeClr>
                </a:solidFill>
                <a:latin typeface="Calibri" panose="020F0502020204030204" pitchFamily="34" charset="0"/>
              </a:rPr>
              <a:t>РСКП в ГИС ЕИС</a:t>
            </a:r>
          </a:p>
          <a:p>
            <a:endParaRPr lang="ru-RU" sz="1600" dirty="0">
              <a:solidFill>
                <a:schemeClr val="accent1">
                  <a:lumMod val="75000"/>
                </a:schemeClr>
              </a:solidFill>
            </a:endParaRPr>
          </a:p>
          <a:p>
            <a:endParaRPr lang="ru-RU" sz="1200" b="1" dirty="0">
              <a:solidFill>
                <a:srgbClr val="11437F"/>
              </a:solidFill>
              <a:latin typeface="Arial" panose="020B0604020202020204" pitchFamily="34" charset="0"/>
              <a:cs typeface="Arial" panose="020B0604020202020204" pitchFamily="34" charset="0"/>
            </a:endParaRPr>
          </a:p>
        </p:txBody>
      </p:sp>
      <p:sp>
        <p:nvSpPr>
          <p:cNvPr id="9" name="Прямоугольный треугольник 8"/>
          <p:cNvSpPr/>
          <p:nvPr/>
        </p:nvSpPr>
        <p:spPr>
          <a:xfrm rot="8336186" flipH="1">
            <a:off x="6241855" y="6160380"/>
            <a:ext cx="516843" cy="238735"/>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Tahoma" panose="020B0604030504040204" pitchFamily="34" charset="0"/>
              <a:ea typeface="Tahoma" panose="020B0604030504040204" pitchFamily="34" charset="0"/>
              <a:cs typeface="Tahoma" panose="020B0604030504040204" pitchFamily="34" charset="0"/>
            </a:endParaRPr>
          </a:p>
        </p:txBody>
      </p:sp>
      <p:sp>
        <p:nvSpPr>
          <p:cNvPr id="10" name="Прямоугольный треугольник 9"/>
          <p:cNvSpPr/>
          <p:nvPr/>
        </p:nvSpPr>
        <p:spPr>
          <a:xfrm rot="8336186" flipH="1">
            <a:off x="11464733" y="6145791"/>
            <a:ext cx="426795" cy="262644"/>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Tahoma" panose="020B0604030504040204" pitchFamily="34" charset="0"/>
              <a:ea typeface="Tahoma" panose="020B0604030504040204" pitchFamily="34" charset="0"/>
              <a:cs typeface="Tahoma" panose="020B0604030504040204" pitchFamily="34" charset="0"/>
            </a:endParaRPr>
          </a:p>
        </p:txBody>
      </p:sp>
      <p:sp>
        <p:nvSpPr>
          <p:cNvPr id="12" name="Прямоугольник 11"/>
          <p:cNvSpPr/>
          <p:nvPr/>
        </p:nvSpPr>
        <p:spPr>
          <a:xfrm>
            <a:off x="6920952" y="6214761"/>
            <a:ext cx="4286866" cy="415498"/>
          </a:xfrm>
          <a:prstGeom prst="rect">
            <a:avLst/>
          </a:prstGeom>
        </p:spPr>
        <p:txBody>
          <a:bodyPr wrap="square">
            <a:spAutoFit/>
          </a:bodyPr>
          <a:lstStyle/>
          <a:p>
            <a:endParaRPr lang="ru-RU" sz="1050" dirty="0">
              <a:latin typeface="Segoe UI Light" panose="020B0502040204020203" pitchFamily="34" charset="0"/>
              <a:ea typeface="Calibri" panose="020F0502020204030204" pitchFamily="34" charset="0"/>
              <a:cs typeface="Times New Roman" panose="02020603050405020304" pitchFamily="18" charset="0"/>
            </a:endParaRPr>
          </a:p>
          <a:p>
            <a:endParaRPr lang="ru-RU" sz="1050" dirty="0">
              <a:latin typeface="Segoe UI Light" panose="020B0502040204020203" pitchFamily="34" charset="0"/>
              <a:ea typeface="Calibri" panose="020F0502020204030204" pitchFamily="34" charset="0"/>
              <a:cs typeface="Times New Roman" panose="02020603050405020304" pitchFamily="18" charset="0"/>
            </a:endParaRPr>
          </a:p>
        </p:txBody>
      </p:sp>
      <p:sp>
        <p:nvSpPr>
          <p:cNvPr id="13" name="TextBox 12"/>
          <p:cNvSpPr txBox="1"/>
          <p:nvPr/>
        </p:nvSpPr>
        <p:spPr>
          <a:xfrm>
            <a:off x="904246" y="6091640"/>
            <a:ext cx="10081596" cy="577081"/>
          </a:xfrm>
          <a:prstGeom prst="rect">
            <a:avLst/>
          </a:prstGeom>
          <a:noFill/>
        </p:spPr>
        <p:txBody>
          <a:bodyPr wrap="square" rtlCol="0">
            <a:spAutoFit/>
          </a:bodyPr>
          <a:lstStyle/>
          <a:p>
            <a:endParaRPr lang="ru-RU" sz="1050" dirty="0"/>
          </a:p>
          <a:p>
            <a:endParaRPr lang="ru-RU" sz="1050" b="1" dirty="0">
              <a:latin typeface="Times New Roman" panose="02020603050405020304" pitchFamily="18" charset="0"/>
              <a:cs typeface="Times New Roman" panose="02020603050405020304" pitchFamily="18" charset="0"/>
            </a:endParaRPr>
          </a:p>
          <a:p>
            <a:r>
              <a:rPr lang="ru-RU" sz="1050" dirty="0" smtClean="0">
                <a:latin typeface="Segoe UI Light" panose="020B0502040204020203" pitchFamily="34" charset="0"/>
                <a:ea typeface="Calibri" panose="020F0502020204030204" pitchFamily="34" charset="0"/>
                <a:cs typeface="Times New Roman" panose="02020603050405020304" pitchFamily="18" charset="0"/>
              </a:rPr>
              <a:t> </a:t>
            </a:r>
            <a:endParaRPr lang="ru-RU" sz="1050" dirty="0">
              <a:latin typeface="Segoe UI Light" panose="020B0502040204020203" pitchFamily="34" charset="0"/>
              <a:ea typeface="Calibri" panose="020F0502020204030204" pitchFamily="34" charset="0"/>
              <a:cs typeface="Times New Roman" panose="02020603050405020304" pitchFamily="18" charset="0"/>
            </a:endParaRPr>
          </a:p>
        </p:txBody>
      </p:sp>
      <p:sp>
        <p:nvSpPr>
          <p:cNvPr id="14" name="object 8"/>
          <p:cNvSpPr/>
          <p:nvPr/>
        </p:nvSpPr>
        <p:spPr>
          <a:xfrm>
            <a:off x="-9409" y="6037918"/>
            <a:ext cx="12157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sz="7076"/>
          </a:p>
        </p:txBody>
      </p:sp>
      <p:sp>
        <p:nvSpPr>
          <p:cNvPr id="16" name="object 9"/>
          <p:cNvSpPr/>
          <p:nvPr/>
        </p:nvSpPr>
        <p:spPr>
          <a:xfrm>
            <a:off x="9253440" y="438784"/>
            <a:ext cx="2621849" cy="5817561"/>
          </a:xfrm>
          <a:prstGeom prst="rect">
            <a:avLst/>
          </a:prstGeom>
          <a:blipFill>
            <a:blip r:embed="rId4" cstate="print"/>
            <a:stretch>
              <a:fillRect/>
            </a:stretch>
          </a:blipFill>
        </p:spPr>
        <p:txBody>
          <a:bodyPr wrap="square" lIns="0" tIns="0" rIns="0" bIns="0" rtlCol="0"/>
          <a:lstStyle/>
          <a:p>
            <a:endParaRPr sz="3804"/>
          </a:p>
        </p:txBody>
      </p:sp>
      <p:sp>
        <p:nvSpPr>
          <p:cNvPr id="30" name="Прямоугольник 29"/>
          <p:cNvSpPr/>
          <p:nvPr/>
        </p:nvSpPr>
        <p:spPr>
          <a:xfrm>
            <a:off x="5236125" y="556466"/>
            <a:ext cx="4401610" cy="52322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spAutoFit/>
          </a:bodyPr>
          <a:lstStyle/>
          <a:p>
            <a:pPr algn="r"/>
            <a:endParaRPr lang="ru-RU" sz="1400" b="1" dirty="0">
              <a:solidFill>
                <a:schemeClr val="tx2">
                  <a:lumMod val="60000"/>
                  <a:lumOff val="40000"/>
                </a:schemeClr>
              </a:solidFill>
            </a:endParaRPr>
          </a:p>
          <a:p>
            <a:pPr algn="r"/>
            <a:endParaRPr lang="ru-RU" sz="1400" b="1" dirty="0">
              <a:solidFill>
                <a:schemeClr val="tx2">
                  <a:lumMod val="60000"/>
                  <a:lumOff val="40000"/>
                </a:schemeClr>
              </a:solidFill>
            </a:endParaRPr>
          </a:p>
        </p:txBody>
      </p:sp>
      <p:pic>
        <p:nvPicPr>
          <p:cNvPr id="6" name="Рисунок 5"/>
          <p:cNvPicPr>
            <a:picLocks noChangeAspect="1"/>
          </p:cNvPicPr>
          <p:nvPr/>
        </p:nvPicPr>
        <p:blipFill rotWithShape="1">
          <a:blip r:embed="rId5">
            <a:extLst>
              <a:ext uri="{28A0092B-C50C-407E-A947-70E740481C1C}">
                <a14:useLocalDpi xmlns:a14="http://schemas.microsoft.com/office/drawing/2010/main" val="0"/>
              </a:ext>
            </a:extLst>
          </a:blip>
          <a:srcRect l="4332" t="12222" r="38093" b="16836"/>
          <a:stretch/>
        </p:blipFill>
        <p:spPr>
          <a:xfrm>
            <a:off x="457200" y="1524000"/>
            <a:ext cx="5791200" cy="3505200"/>
          </a:xfrm>
          <a:prstGeom prst="rect">
            <a:avLst/>
          </a:prstGeom>
        </p:spPr>
      </p:pic>
      <p:sp>
        <p:nvSpPr>
          <p:cNvPr id="11" name="Прямоугольник 10"/>
          <p:cNvSpPr/>
          <p:nvPr/>
        </p:nvSpPr>
        <p:spPr>
          <a:xfrm>
            <a:off x="904246" y="3733800"/>
            <a:ext cx="503985" cy="228600"/>
          </a:xfrm>
          <a:prstGeom prst="rect">
            <a:avLst/>
          </a:prstGeom>
          <a:solidFill>
            <a:srgbClr val="00B05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21" name="Прямоугольник 20"/>
          <p:cNvSpPr/>
          <p:nvPr/>
        </p:nvSpPr>
        <p:spPr>
          <a:xfrm>
            <a:off x="2983" y="3467100"/>
            <a:ext cx="762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p:cNvSpPr/>
          <p:nvPr/>
        </p:nvSpPr>
        <p:spPr>
          <a:xfrm>
            <a:off x="6702617" y="909182"/>
            <a:ext cx="4275466" cy="27514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chemeClr val="accent1">
                    <a:lumMod val="50000"/>
                  </a:schemeClr>
                </a:solidFill>
              </a:rPr>
              <a:t>     Преимущества:</a:t>
            </a:r>
          </a:p>
          <a:p>
            <a:endParaRPr lang="ru-RU" sz="1400" dirty="0" smtClean="0">
              <a:solidFill>
                <a:schemeClr val="accent1">
                  <a:lumMod val="50000"/>
                </a:schemeClr>
              </a:solidFill>
            </a:endParaRPr>
          </a:p>
          <a:p>
            <a:pPr marL="285750" indent="-285750">
              <a:buFont typeface="Arial" panose="020B0604020202020204" pitchFamily="34" charset="0"/>
              <a:buChar char="•"/>
            </a:pPr>
            <a:r>
              <a:rPr lang="ru-RU" sz="1400" dirty="0" smtClean="0">
                <a:solidFill>
                  <a:schemeClr val="accent1">
                    <a:lumMod val="50000"/>
                  </a:schemeClr>
                </a:solidFill>
              </a:rPr>
              <a:t>АВТОФОРМИРОВАНИЕ -95% реквизитов заполняется ГИС ЕИС</a:t>
            </a:r>
          </a:p>
          <a:p>
            <a:pPr marL="285750" indent="-285750">
              <a:buFont typeface="Arial" panose="020B0604020202020204" pitchFamily="34" charset="0"/>
              <a:buChar char="•"/>
            </a:pPr>
            <a:endParaRPr lang="ru-RU" sz="1400" dirty="0" smtClean="0">
              <a:solidFill>
                <a:schemeClr val="accent1">
                  <a:lumMod val="50000"/>
                </a:schemeClr>
              </a:solidFill>
            </a:endParaRPr>
          </a:p>
          <a:p>
            <a:pPr marL="285750" indent="-285750">
              <a:buFont typeface="Arial" panose="020B0604020202020204" pitchFamily="34" charset="0"/>
              <a:buChar char="•"/>
            </a:pPr>
            <a:r>
              <a:rPr lang="ru-RU" sz="1400" dirty="0" smtClean="0">
                <a:solidFill>
                  <a:schemeClr val="accent1">
                    <a:lumMod val="50000"/>
                  </a:schemeClr>
                </a:solidFill>
              </a:rPr>
              <a:t>АВТОСАНКЦИОНИРОВАНИЕ для бесперебойного исполнения платежей</a:t>
            </a:r>
          </a:p>
          <a:p>
            <a:pPr marL="285750" indent="-285750">
              <a:buFont typeface="Arial" panose="020B0604020202020204" pitchFamily="34" charset="0"/>
              <a:buChar char="•"/>
            </a:pPr>
            <a:endParaRPr lang="ru-RU" sz="1400" dirty="0" smtClean="0">
              <a:solidFill>
                <a:schemeClr val="accent1">
                  <a:lumMod val="50000"/>
                </a:schemeClr>
              </a:solidFill>
            </a:endParaRPr>
          </a:p>
          <a:p>
            <a:pPr marL="285750" indent="-285750">
              <a:buFont typeface="Arial" panose="020B0604020202020204" pitchFamily="34" charset="0"/>
              <a:buChar char="•"/>
            </a:pPr>
            <a:r>
              <a:rPr lang="ru-RU" sz="1400" dirty="0" smtClean="0">
                <a:solidFill>
                  <a:schemeClr val="accent1">
                    <a:lumMod val="50000"/>
                  </a:schemeClr>
                </a:solidFill>
              </a:rPr>
              <a:t>АВТОРАЗМЕЩЕНИЕ информации об оплате в </a:t>
            </a:r>
            <a:r>
              <a:rPr lang="ru-RU" sz="1400" dirty="0">
                <a:solidFill>
                  <a:schemeClr val="accent1">
                    <a:lumMod val="50000"/>
                  </a:schemeClr>
                </a:solidFill>
              </a:rPr>
              <a:t>Р</a:t>
            </a:r>
            <a:r>
              <a:rPr lang="ru-RU" sz="1400" dirty="0" smtClean="0">
                <a:solidFill>
                  <a:schemeClr val="accent1">
                    <a:lumMod val="50000"/>
                  </a:schemeClr>
                </a:solidFill>
              </a:rPr>
              <a:t>еестре контрактов</a:t>
            </a:r>
            <a:endParaRPr lang="ru-RU" sz="1400" dirty="0">
              <a:solidFill>
                <a:schemeClr val="accent1">
                  <a:lumMod val="50000"/>
                </a:schemeClr>
              </a:solidFill>
            </a:endParaRPr>
          </a:p>
        </p:txBody>
      </p:sp>
      <p:sp>
        <p:nvSpPr>
          <p:cNvPr id="23" name="Прямоугольник 22"/>
          <p:cNvSpPr/>
          <p:nvPr/>
        </p:nvSpPr>
        <p:spPr>
          <a:xfrm>
            <a:off x="6427855" y="3906920"/>
            <a:ext cx="5257800" cy="20694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200" b="1" dirty="0">
                <a:solidFill>
                  <a:schemeClr val="accent1">
                    <a:lumMod val="50000"/>
                  </a:schemeClr>
                </a:solidFill>
              </a:rPr>
              <a:t>ПЕРЕЧЕНЬ УЧАСТНИКОВ ПЕРВОЙ ВОЛНЫ ВНЕДРЕНИЯ</a:t>
            </a:r>
          </a:p>
          <a:p>
            <a:r>
              <a:rPr lang="ru-RU" sz="1200" b="1" dirty="0" smtClean="0">
                <a:solidFill>
                  <a:schemeClr val="accent1">
                    <a:lumMod val="50000"/>
                  </a:schemeClr>
                </a:solidFill>
              </a:rPr>
              <a:t>ФАУ/ФБУ</a:t>
            </a:r>
          </a:p>
          <a:p>
            <a:endParaRPr lang="ru-RU" sz="1200" dirty="0" smtClean="0">
              <a:solidFill>
                <a:schemeClr val="accent1">
                  <a:lumMod val="50000"/>
                </a:schemeClr>
              </a:solidFill>
            </a:endParaRPr>
          </a:p>
          <a:p>
            <a:r>
              <a:rPr lang="ru-RU" sz="1200" b="1" dirty="0">
                <a:solidFill>
                  <a:schemeClr val="accent1">
                    <a:lumMod val="50000"/>
                  </a:schemeClr>
                </a:solidFill>
              </a:rPr>
              <a:t>Министерство сельского хозяйства Российской Федерации</a:t>
            </a:r>
            <a:endParaRPr lang="ru-RU" sz="1200" dirty="0">
              <a:solidFill>
                <a:schemeClr val="accent1">
                  <a:lumMod val="50000"/>
                </a:schemeClr>
              </a:solidFill>
            </a:endParaRPr>
          </a:p>
          <a:p>
            <a:r>
              <a:rPr lang="ru-RU" sz="1200" b="1" dirty="0">
                <a:solidFill>
                  <a:schemeClr val="accent1">
                    <a:lumMod val="50000"/>
                  </a:schemeClr>
                </a:solidFill>
              </a:rPr>
              <a:t>Федеральное агентство лесного хозяйства</a:t>
            </a:r>
            <a:endParaRPr lang="ru-RU" sz="1200" dirty="0">
              <a:solidFill>
                <a:schemeClr val="accent1">
                  <a:lumMod val="50000"/>
                </a:schemeClr>
              </a:solidFill>
            </a:endParaRPr>
          </a:p>
          <a:p>
            <a:r>
              <a:rPr lang="ru-RU" sz="1200" b="1" dirty="0">
                <a:solidFill>
                  <a:schemeClr val="accent1">
                    <a:lumMod val="50000"/>
                  </a:schemeClr>
                </a:solidFill>
              </a:rPr>
              <a:t>Федеральная служба по надзору в сфере здравоохранения</a:t>
            </a:r>
            <a:endParaRPr lang="ru-RU" sz="1200" dirty="0">
              <a:solidFill>
                <a:schemeClr val="accent1">
                  <a:lumMod val="50000"/>
                </a:schemeClr>
              </a:solidFill>
            </a:endParaRPr>
          </a:p>
          <a:p>
            <a:r>
              <a:rPr lang="ru-RU" sz="1200" b="1" dirty="0">
                <a:solidFill>
                  <a:schemeClr val="accent1">
                    <a:lumMod val="50000"/>
                  </a:schemeClr>
                </a:solidFill>
              </a:rPr>
              <a:t>Федеральная служба по надзору в сфере образования и науки</a:t>
            </a:r>
            <a:endParaRPr lang="ru-RU" sz="1200" dirty="0">
              <a:solidFill>
                <a:schemeClr val="accent1">
                  <a:lumMod val="50000"/>
                </a:schemeClr>
              </a:solidFill>
            </a:endParaRPr>
          </a:p>
          <a:p>
            <a:r>
              <a:rPr lang="ru-RU" sz="1200" b="1" dirty="0">
                <a:solidFill>
                  <a:schemeClr val="accent1">
                    <a:lumMod val="50000"/>
                  </a:schemeClr>
                </a:solidFill>
              </a:rPr>
              <a:t>Федеральная служба по надзору в сфере связи, информационных технологий и массовых коммуникаций</a:t>
            </a:r>
            <a:endParaRPr lang="ru-RU" sz="1200" dirty="0">
              <a:solidFill>
                <a:schemeClr val="accent1">
                  <a:lumMod val="50000"/>
                </a:schemeClr>
              </a:solidFill>
            </a:endParaRPr>
          </a:p>
          <a:p>
            <a:endParaRPr lang="ru-RU" sz="1200" dirty="0"/>
          </a:p>
        </p:txBody>
      </p:sp>
      <p:sp>
        <p:nvSpPr>
          <p:cNvPr id="27" name="Прямоугольник 26"/>
          <p:cNvSpPr/>
          <p:nvPr/>
        </p:nvSpPr>
        <p:spPr>
          <a:xfrm>
            <a:off x="2209800" y="1913282"/>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smtClean="0">
                <a:solidFill>
                  <a:schemeClr val="tx2">
                    <a:lumMod val="50000"/>
                  </a:schemeClr>
                </a:solidFill>
              </a:rPr>
              <a:t>36 ФАУ/ФБУ </a:t>
            </a:r>
            <a:r>
              <a:rPr lang="ru-RU" sz="900" dirty="0" err="1" smtClean="0">
                <a:solidFill>
                  <a:schemeClr val="tx2">
                    <a:lumMod val="50000"/>
                  </a:schemeClr>
                </a:solidFill>
              </a:rPr>
              <a:t>г.Москвы</a:t>
            </a:r>
            <a:endParaRPr lang="ru-RU" sz="900" dirty="0">
              <a:solidFill>
                <a:schemeClr val="tx2">
                  <a:lumMod val="50000"/>
                </a:schemeClr>
              </a:solidFill>
            </a:endParaRPr>
          </a:p>
        </p:txBody>
      </p:sp>
      <p:cxnSp>
        <p:nvCxnSpPr>
          <p:cNvPr id="33" name="Прямая со стрелкой 32"/>
          <p:cNvCxnSpPr/>
          <p:nvPr/>
        </p:nvCxnSpPr>
        <p:spPr>
          <a:xfrm>
            <a:off x="3124200" y="2362200"/>
            <a:ext cx="228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0609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818" y="13123"/>
            <a:ext cx="1981200" cy="651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object 2"/>
          <p:cNvSpPr/>
          <p:nvPr/>
        </p:nvSpPr>
        <p:spPr>
          <a:xfrm flipV="1">
            <a:off x="2983" y="530119"/>
            <a:ext cx="12186035"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3804" dirty="0"/>
          </a:p>
        </p:txBody>
      </p:sp>
      <p:sp>
        <p:nvSpPr>
          <p:cNvPr id="18" name="TextBox 17"/>
          <p:cNvSpPr txBox="1"/>
          <p:nvPr/>
        </p:nvSpPr>
        <p:spPr>
          <a:xfrm>
            <a:off x="834121" y="13150"/>
            <a:ext cx="1438912" cy="769441"/>
          </a:xfrm>
          <a:prstGeom prst="rect">
            <a:avLst/>
          </a:prstGeom>
          <a:noFill/>
        </p:spPr>
        <p:txBody>
          <a:bodyPr wrap="square" rtlCol="0">
            <a:spAutoFit/>
          </a:bodyPr>
          <a:lstStyle/>
          <a:p>
            <a:r>
              <a:rPr lang="ru-RU" sz="1100" b="1" dirty="0" smtClean="0">
                <a:solidFill>
                  <a:srgbClr val="43507B"/>
                </a:solidFill>
                <a:latin typeface="Arial" panose="020B0604020202020204" pitchFamily="34" charset="0"/>
                <a:cs typeface="Arial" panose="020B0604020202020204" pitchFamily="34" charset="0"/>
              </a:rPr>
              <a:t>Управление Федерального казначейства</a:t>
            </a:r>
            <a:r>
              <a:rPr lang="en-US" sz="1100" b="1" dirty="0" smtClean="0">
                <a:solidFill>
                  <a:srgbClr val="43507B"/>
                </a:solidFill>
                <a:latin typeface="Arial" panose="020B0604020202020204" pitchFamily="34" charset="0"/>
                <a:cs typeface="Arial" panose="020B0604020202020204" pitchFamily="34" charset="0"/>
              </a:rPr>
              <a:t/>
            </a:r>
            <a:br>
              <a:rPr lang="en-US" sz="1100" b="1" dirty="0" smtClean="0">
                <a:solidFill>
                  <a:srgbClr val="43507B"/>
                </a:solidFill>
                <a:latin typeface="Arial" panose="020B0604020202020204" pitchFamily="34" charset="0"/>
                <a:cs typeface="Arial" panose="020B0604020202020204" pitchFamily="34" charset="0"/>
              </a:rPr>
            </a:br>
            <a:r>
              <a:rPr lang="ru-RU" sz="1100" b="1" dirty="0" smtClean="0">
                <a:solidFill>
                  <a:srgbClr val="43507B"/>
                </a:solidFill>
                <a:latin typeface="Arial" panose="020B0604020202020204" pitchFamily="34" charset="0"/>
                <a:cs typeface="Arial" panose="020B0604020202020204" pitchFamily="34" charset="0"/>
              </a:rPr>
              <a:t>по г. Москве </a:t>
            </a:r>
            <a:endParaRPr lang="ru-RU" sz="1100" b="1" dirty="0">
              <a:solidFill>
                <a:srgbClr val="43507B"/>
              </a:solidFill>
              <a:latin typeface="Arial" panose="020B0604020202020204" pitchFamily="34" charset="0"/>
              <a:cs typeface="Arial" panose="020B0604020202020204" pitchFamily="34" charset="0"/>
            </a:endParaRPr>
          </a:p>
        </p:txBody>
      </p:sp>
      <p:pic>
        <p:nvPicPr>
          <p:cNvPr id="19" name="Рисунок 18"/>
          <p:cNvPicPr>
            <a:picLocks noChangeAspect="1"/>
          </p:cNvPicPr>
          <p:nvPr/>
        </p:nvPicPr>
        <p:blipFill>
          <a:blip r:embed="rId2"/>
          <a:stretch>
            <a:fillRect/>
          </a:stretch>
        </p:blipFill>
        <p:spPr>
          <a:xfrm>
            <a:off x="2116401" y="8810"/>
            <a:ext cx="607482" cy="760207"/>
          </a:xfrm>
          <a:prstGeom prst="rect">
            <a:avLst/>
          </a:prstGeom>
        </p:spPr>
      </p:pic>
      <p:sp>
        <p:nvSpPr>
          <p:cNvPr id="9" name="Прямоугольный треугольник 8"/>
          <p:cNvSpPr/>
          <p:nvPr/>
        </p:nvSpPr>
        <p:spPr>
          <a:xfrm rot="8336186" flipH="1">
            <a:off x="6241855" y="6160380"/>
            <a:ext cx="516843" cy="238735"/>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Tahoma" panose="020B0604030504040204" pitchFamily="34" charset="0"/>
              <a:ea typeface="Tahoma" panose="020B0604030504040204" pitchFamily="34" charset="0"/>
              <a:cs typeface="Tahoma" panose="020B0604030504040204" pitchFamily="34" charset="0"/>
            </a:endParaRPr>
          </a:p>
        </p:txBody>
      </p:sp>
      <p:sp>
        <p:nvSpPr>
          <p:cNvPr id="10" name="Прямоугольный треугольник 9"/>
          <p:cNvSpPr/>
          <p:nvPr/>
        </p:nvSpPr>
        <p:spPr>
          <a:xfrm rot="8336186" flipH="1">
            <a:off x="11464733" y="6145791"/>
            <a:ext cx="426795" cy="262644"/>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atin typeface="Tahoma" panose="020B0604030504040204" pitchFamily="34" charset="0"/>
              <a:ea typeface="Tahoma" panose="020B0604030504040204" pitchFamily="34" charset="0"/>
              <a:cs typeface="Tahoma" panose="020B0604030504040204" pitchFamily="34" charset="0"/>
            </a:endParaRPr>
          </a:p>
        </p:txBody>
      </p:sp>
      <p:sp>
        <p:nvSpPr>
          <p:cNvPr id="12" name="Прямоугольник 11"/>
          <p:cNvSpPr/>
          <p:nvPr/>
        </p:nvSpPr>
        <p:spPr>
          <a:xfrm>
            <a:off x="6920952" y="6214761"/>
            <a:ext cx="4286866" cy="415498"/>
          </a:xfrm>
          <a:prstGeom prst="rect">
            <a:avLst/>
          </a:prstGeom>
        </p:spPr>
        <p:txBody>
          <a:bodyPr wrap="square">
            <a:spAutoFit/>
          </a:bodyPr>
          <a:lstStyle/>
          <a:p>
            <a:endParaRPr lang="ru-RU" sz="1050" dirty="0">
              <a:latin typeface="Segoe UI Light" panose="020B0502040204020203" pitchFamily="34" charset="0"/>
              <a:ea typeface="Calibri" panose="020F0502020204030204" pitchFamily="34" charset="0"/>
              <a:cs typeface="Times New Roman" panose="02020603050405020304" pitchFamily="18" charset="0"/>
            </a:endParaRPr>
          </a:p>
          <a:p>
            <a:endParaRPr lang="ru-RU" sz="1050" dirty="0">
              <a:latin typeface="Segoe UI Light" panose="020B0502040204020203" pitchFamily="34" charset="0"/>
              <a:ea typeface="Calibri" panose="020F0502020204030204" pitchFamily="34" charset="0"/>
              <a:cs typeface="Times New Roman" panose="02020603050405020304" pitchFamily="18" charset="0"/>
            </a:endParaRPr>
          </a:p>
        </p:txBody>
      </p:sp>
      <p:sp>
        <p:nvSpPr>
          <p:cNvPr id="14" name="object 8"/>
          <p:cNvSpPr/>
          <p:nvPr/>
        </p:nvSpPr>
        <p:spPr>
          <a:xfrm>
            <a:off x="-9409" y="6037918"/>
            <a:ext cx="12157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sz="7076"/>
          </a:p>
        </p:txBody>
      </p:sp>
      <p:sp>
        <p:nvSpPr>
          <p:cNvPr id="16" name="object 9"/>
          <p:cNvSpPr/>
          <p:nvPr/>
        </p:nvSpPr>
        <p:spPr>
          <a:xfrm>
            <a:off x="9554901" y="438784"/>
            <a:ext cx="2621849" cy="5817561"/>
          </a:xfrm>
          <a:prstGeom prst="rect">
            <a:avLst/>
          </a:prstGeom>
          <a:blipFill>
            <a:blip r:embed="rId3" cstate="print"/>
            <a:stretch>
              <a:fillRect/>
            </a:stretch>
          </a:blipFill>
        </p:spPr>
        <p:txBody>
          <a:bodyPr wrap="square" lIns="0" tIns="0" rIns="0" bIns="0" rtlCol="0"/>
          <a:lstStyle/>
          <a:p>
            <a:endParaRPr sz="3804"/>
          </a:p>
        </p:txBody>
      </p:sp>
      <p:sp>
        <p:nvSpPr>
          <p:cNvPr id="30" name="Прямоугольник 29"/>
          <p:cNvSpPr/>
          <p:nvPr/>
        </p:nvSpPr>
        <p:spPr>
          <a:xfrm>
            <a:off x="5236125" y="664187"/>
            <a:ext cx="4401610" cy="307777"/>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spAutoFit/>
          </a:bodyPr>
          <a:lstStyle/>
          <a:p>
            <a:pPr algn="r"/>
            <a:endParaRPr lang="ru-RU" sz="1400" b="1" dirty="0">
              <a:solidFill>
                <a:schemeClr val="tx2">
                  <a:lumMod val="60000"/>
                  <a:lumOff val="40000"/>
                </a:schemeClr>
              </a:solidFill>
            </a:endParaRPr>
          </a:p>
        </p:txBody>
      </p:sp>
      <p:pic>
        <p:nvPicPr>
          <p:cNvPr id="17" name="Рисунок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425" y="27629"/>
            <a:ext cx="556648" cy="740484"/>
          </a:xfrm>
          <a:prstGeom prst="rect">
            <a:avLst/>
          </a:prstGeom>
        </p:spPr>
      </p:pic>
      <p:sp>
        <p:nvSpPr>
          <p:cNvPr id="22" name="TextBox 21"/>
          <p:cNvSpPr txBox="1"/>
          <p:nvPr/>
        </p:nvSpPr>
        <p:spPr>
          <a:xfrm>
            <a:off x="522513" y="2713037"/>
            <a:ext cx="7698620" cy="542272"/>
          </a:xfrm>
          <a:prstGeom prst="rect">
            <a:avLst/>
          </a:prstGeom>
          <a:noFill/>
        </p:spPr>
        <p:txBody>
          <a:bodyPr wrap="square" lIns="95070" tIns="47534" rIns="95070" bIns="47534" rtlCol="0">
            <a:spAutoFit/>
          </a:bodyPr>
          <a:lstStyle/>
          <a:p>
            <a:pPr defTabSz="1503574"/>
            <a:r>
              <a:rPr lang="ru-RU" sz="2900" b="1" dirty="0" smtClean="0">
                <a:solidFill>
                  <a:srgbClr val="11437F"/>
                </a:solidFill>
                <a:latin typeface="Segoe UI Light" panose="020B0502040204020203" pitchFamily="34" charset="0"/>
                <a:cs typeface="Arial" panose="020B0604020202020204" pitchFamily="34" charset="0"/>
              </a:rPr>
              <a:t>                            </a:t>
            </a:r>
            <a:r>
              <a:rPr lang="ru-RU" sz="2900" b="1" dirty="0" smtClean="0">
                <a:solidFill>
                  <a:srgbClr val="11437F"/>
                </a:solidFill>
                <a:latin typeface="Calibri" panose="020F0502020204030204" pitchFamily="34" charset="0"/>
                <a:cs typeface="Arial" panose="020B0604020202020204" pitchFamily="34" charset="0"/>
              </a:rPr>
              <a:t>Спасибо </a:t>
            </a:r>
            <a:r>
              <a:rPr lang="ru-RU" sz="2900" b="1" dirty="0">
                <a:solidFill>
                  <a:srgbClr val="11437F"/>
                </a:solidFill>
                <a:latin typeface="Calibri" panose="020F0502020204030204" pitchFamily="34" charset="0"/>
                <a:cs typeface="Arial" panose="020B0604020202020204" pitchFamily="34" charset="0"/>
              </a:rPr>
              <a:t>за внимание!</a:t>
            </a:r>
          </a:p>
        </p:txBody>
      </p:sp>
    </p:spTree>
    <p:extLst>
      <p:ext uri="{BB962C8B-B14F-4D97-AF65-F5344CB8AC3E}">
        <p14:creationId xmlns:p14="http://schemas.microsoft.com/office/powerpoint/2010/main" val="30608631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16272</TotalTime>
  <Words>1494</Words>
  <Application>Microsoft Office PowerPoint</Application>
  <PresentationFormat>Широкоэкранный</PresentationFormat>
  <Paragraphs>244</Paragraphs>
  <Slides>10</Slides>
  <Notes>3</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Arial</vt:lpstr>
      <vt:lpstr>Calibri</vt:lpstr>
      <vt:lpstr>Segoe UI Light</vt:lpstr>
      <vt:lpstr>Tahoma</vt:lpstr>
      <vt:lpstr>Times New Roman</vt:lpstr>
      <vt:lpstr>Wingdings</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евоывлд</dc:title>
  <dc:creator>Елизавета Арбатова</dc:creator>
  <cp:lastModifiedBy>Воротынцева Оксана Викторовна</cp:lastModifiedBy>
  <cp:revision>735</cp:revision>
  <cp:lastPrinted>2022-06-09T06:48:54Z</cp:lastPrinted>
  <dcterms:created xsi:type="dcterms:W3CDTF">2019-07-31T16:47:50Z</dcterms:created>
  <dcterms:modified xsi:type="dcterms:W3CDTF">2022-08-17T18:54:03Z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2019-03-19T00:00:00Z</vt:filetime>
  </property>
  <property fmtid="{D5CDD505-2E9C-101B-9397-08002B2CF9AE}" pid="3" name="Creator">
    <vt:lpwstr>Adobe Illustrator CC 22.1 (Windows)</vt:lpwstr>
  </property>
  <property fmtid="{D5CDD505-2E9C-101B-9397-08002B2CF9AE}" pid="4" name="LastSaved">
    <vt:filetime>2019-07-31T00:00:00Z</vt:filetime>
  </property>
</Properties>
</file>