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5">
  <p:sldMasterIdLst>
    <p:sldMasterId id="2147483733" r:id="rId1"/>
  </p:sldMasterIdLst>
  <p:notesMasterIdLst>
    <p:notesMasterId r:id="rId13"/>
  </p:notesMasterIdLst>
  <p:handoutMasterIdLst>
    <p:handoutMasterId r:id="rId14"/>
  </p:handoutMasterIdLst>
  <p:sldIdLst>
    <p:sldId id="356" r:id="rId2"/>
    <p:sldId id="352" r:id="rId3"/>
    <p:sldId id="353" r:id="rId4"/>
    <p:sldId id="354" r:id="rId5"/>
    <p:sldId id="355" r:id="rId6"/>
    <p:sldId id="344" r:id="rId7"/>
    <p:sldId id="346" r:id="rId8"/>
    <p:sldId id="358" r:id="rId9"/>
    <p:sldId id="349" r:id="rId10"/>
    <p:sldId id="350" r:id="rId11"/>
    <p:sldId id="351" r:id="rId12"/>
  </p:sldIdLst>
  <p:sldSz cx="12192000" cy="6858000"/>
  <p:notesSz cx="9926638" cy="6797675"/>
  <p:defaultTextStyle>
    <a:defPPr>
      <a:defRPr lang="ru-RU"/>
    </a:defPPr>
    <a:lvl1pPr marL="0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1pPr>
    <a:lvl2pPr marL="850301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2pPr>
    <a:lvl3pPr marL="1700601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3pPr>
    <a:lvl4pPr marL="2550902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4pPr>
    <a:lvl5pPr marL="3401202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5pPr>
    <a:lvl6pPr marL="4251503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6pPr>
    <a:lvl7pPr marL="5101803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7pPr>
    <a:lvl8pPr marL="5952104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8pPr>
    <a:lvl9pPr marL="6802404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8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оротынцева Оксана Викторовна" initials="ВОВ" lastIdx="0" clrIdx="0">
    <p:extLst>
      <p:ext uri="{19B8F6BF-5375-455C-9EA6-DF929625EA0E}">
        <p15:presenceInfo xmlns:p15="http://schemas.microsoft.com/office/powerpoint/2012/main" userId="S-1-5-21-1908438591-1278307452-1436800534-28320" providerId="AD"/>
      </p:ext>
    </p:extLst>
  </p:cmAuthor>
  <p:cmAuthor id="2" name="Белкин Максим Викторович" initials="БМВ" lastIdx="1" clrIdx="1">
    <p:extLst>
      <p:ext uri="{19B8F6BF-5375-455C-9EA6-DF929625EA0E}">
        <p15:presenceInfo xmlns:p15="http://schemas.microsoft.com/office/powerpoint/2012/main" userId="S-1-5-21-1908438591-1278307452-1436800534-251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3F3"/>
    <a:srgbClr val="BDD7EE"/>
    <a:srgbClr val="5B9BD5"/>
    <a:srgbClr val="99CCFF"/>
    <a:srgbClr val="4978B1"/>
    <a:srgbClr val="E6E6E6"/>
    <a:srgbClr val="10417B"/>
    <a:srgbClr val="91B1D6"/>
    <a:srgbClr val="90B1D5"/>
    <a:srgbClr val="A9C1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81" autoAdjust="0"/>
    <p:restoredTop sz="96404" autoAdjust="0"/>
  </p:normalViewPr>
  <p:slideViewPr>
    <p:cSldViewPr>
      <p:cViewPr varScale="1">
        <p:scale>
          <a:sx n="106" d="100"/>
          <a:sy n="106" d="100"/>
        </p:scale>
        <p:origin x="120" y="240"/>
      </p:cViewPr>
      <p:guideLst>
        <p:guide orient="horz" pos="6087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232" d="100"/>
          <a:sy n="232" d="100"/>
        </p:scale>
        <p:origin x="798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BCEBBC-455D-4D08-A52A-4733D8792E42}" type="doc">
      <dgm:prSet loTypeId="urn:microsoft.com/office/officeart/2005/8/layout/v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E81A61-146B-4611-A9A7-CC2D7FB7BCBA}">
      <dgm:prSet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Порядок учета бюджетных и денежных обязательств получателей средств федерального бюджета территориальными органами Федерального казначейства, </a:t>
          </a:r>
          <a:r>
            <a:rPr lang="ru-RU" sz="1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утвержденный </a:t>
          </a:r>
          <a:r>
            <a:rPr lang="ru-RU" sz="1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приказом Министерства финансов Российской Федерации от 30 октября 2020 г. </a:t>
          </a:r>
          <a:r>
            <a:rPr lang="ru-RU" sz="14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rPr>
            <a:t>N 258н </a:t>
          </a:r>
          <a:endParaRPr lang="ru-RU" sz="1400" b="1" dirty="0">
            <a:solidFill>
              <a:srgbClr val="00B05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3AD876-EAB0-4CF4-AC0B-6DBCCFE424DF}" type="parTrans" cxnId="{4B1389B1-45FC-4816-A88F-868BD152F7A1}">
      <dgm:prSet/>
      <dgm:spPr/>
      <dgm:t>
        <a:bodyPr/>
        <a:lstStyle/>
        <a:p>
          <a:endParaRPr lang="ru-RU"/>
        </a:p>
      </dgm:t>
    </dgm:pt>
    <dgm:pt modelId="{A35434CB-EEF2-4818-87C9-5A955E6A0550}" type="sibTrans" cxnId="{4B1389B1-45FC-4816-A88F-868BD152F7A1}">
      <dgm:prSet/>
      <dgm:spPr/>
      <dgm:t>
        <a:bodyPr/>
        <a:lstStyle/>
        <a:p>
          <a:endParaRPr lang="ru-RU"/>
        </a:p>
      </dgm:t>
    </dgm:pt>
    <dgm:pt modelId="{E57A456A-E58C-4845-8D73-9564D2FF98BA}">
      <dgm:prSet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 sz="1800" b="1" dirty="0" smtClean="0"/>
        </a:p>
        <a:p>
          <a:r>
            <a:rPr lang="ru-RU" sz="1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Министерства финансов Российской Федерации от 19 сентября 2022 г. N </a:t>
          </a:r>
          <a:r>
            <a:rPr lang="ru-RU" sz="14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rPr>
            <a:t>141н</a:t>
          </a:r>
          <a:r>
            <a:rPr lang="ru-RU" sz="1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"О внесении изменений в Порядок учета бюджетных и денежных обязательств получателей средств федерального бюджета территориальными органами Федерального казначейства, утвержденный приказом Министерства финансов Российской Федерации от 30 октября 2020 г. N 258н</a:t>
          </a:r>
          <a:r>
            <a:rPr lang="ru-RU" sz="14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"</a:t>
          </a:r>
        </a:p>
        <a:p>
          <a:endParaRPr lang="ru-RU" sz="1800" b="1" dirty="0"/>
        </a:p>
      </dgm:t>
    </dgm:pt>
    <dgm:pt modelId="{EC018A6A-D7FE-4F01-A06B-FBF7285270F2}" type="parTrans" cxnId="{73D77647-03FF-4E91-939C-55560D09596A}">
      <dgm:prSet/>
      <dgm:spPr/>
      <dgm:t>
        <a:bodyPr/>
        <a:lstStyle/>
        <a:p>
          <a:endParaRPr lang="ru-RU"/>
        </a:p>
      </dgm:t>
    </dgm:pt>
    <dgm:pt modelId="{5E06C675-2B40-4F50-9F7E-088AF42F6291}" type="sibTrans" cxnId="{73D77647-03FF-4E91-939C-55560D09596A}">
      <dgm:prSet/>
      <dgm:spPr/>
      <dgm:t>
        <a:bodyPr/>
        <a:lstStyle/>
        <a:p>
          <a:endParaRPr lang="ru-RU"/>
        </a:p>
      </dgm:t>
    </dgm:pt>
    <dgm:pt modelId="{9EB24CA1-3831-4609-85C3-10C28FF91913}" type="pres">
      <dgm:prSet presAssocID="{CABCEBBC-455D-4D08-A52A-4733D8792E42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A4F2B6-E3CE-4682-8699-DD830F330AF3}" type="pres">
      <dgm:prSet presAssocID="{34E81A61-146B-4611-A9A7-CC2D7FB7BCBA}" presName="composite" presStyleCnt="0"/>
      <dgm:spPr/>
    </dgm:pt>
    <dgm:pt modelId="{B17DBEF2-3D7B-4555-9B38-D40BE5163103}" type="pres">
      <dgm:prSet presAssocID="{34E81A61-146B-4611-A9A7-CC2D7FB7BCBA}" presName="imgShp" presStyleLbl="fgImgPlace1" presStyleIdx="0" presStyleCnt="2" custScaleX="39192" custScaleY="34195" custLinFactX="-200000" custLinFactNeighborX="-239064" custLinFactNeighborY="-153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E0420CC-E649-438E-8143-CC84CDF4DC63}" type="pres">
      <dgm:prSet presAssocID="{34E81A61-146B-4611-A9A7-CC2D7FB7BCBA}" presName="txShp" presStyleLbl="node1" presStyleIdx="0" presStyleCnt="2" custScaleX="134804" custScaleY="86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2361F5-08CC-4AA9-B892-A32DFED70CFD}" type="pres">
      <dgm:prSet presAssocID="{A35434CB-EEF2-4818-87C9-5A955E6A0550}" presName="spacing" presStyleCnt="0"/>
      <dgm:spPr/>
    </dgm:pt>
    <dgm:pt modelId="{A0044834-40A1-44A4-81D0-AB0BA6A723D5}" type="pres">
      <dgm:prSet presAssocID="{E57A456A-E58C-4845-8D73-9564D2FF98BA}" presName="composite" presStyleCnt="0"/>
      <dgm:spPr/>
    </dgm:pt>
    <dgm:pt modelId="{6D9D5EC0-8E8D-4BF9-B1D2-781E6221C756}" type="pres">
      <dgm:prSet presAssocID="{E57A456A-E58C-4845-8D73-9564D2FF98BA}" presName="imgShp" presStyleLbl="fgImgPlace1" presStyleIdx="1" presStyleCnt="2" custScaleX="36678" custScaleY="33279" custLinFactX="-56647" custLinFactNeighborX="-100000" custLinFactNeighborY="112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  <dgm:t>
        <a:bodyPr/>
        <a:lstStyle/>
        <a:p>
          <a:endParaRPr lang="ru-RU"/>
        </a:p>
      </dgm:t>
    </dgm:pt>
    <dgm:pt modelId="{C0EDE834-80D2-4E5D-A472-130264FB00AD}" type="pres">
      <dgm:prSet presAssocID="{E57A456A-E58C-4845-8D73-9564D2FF98BA}" presName="txShp" presStyleLbl="node1" presStyleIdx="1" presStyleCnt="2" custScaleX="133878" custScaleY="1194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56D6E4-73A4-4018-87B6-5E5879AF74A1}" type="presOf" srcId="{CABCEBBC-455D-4D08-A52A-4733D8792E42}" destId="{9EB24CA1-3831-4609-85C3-10C28FF91913}" srcOrd="0" destOrd="0" presId="urn:microsoft.com/office/officeart/2005/8/layout/vList3"/>
    <dgm:cxn modelId="{3A4A9FE7-3D41-4B03-8CF1-74657509C60F}" type="presOf" srcId="{E57A456A-E58C-4845-8D73-9564D2FF98BA}" destId="{C0EDE834-80D2-4E5D-A472-130264FB00AD}" srcOrd="0" destOrd="0" presId="urn:microsoft.com/office/officeart/2005/8/layout/vList3"/>
    <dgm:cxn modelId="{61E9CD77-B71B-4E9B-A1CB-D9908E7968B9}" type="presOf" srcId="{34E81A61-146B-4611-A9A7-CC2D7FB7BCBA}" destId="{FE0420CC-E649-438E-8143-CC84CDF4DC63}" srcOrd="0" destOrd="0" presId="urn:microsoft.com/office/officeart/2005/8/layout/vList3"/>
    <dgm:cxn modelId="{4B1389B1-45FC-4816-A88F-868BD152F7A1}" srcId="{CABCEBBC-455D-4D08-A52A-4733D8792E42}" destId="{34E81A61-146B-4611-A9A7-CC2D7FB7BCBA}" srcOrd="0" destOrd="0" parTransId="{AC3AD876-EAB0-4CF4-AC0B-6DBCCFE424DF}" sibTransId="{A35434CB-EEF2-4818-87C9-5A955E6A0550}"/>
    <dgm:cxn modelId="{73D77647-03FF-4E91-939C-55560D09596A}" srcId="{CABCEBBC-455D-4D08-A52A-4733D8792E42}" destId="{E57A456A-E58C-4845-8D73-9564D2FF98BA}" srcOrd="1" destOrd="0" parTransId="{EC018A6A-D7FE-4F01-A06B-FBF7285270F2}" sibTransId="{5E06C675-2B40-4F50-9F7E-088AF42F6291}"/>
    <dgm:cxn modelId="{C0E334C9-412E-4B72-8B2D-5262475084C3}" type="presParOf" srcId="{9EB24CA1-3831-4609-85C3-10C28FF91913}" destId="{33A4F2B6-E3CE-4682-8699-DD830F330AF3}" srcOrd="0" destOrd="0" presId="urn:microsoft.com/office/officeart/2005/8/layout/vList3"/>
    <dgm:cxn modelId="{CB6D0D3B-6C7B-441B-A061-4931341CE364}" type="presParOf" srcId="{33A4F2B6-E3CE-4682-8699-DD830F330AF3}" destId="{B17DBEF2-3D7B-4555-9B38-D40BE5163103}" srcOrd="0" destOrd="0" presId="urn:microsoft.com/office/officeart/2005/8/layout/vList3"/>
    <dgm:cxn modelId="{9B88F8E7-7DC3-4879-9D45-5012F2C2D3BB}" type="presParOf" srcId="{33A4F2B6-E3CE-4682-8699-DD830F330AF3}" destId="{FE0420CC-E649-438E-8143-CC84CDF4DC63}" srcOrd="1" destOrd="0" presId="urn:microsoft.com/office/officeart/2005/8/layout/vList3"/>
    <dgm:cxn modelId="{A04EFD9F-CBE9-4073-8F08-59ECCF5D0005}" type="presParOf" srcId="{9EB24CA1-3831-4609-85C3-10C28FF91913}" destId="{B22361F5-08CC-4AA9-B892-A32DFED70CFD}" srcOrd="1" destOrd="0" presId="urn:microsoft.com/office/officeart/2005/8/layout/vList3"/>
    <dgm:cxn modelId="{294BDCD2-3400-421E-B1AD-A817E5ED6FFC}" type="presParOf" srcId="{9EB24CA1-3831-4609-85C3-10C28FF91913}" destId="{A0044834-40A1-44A4-81D0-AB0BA6A723D5}" srcOrd="2" destOrd="0" presId="urn:microsoft.com/office/officeart/2005/8/layout/vList3"/>
    <dgm:cxn modelId="{6B44174A-F488-44BC-A37B-AA22FEE0EB52}" type="presParOf" srcId="{A0044834-40A1-44A4-81D0-AB0BA6A723D5}" destId="{6D9D5EC0-8E8D-4BF9-B1D2-781E6221C756}" srcOrd="0" destOrd="0" presId="urn:microsoft.com/office/officeart/2005/8/layout/vList3"/>
    <dgm:cxn modelId="{FACD42EB-6674-4A9E-8999-0703399DDFE1}" type="presParOf" srcId="{A0044834-40A1-44A4-81D0-AB0BA6A723D5}" destId="{C0EDE834-80D2-4E5D-A472-130264FB00A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A4588B-7511-426D-9D02-72E3D0DE4D7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C7314A-AEAF-43C6-BB71-95C56AE2C6C3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500" i="1" dirty="0" smtClean="0"/>
            <a:t>3.1 </a:t>
          </a:r>
          <a:r>
            <a:rPr lang="ru-RU" sz="1500" b="1" i="1" dirty="0" smtClean="0">
              <a:solidFill>
                <a:schemeClr val="tx1"/>
              </a:solidFill>
            </a:rPr>
            <a:t>Проект</a:t>
          </a:r>
          <a:r>
            <a:rPr lang="ru-RU" sz="1500" i="1" dirty="0" smtClean="0"/>
            <a:t> </a:t>
          </a:r>
          <a:r>
            <a:rPr lang="ru-RU" sz="1500" b="1" i="1" dirty="0" smtClean="0">
              <a:solidFill>
                <a:schemeClr val="tx1"/>
              </a:solidFill>
            </a:rPr>
            <a:t>контракта</a:t>
          </a:r>
          <a:r>
            <a:rPr lang="ru-RU" sz="1500" i="1" dirty="0" smtClean="0"/>
            <a:t>, заключаемого </a:t>
          </a:r>
          <a:r>
            <a:rPr lang="ru-RU" sz="1500" b="1" i="1" dirty="0" smtClean="0">
              <a:solidFill>
                <a:schemeClr val="tx1"/>
              </a:solidFill>
            </a:rPr>
            <a:t>с единственным поставщиком</a:t>
          </a:r>
          <a:r>
            <a:rPr lang="ru-RU" sz="1500" i="1" dirty="0" smtClean="0"/>
            <a:t> (подрядчиком, исполнителем), подлежащий размещению в ЕИС</a:t>
          </a:r>
          <a:endParaRPr lang="ru-RU" sz="1500" i="1" dirty="0"/>
        </a:p>
      </dgm:t>
    </dgm:pt>
    <dgm:pt modelId="{9FB3CF60-6CC4-4501-800C-CCED77F8BFA1}" type="parTrans" cxnId="{57BB8C96-3D5E-47D4-A508-13EA2A225774}">
      <dgm:prSet/>
      <dgm:spPr/>
      <dgm:t>
        <a:bodyPr/>
        <a:lstStyle/>
        <a:p>
          <a:endParaRPr lang="ru-RU"/>
        </a:p>
      </dgm:t>
    </dgm:pt>
    <dgm:pt modelId="{7A08D734-28A5-4CB5-854A-EC695E8BE2BF}" type="sibTrans" cxnId="{57BB8C96-3D5E-47D4-A508-13EA2A225774}">
      <dgm:prSet/>
      <dgm:spPr/>
      <dgm:t>
        <a:bodyPr/>
        <a:lstStyle/>
        <a:p>
          <a:endParaRPr lang="ru-RU"/>
        </a:p>
      </dgm:t>
    </dgm:pt>
    <dgm:pt modelId="{6EBAA8AC-48F7-422A-BAAE-F7CE99568FBD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500" i="1" dirty="0" smtClean="0"/>
            <a:t>3.2  </a:t>
          </a:r>
          <a:r>
            <a:rPr lang="ru-RU" sz="1500" b="1" i="1" dirty="0" smtClean="0">
              <a:solidFill>
                <a:schemeClr val="tx1"/>
              </a:solidFill>
            </a:rPr>
            <a:t>Проект соглашения об изменении условий </a:t>
          </a:r>
          <a:r>
            <a:rPr lang="ru-RU" sz="1500" i="1" dirty="0" smtClean="0"/>
            <a:t>контракта (договора), подлежащего размещению в ЕИС, </a:t>
          </a:r>
          <a:r>
            <a:rPr lang="ru-RU" sz="1500" b="1" i="1" dirty="0" smtClean="0">
              <a:solidFill>
                <a:schemeClr val="tx1"/>
              </a:solidFill>
            </a:rPr>
            <a:t>в части увеличения цены контракта (аванса)</a:t>
          </a:r>
          <a:r>
            <a:rPr lang="ru-RU" sz="1500" i="1" dirty="0" smtClean="0"/>
            <a:t>, сведения о котором подлежат включению в реестр контрактов</a:t>
          </a:r>
          <a:endParaRPr lang="ru-RU" sz="1500" dirty="0"/>
        </a:p>
      </dgm:t>
    </dgm:pt>
    <dgm:pt modelId="{89FFFFEE-43DC-492F-BF8D-3EAFE6A5E25F}" type="parTrans" cxnId="{B2C558D6-732D-44FC-98F2-AA8262D1560E}">
      <dgm:prSet/>
      <dgm:spPr/>
      <dgm:t>
        <a:bodyPr/>
        <a:lstStyle/>
        <a:p>
          <a:endParaRPr lang="ru-RU"/>
        </a:p>
      </dgm:t>
    </dgm:pt>
    <dgm:pt modelId="{90BC6482-6A81-4F76-B352-903FB849C8BB}" type="sibTrans" cxnId="{B2C558D6-732D-44FC-98F2-AA8262D1560E}">
      <dgm:prSet/>
      <dgm:spPr/>
      <dgm:t>
        <a:bodyPr/>
        <a:lstStyle/>
        <a:p>
          <a:endParaRPr lang="ru-RU"/>
        </a:p>
      </dgm:t>
    </dgm:pt>
    <dgm:pt modelId="{9CE390CA-487D-4ED1-A50B-4DB8BDE6D21F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FF0000"/>
              </a:solidFill>
            </a:rPr>
            <a:t>С 1 июля 2024 года</a:t>
          </a:r>
          <a:endParaRPr lang="ru-RU" sz="1400" b="1" dirty="0">
            <a:solidFill>
              <a:srgbClr val="FF0000"/>
            </a:solidFill>
          </a:endParaRPr>
        </a:p>
      </dgm:t>
    </dgm:pt>
    <dgm:pt modelId="{3B15EB20-EB71-493D-9478-025D58A840BD}" type="parTrans" cxnId="{C5A6B111-B8B4-46B3-8D83-3E416BAA3A1F}">
      <dgm:prSet/>
      <dgm:spPr/>
      <dgm:t>
        <a:bodyPr/>
        <a:lstStyle/>
        <a:p>
          <a:endParaRPr lang="ru-RU"/>
        </a:p>
      </dgm:t>
    </dgm:pt>
    <dgm:pt modelId="{E1080A7A-560A-46C5-B512-63EE17F1A69E}" type="sibTrans" cxnId="{C5A6B111-B8B4-46B3-8D83-3E416BAA3A1F}">
      <dgm:prSet/>
      <dgm:spPr/>
      <dgm:t>
        <a:bodyPr/>
        <a:lstStyle/>
        <a:p>
          <a:endParaRPr lang="ru-RU"/>
        </a:p>
      </dgm:t>
    </dgm:pt>
    <dgm:pt modelId="{A07EF006-B08F-463B-9161-195C734BE5A8}" type="pres">
      <dgm:prSet presAssocID="{ABA4588B-7511-426D-9D02-72E3D0DE4D7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9F86E5-EC3A-48F4-B9F6-AC915712A36A}" type="pres">
      <dgm:prSet presAssocID="{E0C7314A-AEAF-43C6-BB71-95C56AE2C6C3}" presName="parentText" presStyleLbl="node1" presStyleIdx="0" presStyleCnt="2" custScaleY="67222" custLinFactY="-16884" custLinFactNeighborX="38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4BCBC0-D18E-444D-B7AA-CEF0ED0C5A7C}" type="pres">
      <dgm:prSet presAssocID="{7A08D734-28A5-4CB5-854A-EC695E8BE2BF}" presName="spacer" presStyleCnt="0"/>
      <dgm:spPr/>
    </dgm:pt>
    <dgm:pt modelId="{062AD8F8-ED93-47B6-970E-DC8891AD161E}" type="pres">
      <dgm:prSet presAssocID="{6EBAA8AC-48F7-422A-BAAE-F7CE99568FBD}" presName="parentText" presStyleLbl="node1" presStyleIdx="1" presStyleCnt="2" custLinFactNeighborY="677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DD1DA5-354B-4E65-84F5-0B6D4C2EBA7B}" type="pres">
      <dgm:prSet presAssocID="{6EBAA8AC-48F7-422A-BAAE-F7CE99568FBD}" presName="childText" presStyleLbl="revTx" presStyleIdx="0" presStyleCnt="1" custLinFactNeighborX="-1940" custLinFactNeighborY="-930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DA4B6C-E566-47FF-816A-3A79CFDA94BD}" type="presOf" srcId="{ABA4588B-7511-426D-9D02-72E3D0DE4D7D}" destId="{A07EF006-B08F-463B-9161-195C734BE5A8}" srcOrd="0" destOrd="0" presId="urn:microsoft.com/office/officeart/2005/8/layout/vList2"/>
    <dgm:cxn modelId="{C5A6B111-B8B4-46B3-8D83-3E416BAA3A1F}" srcId="{6EBAA8AC-48F7-422A-BAAE-F7CE99568FBD}" destId="{9CE390CA-487D-4ED1-A50B-4DB8BDE6D21F}" srcOrd="0" destOrd="0" parTransId="{3B15EB20-EB71-493D-9478-025D58A840BD}" sibTransId="{E1080A7A-560A-46C5-B512-63EE17F1A69E}"/>
    <dgm:cxn modelId="{42E7504D-A8CD-4392-8276-5B7AD0A7384F}" type="presOf" srcId="{9CE390CA-487D-4ED1-A50B-4DB8BDE6D21F}" destId="{38DD1DA5-354B-4E65-84F5-0B6D4C2EBA7B}" srcOrd="0" destOrd="0" presId="urn:microsoft.com/office/officeart/2005/8/layout/vList2"/>
    <dgm:cxn modelId="{57BB8C96-3D5E-47D4-A508-13EA2A225774}" srcId="{ABA4588B-7511-426D-9D02-72E3D0DE4D7D}" destId="{E0C7314A-AEAF-43C6-BB71-95C56AE2C6C3}" srcOrd="0" destOrd="0" parTransId="{9FB3CF60-6CC4-4501-800C-CCED77F8BFA1}" sibTransId="{7A08D734-28A5-4CB5-854A-EC695E8BE2BF}"/>
    <dgm:cxn modelId="{B2C558D6-732D-44FC-98F2-AA8262D1560E}" srcId="{ABA4588B-7511-426D-9D02-72E3D0DE4D7D}" destId="{6EBAA8AC-48F7-422A-BAAE-F7CE99568FBD}" srcOrd="1" destOrd="0" parTransId="{89FFFFEE-43DC-492F-BF8D-3EAFE6A5E25F}" sibTransId="{90BC6482-6A81-4F76-B352-903FB849C8BB}"/>
    <dgm:cxn modelId="{1DEEBC07-3420-4B19-995D-6498F40A4996}" type="presOf" srcId="{E0C7314A-AEAF-43C6-BB71-95C56AE2C6C3}" destId="{DB9F86E5-EC3A-48F4-B9F6-AC915712A36A}" srcOrd="0" destOrd="0" presId="urn:microsoft.com/office/officeart/2005/8/layout/vList2"/>
    <dgm:cxn modelId="{CD4A70D5-C047-4A23-A166-D7EE5B8A4055}" type="presOf" srcId="{6EBAA8AC-48F7-422A-BAAE-F7CE99568FBD}" destId="{062AD8F8-ED93-47B6-970E-DC8891AD161E}" srcOrd="0" destOrd="0" presId="urn:microsoft.com/office/officeart/2005/8/layout/vList2"/>
    <dgm:cxn modelId="{99929900-9621-49BB-AF9E-F7C5E4863070}" type="presParOf" srcId="{A07EF006-B08F-463B-9161-195C734BE5A8}" destId="{DB9F86E5-EC3A-48F4-B9F6-AC915712A36A}" srcOrd="0" destOrd="0" presId="urn:microsoft.com/office/officeart/2005/8/layout/vList2"/>
    <dgm:cxn modelId="{0DEFD78A-F0C0-413C-AC2D-28D1DEB215EB}" type="presParOf" srcId="{A07EF006-B08F-463B-9161-195C734BE5A8}" destId="{5A4BCBC0-D18E-444D-B7AA-CEF0ED0C5A7C}" srcOrd="1" destOrd="0" presId="urn:microsoft.com/office/officeart/2005/8/layout/vList2"/>
    <dgm:cxn modelId="{59243A7A-7C43-4BEE-938C-DDC02EB2D3D6}" type="presParOf" srcId="{A07EF006-B08F-463B-9161-195C734BE5A8}" destId="{062AD8F8-ED93-47B6-970E-DC8891AD161E}" srcOrd="2" destOrd="0" presId="urn:microsoft.com/office/officeart/2005/8/layout/vList2"/>
    <dgm:cxn modelId="{9A95530C-36A0-40E6-A10A-58240A5EB15B}" type="presParOf" srcId="{A07EF006-B08F-463B-9161-195C734BE5A8}" destId="{38DD1DA5-354B-4E65-84F5-0B6D4C2EBA7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FA4F4E-3EDB-4CB2-BA95-7FCF7B372BCB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B1518B-537D-48FA-A0B6-E08454F42378}">
      <dgm:prSet phldrT="[Текст]" custT="1"/>
      <dgm:spPr>
        <a:solidFill>
          <a:schemeClr val="accent1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не позднее </a:t>
          </a:r>
          <a:r>
            <a:rPr lang="ru-RU" sz="1400" b="1" u="sng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первого рабочего дня апреля </a:t>
          </a:r>
          <a:r>
            <a:rPr lang="ru-RU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текущего финансового года</a:t>
          </a:r>
          <a:endParaRPr lang="ru-RU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58484A-EABC-403B-8E75-5A12914E299C}" type="parTrans" cxnId="{42C8931D-FD19-4A2C-B460-4715019627DB}">
      <dgm:prSet/>
      <dgm:spPr/>
      <dgm:t>
        <a:bodyPr/>
        <a:lstStyle/>
        <a:p>
          <a:endParaRPr lang="ru-RU"/>
        </a:p>
      </dgm:t>
    </dgm:pt>
    <dgm:pt modelId="{BAA411F5-E698-43E0-A6B2-3F63A37DAA09}" type="sibTrans" cxnId="{42C8931D-FD19-4A2C-B460-4715019627DB}">
      <dgm:prSet/>
      <dgm:spPr/>
      <dgm:t>
        <a:bodyPr/>
        <a:lstStyle/>
        <a:p>
          <a:endParaRPr lang="ru-RU"/>
        </a:p>
      </dgm:t>
    </dgm:pt>
    <dgm:pt modelId="{3B31B7C8-6BA9-4B31-BCAE-0D098278E434}">
      <dgm:prSet phldrT="[Текст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 smtClean="0"/>
            <a:t>уточнения срока исполнения</a:t>
          </a:r>
          <a:endParaRPr lang="ru-RU" dirty="0"/>
        </a:p>
      </dgm:t>
    </dgm:pt>
    <dgm:pt modelId="{043520F4-C4A2-4C82-8906-40D2F8F19C25}" type="parTrans" cxnId="{C2526301-901B-42C4-B3E4-E175384E39F4}">
      <dgm:prSet/>
      <dgm:spPr/>
      <dgm:t>
        <a:bodyPr/>
        <a:lstStyle/>
        <a:p>
          <a:endParaRPr lang="ru-RU"/>
        </a:p>
      </dgm:t>
    </dgm:pt>
    <dgm:pt modelId="{A11CD1B5-1E35-4730-90AE-1B624F96F20E}" type="sibTrans" cxnId="{C2526301-901B-42C4-B3E4-E175384E39F4}">
      <dgm:prSet/>
      <dgm:spPr/>
      <dgm:t>
        <a:bodyPr/>
        <a:lstStyle/>
        <a:p>
          <a:endParaRPr lang="ru-RU"/>
        </a:p>
      </dgm:t>
    </dgm:pt>
    <dgm:pt modelId="{2EE73BFA-9B8A-4464-AFFD-BA555D891B9C}">
      <dgm:prSet phldrT="[Текст]"/>
      <dgm:spPr>
        <a:solidFill>
          <a:schemeClr val="accent1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 smtClean="0"/>
            <a:t>графика оплаты бюджетного обязательства</a:t>
          </a:r>
          <a:endParaRPr lang="ru-RU" dirty="0"/>
        </a:p>
      </dgm:t>
    </dgm:pt>
    <dgm:pt modelId="{5212E13B-2953-43C0-B0F1-8ECF905B6E85}" type="parTrans" cxnId="{4D9E2E3B-C467-42B7-9572-03405DCF71E1}">
      <dgm:prSet/>
      <dgm:spPr/>
      <dgm:t>
        <a:bodyPr/>
        <a:lstStyle/>
        <a:p>
          <a:endParaRPr lang="ru-RU"/>
        </a:p>
      </dgm:t>
    </dgm:pt>
    <dgm:pt modelId="{1BD04868-2124-4DA2-8A57-3551C0290FA4}" type="sibTrans" cxnId="{4D9E2E3B-C467-42B7-9572-03405DCF71E1}">
      <dgm:prSet/>
      <dgm:spPr/>
      <dgm:t>
        <a:bodyPr/>
        <a:lstStyle/>
        <a:p>
          <a:endParaRPr lang="ru-RU"/>
        </a:p>
      </dgm:t>
    </dgm:pt>
    <dgm:pt modelId="{268C24B9-9DF8-400F-A610-89CFE3D49EF6}">
      <dgm:prSet phldrT="[Текст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 smtClean="0"/>
            <a:t>КБК (при необходимости)</a:t>
          </a:r>
          <a:endParaRPr lang="ru-RU" dirty="0"/>
        </a:p>
      </dgm:t>
    </dgm:pt>
    <dgm:pt modelId="{A0C124A4-6BC3-470C-A76D-1EA0E90AC3B7}" type="parTrans" cxnId="{76735374-407E-4605-8840-DFCB7574B8CC}">
      <dgm:prSet/>
      <dgm:spPr/>
      <dgm:t>
        <a:bodyPr/>
        <a:lstStyle/>
        <a:p>
          <a:endParaRPr lang="ru-RU"/>
        </a:p>
      </dgm:t>
    </dgm:pt>
    <dgm:pt modelId="{5BC095BF-D6F8-4565-B23C-ACFBF5BBA647}" type="sibTrans" cxnId="{76735374-407E-4605-8840-DFCB7574B8CC}">
      <dgm:prSet/>
      <dgm:spPr/>
      <dgm:t>
        <a:bodyPr/>
        <a:lstStyle/>
        <a:p>
          <a:endParaRPr lang="ru-RU"/>
        </a:p>
      </dgm:t>
    </dgm:pt>
    <dgm:pt modelId="{C4D34405-0430-484D-9C72-AB7A2BF3E6F1}">
      <dgm:prSet/>
      <dgm:spPr/>
      <dgm:t>
        <a:bodyPr/>
        <a:lstStyle/>
        <a:p>
          <a:endParaRPr lang="ru-RU"/>
        </a:p>
      </dgm:t>
    </dgm:pt>
    <dgm:pt modelId="{EED75A8C-2C42-4373-9E04-DC99907ECF09}" type="parTrans" cxnId="{3953F92F-654E-4E5A-AFD2-92153E189255}">
      <dgm:prSet/>
      <dgm:spPr/>
      <dgm:t>
        <a:bodyPr/>
        <a:lstStyle/>
        <a:p>
          <a:endParaRPr lang="ru-RU"/>
        </a:p>
      </dgm:t>
    </dgm:pt>
    <dgm:pt modelId="{35504C53-FA75-4F0A-88AA-62BBB0ED67AC}" type="sibTrans" cxnId="{3953F92F-654E-4E5A-AFD2-92153E189255}">
      <dgm:prSet/>
      <dgm:spPr/>
      <dgm:t>
        <a:bodyPr/>
        <a:lstStyle/>
        <a:p>
          <a:endParaRPr lang="ru-RU"/>
        </a:p>
      </dgm:t>
    </dgm:pt>
    <dgm:pt modelId="{6864602C-37AE-4B0E-BC11-F493759F402C}" type="pres">
      <dgm:prSet presAssocID="{9DFA4F4E-3EDB-4CB2-BA95-7FCF7B372BC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0DE4B5-6BA3-4D67-9ED5-8CD341F46942}" type="pres">
      <dgm:prSet presAssocID="{A3B1518B-537D-48FA-A0B6-E08454F42378}" presName="centerShape" presStyleLbl="node0" presStyleIdx="0" presStyleCnt="1"/>
      <dgm:spPr/>
      <dgm:t>
        <a:bodyPr/>
        <a:lstStyle/>
        <a:p>
          <a:endParaRPr lang="ru-RU"/>
        </a:p>
      </dgm:t>
    </dgm:pt>
    <dgm:pt modelId="{11303934-B4E3-425F-8A3A-DB1990C0CC34}" type="pres">
      <dgm:prSet presAssocID="{043520F4-C4A2-4C82-8906-40D2F8F19C25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C6FCBD1B-0D01-4F8B-8A71-5D08086AAB16}" type="pres">
      <dgm:prSet presAssocID="{3B31B7C8-6BA9-4B31-BCAE-0D098278E43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AC2AB0-D78B-4185-AD9E-5F05782AD93D}" type="pres">
      <dgm:prSet presAssocID="{5212E13B-2953-43C0-B0F1-8ECF905B6E85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DEED6B27-9D13-4790-B6DA-557A62590B61}" type="pres">
      <dgm:prSet presAssocID="{2EE73BFA-9B8A-4464-AFFD-BA555D891B9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6F79E2-94BD-4F74-ACA2-1E0E5FCE9682}" type="pres">
      <dgm:prSet presAssocID="{A0C124A4-6BC3-470C-A76D-1EA0E90AC3B7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08D34B1C-F571-45AB-B3BB-F07610176376}" type="pres">
      <dgm:prSet presAssocID="{268C24B9-9DF8-400F-A610-89CFE3D49EF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E7A448-5F04-4A4D-AF59-A87A16555ACB}" type="presOf" srcId="{3B31B7C8-6BA9-4B31-BCAE-0D098278E434}" destId="{C6FCBD1B-0D01-4F8B-8A71-5D08086AAB16}" srcOrd="0" destOrd="0" presId="urn:microsoft.com/office/officeart/2005/8/layout/radial4"/>
    <dgm:cxn modelId="{42C8931D-FD19-4A2C-B460-4715019627DB}" srcId="{9DFA4F4E-3EDB-4CB2-BA95-7FCF7B372BCB}" destId="{A3B1518B-537D-48FA-A0B6-E08454F42378}" srcOrd="0" destOrd="0" parTransId="{5658484A-EABC-403B-8E75-5A12914E299C}" sibTransId="{BAA411F5-E698-43E0-A6B2-3F63A37DAA09}"/>
    <dgm:cxn modelId="{5951B146-774B-435D-B91C-3DAA3E46C3E1}" type="presOf" srcId="{9DFA4F4E-3EDB-4CB2-BA95-7FCF7B372BCB}" destId="{6864602C-37AE-4B0E-BC11-F493759F402C}" srcOrd="0" destOrd="0" presId="urn:microsoft.com/office/officeart/2005/8/layout/radial4"/>
    <dgm:cxn modelId="{0A7EAB6F-03F6-4895-8376-209F40415A2A}" type="presOf" srcId="{A0C124A4-6BC3-470C-A76D-1EA0E90AC3B7}" destId="{226F79E2-94BD-4F74-ACA2-1E0E5FCE9682}" srcOrd="0" destOrd="0" presId="urn:microsoft.com/office/officeart/2005/8/layout/radial4"/>
    <dgm:cxn modelId="{0A032524-98A4-498C-A818-85069013FC28}" type="presOf" srcId="{2EE73BFA-9B8A-4464-AFFD-BA555D891B9C}" destId="{DEED6B27-9D13-4790-B6DA-557A62590B61}" srcOrd="0" destOrd="0" presId="urn:microsoft.com/office/officeart/2005/8/layout/radial4"/>
    <dgm:cxn modelId="{651574F9-3D42-4D43-BC6F-6A1719B72AC1}" type="presOf" srcId="{5212E13B-2953-43C0-B0F1-8ECF905B6E85}" destId="{FEAC2AB0-D78B-4185-AD9E-5F05782AD93D}" srcOrd="0" destOrd="0" presId="urn:microsoft.com/office/officeart/2005/8/layout/radial4"/>
    <dgm:cxn modelId="{76735374-407E-4605-8840-DFCB7574B8CC}" srcId="{A3B1518B-537D-48FA-A0B6-E08454F42378}" destId="{268C24B9-9DF8-400F-A610-89CFE3D49EF6}" srcOrd="2" destOrd="0" parTransId="{A0C124A4-6BC3-470C-A76D-1EA0E90AC3B7}" sibTransId="{5BC095BF-D6F8-4565-B23C-ACFBF5BBA647}"/>
    <dgm:cxn modelId="{4D9E2E3B-C467-42B7-9572-03405DCF71E1}" srcId="{A3B1518B-537D-48FA-A0B6-E08454F42378}" destId="{2EE73BFA-9B8A-4464-AFFD-BA555D891B9C}" srcOrd="1" destOrd="0" parTransId="{5212E13B-2953-43C0-B0F1-8ECF905B6E85}" sibTransId="{1BD04868-2124-4DA2-8A57-3551C0290FA4}"/>
    <dgm:cxn modelId="{3953F92F-654E-4E5A-AFD2-92153E189255}" srcId="{9DFA4F4E-3EDB-4CB2-BA95-7FCF7B372BCB}" destId="{C4D34405-0430-484D-9C72-AB7A2BF3E6F1}" srcOrd="1" destOrd="0" parTransId="{EED75A8C-2C42-4373-9E04-DC99907ECF09}" sibTransId="{35504C53-FA75-4F0A-88AA-62BBB0ED67AC}"/>
    <dgm:cxn modelId="{392E6F5E-452E-4C18-A612-9B40B8B5F936}" type="presOf" srcId="{043520F4-C4A2-4C82-8906-40D2F8F19C25}" destId="{11303934-B4E3-425F-8A3A-DB1990C0CC34}" srcOrd="0" destOrd="0" presId="urn:microsoft.com/office/officeart/2005/8/layout/radial4"/>
    <dgm:cxn modelId="{6DEF14F7-DFB6-4FA5-89BA-8264C222BB0E}" type="presOf" srcId="{A3B1518B-537D-48FA-A0B6-E08454F42378}" destId="{AB0DE4B5-6BA3-4D67-9ED5-8CD341F46942}" srcOrd="0" destOrd="0" presId="urn:microsoft.com/office/officeart/2005/8/layout/radial4"/>
    <dgm:cxn modelId="{C2526301-901B-42C4-B3E4-E175384E39F4}" srcId="{A3B1518B-537D-48FA-A0B6-E08454F42378}" destId="{3B31B7C8-6BA9-4B31-BCAE-0D098278E434}" srcOrd="0" destOrd="0" parTransId="{043520F4-C4A2-4C82-8906-40D2F8F19C25}" sibTransId="{A11CD1B5-1E35-4730-90AE-1B624F96F20E}"/>
    <dgm:cxn modelId="{BA704B47-F909-407C-8FCC-DB839E07524C}" type="presOf" srcId="{268C24B9-9DF8-400F-A610-89CFE3D49EF6}" destId="{08D34B1C-F571-45AB-B3BB-F07610176376}" srcOrd="0" destOrd="0" presId="urn:microsoft.com/office/officeart/2005/8/layout/radial4"/>
    <dgm:cxn modelId="{A6DB5239-CA84-4396-9DE1-40FD614D1ACA}" type="presParOf" srcId="{6864602C-37AE-4B0E-BC11-F493759F402C}" destId="{AB0DE4B5-6BA3-4D67-9ED5-8CD341F46942}" srcOrd="0" destOrd="0" presId="urn:microsoft.com/office/officeart/2005/8/layout/radial4"/>
    <dgm:cxn modelId="{D45952F8-8D80-4280-9440-6C62629CDE51}" type="presParOf" srcId="{6864602C-37AE-4B0E-BC11-F493759F402C}" destId="{11303934-B4E3-425F-8A3A-DB1990C0CC34}" srcOrd="1" destOrd="0" presId="urn:microsoft.com/office/officeart/2005/8/layout/radial4"/>
    <dgm:cxn modelId="{8E6A04EC-8061-4597-A019-FB381FA7E1D3}" type="presParOf" srcId="{6864602C-37AE-4B0E-BC11-F493759F402C}" destId="{C6FCBD1B-0D01-4F8B-8A71-5D08086AAB16}" srcOrd="2" destOrd="0" presId="urn:microsoft.com/office/officeart/2005/8/layout/radial4"/>
    <dgm:cxn modelId="{ED5AD8C8-5519-4A6B-B612-5960595DEC81}" type="presParOf" srcId="{6864602C-37AE-4B0E-BC11-F493759F402C}" destId="{FEAC2AB0-D78B-4185-AD9E-5F05782AD93D}" srcOrd="3" destOrd="0" presId="urn:microsoft.com/office/officeart/2005/8/layout/radial4"/>
    <dgm:cxn modelId="{7F2202E7-6B63-4614-A171-A7AD239B3556}" type="presParOf" srcId="{6864602C-37AE-4B0E-BC11-F493759F402C}" destId="{DEED6B27-9D13-4790-B6DA-557A62590B61}" srcOrd="4" destOrd="0" presId="urn:microsoft.com/office/officeart/2005/8/layout/radial4"/>
    <dgm:cxn modelId="{747C777A-DCA3-4D22-8C47-80ED77353F8F}" type="presParOf" srcId="{6864602C-37AE-4B0E-BC11-F493759F402C}" destId="{226F79E2-94BD-4F74-ACA2-1E0E5FCE9682}" srcOrd="5" destOrd="0" presId="urn:microsoft.com/office/officeart/2005/8/layout/radial4"/>
    <dgm:cxn modelId="{5E725A23-9E48-4217-93C9-C00A907790FA}" type="presParOf" srcId="{6864602C-37AE-4B0E-BC11-F493759F402C}" destId="{08D34B1C-F571-45AB-B3BB-F07610176376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DFA4F4E-3EDB-4CB2-BA95-7FCF7B372BCB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B1518B-537D-48FA-A0B6-E08454F42378}">
      <dgm:prSet phldrT="[Текст]" custT="1"/>
      <dgm:spPr>
        <a:solidFill>
          <a:schemeClr val="accent1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не позднее </a:t>
          </a:r>
          <a:r>
            <a:rPr lang="ru-RU" sz="1400" b="1" u="sng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первого февраля </a:t>
          </a:r>
          <a:r>
            <a:rPr lang="ru-RU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текущего финансового года</a:t>
          </a:r>
          <a:endParaRPr lang="ru-RU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58484A-EABC-403B-8E75-5A12914E299C}" type="parTrans" cxnId="{42C8931D-FD19-4A2C-B460-4715019627DB}">
      <dgm:prSet/>
      <dgm:spPr/>
      <dgm:t>
        <a:bodyPr/>
        <a:lstStyle/>
        <a:p>
          <a:endParaRPr lang="ru-RU"/>
        </a:p>
      </dgm:t>
    </dgm:pt>
    <dgm:pt modelId="{BAA411F5-E698-43E0-A6B2-3F63A37DAA09}" type="sibTrans" cxnId="{42C8931D-FD19-4A2C-B460-4715019627DB}">
      <dgm:prSet/>
      <dgm:spPr/>
      <dgm:t>
        <a:bodyPr/>
        <a:lstStyle/>
        <a:p>
          <a:endParaRPr lang="ru-RU"/>
        </a:p>
      </dgm:t>
    </dgm:pt>
    <dgm:pt modelId="{2EE73BFA-9B8A-4464-AFFD-BA555D891B9C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700" b="1" dirty="0" smtClean="0">
              <a:solidFill>
                <a:srgbClr val="FF0000"/>
              </a:solidFill>
            </a:rPr>
            <a:t>!</a:t>
          </a:r>
          <a:r>
            <a:rPr lang="ru-RU" sz="1700" b="0" dirty="0" smtClean="0">
              <a:solidFill>
                <a:schemeClr val="bg1"/>
              </a:solidFill>
            </a:rPr>
            <a:t> КБК </a:t>
          </a:r>
          <a:r>
            <a:rPr lang="ru-RU" sz="1700" b="0" dirty="0" smtClean="0">
              <a:solidFill>
                <a:schemeClr val="bg1"/>
              </a:solidFill>
            </a:rPr>
            <a:t>по государственному контракту (договору), сведения о котором подлежат включению в реестр контрактов (п 4 Перечня)</a:t>
          </a:r>
          <a:endParaRPr lang="ru-RU" sz="1700" b="0" dirty="0">
            <a:solidFill>
              <a:schemeClr val="bg1"/>
            </a:solidFill>
          </a:endParaRPr>
        </a:p>
      </dgm:t>
    </dgm:pt>
    <dgm:pt modelId="{5212E13B-2953-43C0-B0F1-8ECF905B6E85}" type="parTrans" cxnId="{4D9E2E3B-C467-42B7-9572-03405DCF71E1}">
      <dgm:prSet/>
      <dgm:spPr/>
      <dgm:t>
        <a:bodyPr/>
        <a:lstStyle/>
        <a:p>
          <a:endParaRPr lang="ru-RU"/>
        </a:p>
      </dgm:t>
    </dgm:pt>
    <dgm:pt modelId="{1BD04868-2124-4DA2-8A57-3551C0290FA4}" type="sibTrans" cxnId="{4D9E2E3B-C467-42B7-9572-03405DCF71E1}">
      <dgm:prSet/>
      <dgm:spPr/>
      <dgm:t>
        <a:bodyPr/>
        <a:lstStyle/>
        <a:p>
          <a:endParaRPr lang="ru-RU"/>
        </a:p>
      </dgm:t>
    </dgm:pt>
    <dgm:pt modelId="{C4D34405-0430-484D-9C72-AB7A2BF3E6F1}">
      <dgm:prSet/>
      <dgm:spPr/>
      <dgm:t>
        <a:bodyPr/>
        <a:lstStyle/>
        <a:p>
          <a:endParaRPr lang="ru-RU"/>
        </a:p>
      </dgm:t>
    </dgm:pt>
    <dgm:pt modelId="{EED75A8C-2C42-4373-9E04-DC99907ECF09}" type="parTrans" cxnId="{3953F92F-654E-4E5A-AFD2-92153E189255}">
      <dgm:prSet/>
      <dgm:spPr/>
      <dgm:t>
        <a:bodyPr/>
        <a:lstStyle/>
        <a:p>
          <a:endParaRPr lang="ru-RU"/>
        </a:p>
      </dgm:t>
    </dgm:pt>
    <dgm:pt modelId="{35504C53-FA75-4F0A-88AA-62BBB0ED67AC}" type="sibTrans" cxnId="{3953F92F-654E-4E5A-AFD2-92153E189255}">
      <dgm:prSet/>
      <dgm:spPr/>
      <dgm:t>
        <a:bodyPr/>
        <a:lstStyle/>
        <a:p>
          <a:endParaRPr lang="ru-RU"/>
        </a:p>
      </dgm:t>
    </dgm:pt>
    <dgm:pt modelId="{6864602C-37AE-4B0E-BC11-F493759F402C}" type="pres">
      <dgm:prSet presAssocID="{9DFA4F4E-3EDB-4CB2-BA95-7FCF7B372BC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0DE4B5-6BA3-4D67-9ED5-8CD341F46942}" type="pres">
      <dgm:prSet presAssocID="{A3B1518B-537D-48FA-A0B6-E08454F42378}" presName="centerShape" presStyleLbl="node0" presStyleIdx="0" presStyleCnt="1" custLinFactNeighborX="2721" custLinFactNeighborY="3778"/>
      <dgm:spPr/>
      <dgm:t>
        <a:bodyPr/>
        <a:lstStyle/>
        <a:p>
          <a:endParaRPr lang="ru-RU"/>
        </a:p>
      </dgm:t>
    </dgm:pt>
    <dgm:pt modelId="{FEAC2AB0-D78B-4185-AD9E-5F05782AD93D}" type="pres">
      <dgm:prSet presAssocID="{5212E13B-2953-43C0-B0F1-8ECF905B6E85}" presName="parTrans" presStyleLbl="bgSibTrans2D1" presStyleIdx="0" presStyleCnt="1" custLinFactNeighborX="-4192" custLinFactNeighborY="39549"/>
      <dgm:spPr/>
      <dgm:t>
        <a:bodyPr/>
        <a:lstStyle/>
        <a:p>
          <a:endParaRPr lang="ru-RU"/>
        </a:p>
      </dgm:t>
    </dgm:pt>
    <dgm:pt modelId="{DEED6B27-9D13-4790-B6DA-557A62590B61}" type="pres">
      <dgm:prSet presAssocID="{2EE73BFA-9B8A-4464-AFFD-BA555D891B9C}" presName="node" presStyleLbl="node1" presStyleIdx="0" presStyleCnt="1" custScaleX="229486" custScaleY="123134" custRadScaleRad="100130" custRadScaleInc="12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65D52-A3B3-4028-8191-80AD9019BF78}" type="presOf" srcId="{5212E13B-2953-43C0-B0F1-8ECF905B6E85}" destId="{FEAC2AB0-D78B-4185-AD9E-5F05782AD93D}" srcOrd="0" destOrd="0" presId="urn:microsoft.com/office/officeart/2005/8/layout/radial4"/>
    <dgm:cxn modelId="{D21A8DD9-0BD7-4400-A83C-6AAF468322A4}" type="presOf" srcId="{9DFA4F4E-3EDB-4CB2-BA95-7FCF7B372BCB}" destId="{6864602C-37AE-4B0E-BC11-F493759F402C}" srcOrd="0" destOrd="0" presId="urn:microsoft.com/office/officeart/2005/8/layout/radial4"/>
    <dgm:cxn modelId="{465710CC-71EA-4B08-BC19-5AF695743458}" type="presOf" srcId="{A3B1518B-537D-48FA-A0B6-E08454F42378}" destId="{AB0DE4B5-6BA3-4D67-9ED5-8CD341F46942}" srcOrd="0" destOrd="0" presId="urn:microsoft.com/office/officeart/2005/8/layout/radial4"/>
    <dgm:cxn modelId="{42C8931D-FD19-4A2C-B460-4715019627DB}" srcId="{9DFA4F4E-3EDB-4CB2-BA95-7FCF7B372BCB}" destId="{A3B1518B-537D-48FA-A0B6-E08454F42378}" srcOrd="0" destOrd="0" parTransId="{5658484A-EABC-403B-8E75-5A12914E299C}" sibTransId="{BAA411F5-E698-43E0-A6B2-3F63A37DAA09}"/>
    <dgm:cxn modelId="{4D9E2E3B-C467-42B7-9572-03405DCF71E1}" srcId="{A3B1518B-537D-48FA-A0B6-E08454F42378}" destId="{2EE73BFA-9B8A-4464-AFFD-BA555D891B9C}" srcOrd="0" destOrd="0" parTransId="{5212E13B-2953-43C0-B0F1-8ECF905B6E85}" sibTransId="{1BD04868-2124-4DA2-8A57-3551C0290FA4}"/>
    <dgm:cxn modelId="{3953F92F-654E-4E5A-AFD2-92153E189255}" srcId="{9DFA4F4E-3EDB-4CB2-BA95-7FCF7B372BCB}" destId="{C4D34405-0430-484D-9C72-AB7A2BF3E6F1}" srcOrd="1" destOrd="0" parTransId="{EED75A8C-2C42-4373-9E04-DC99907ECF09}" sibTransId="{35504C53-FA75-4F0A-88AA-62BBB0ED67AC}"/>
    <dgm:cxn modelId="{434A389B-8881-49D5-85B9-C687A51C0EA1}" type="presOf" srcId="{2EE73BFA-9B8A-4464-AFFD-BA555D891B9C}" destId="{DEED6B27-9D13-4790-B6DA-557A62590B61}" srcOrd="0" destOrd="0" presId="urn:microsoft.com/office/officeart/2005/8/layout/radial4"/>
    <dgm:cxn modelId="{33F459A6-41FB-4859-A6C6-EA6961987713}" type="presParOf" srcId="{6864602C-37AE-4B0E-BC11-F493759F402C}" destId="{AB0DE4B5-6BA3-4D67-9ED5-8CD341F46942}" srcOrd="0" destOrd="0" presId="urn:microsoft.com/office/officeart/2005/8/layout/radial4"/>
    <dgm:cxn modelId="{108DE44D-F948-40CC-B40A-CD17FFB12818}" type="presParOf" srcId="{6864602C-37AE-4B0E-BC11-F493759F402C}" destId="{FEAC2AB0-D78B-4185-AD9E-5F05782AD93D}" srcOrd="1" destOrd="0" presId="urn:microsoft.com/office/officeart/2005/8/layout/radial4"/>
    <dgm:cxn modelId="{6639E3D8-3BE7-4A9A-BDAA-9CCF5DE97F32}" type="presParOf" srcId="{6864602C-37AE-4B0E-BC11-F493759F402C}" destId="{DEED6B27-9D13-4790-B6DA-557A62590B61}" srcOrd="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420CC-E649-438E-8143-CC84CDF4DC63}">
      <dsp:nvSpPr>
        <dsp:cNvPr id="0" name=""/>
        <dsp:cNvSpPr/>
      </dsp:nvSpPr>
      <dsp:spPr>
        <a:xfrm rot="10800000">
          <a:off x="544834" y="506"/>
          <a:ext cx="9433099" cy="1081550"/>
        </a:xfrm>
        <a:prstGeom prst="homePlate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53737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Порядок учета бюджетных и денежных обязательств получателей средств федерального бюджета территориальными органами Федерального казначейства, </a:t>
          </a:r>
          <a:r>
            <a:rPr lang="ru-RU" sz="1400" b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утвержденный </a:t>
          </a:r>
          <a:r>
            <a:rPr lang="ru-RU" sz="1400" b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приказом Министерства финансов Российской Федерации от 30 октября 2020 г. </a:t>
          </a:r>
          <a:r>
            <a:rPr lang="ru-RU" sz="1400" b="1" kern="1200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rPr>
            <a:t>N 258н </a:t>
          </a:r>
          <a:endParaRPr lang="ru-RU" sz="1400" b="1" kern="1200" dirty="0">
            <a:solidFill>
              <a:srgbClr val="00B05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815221" y="506"/>
        <a:ext cx="9162712" cy="1081550"/>
      </dsp:txXfrm>
    </dsp:sp>
    <dsp:sp modelId="{B17DBEF2-3D7B-4555-9B38-D40BE5163103}">
      <dsp:nvSpPr>
        <dsp:cNvPr id="0" name=""/>
        <dsp:cNvSpPr/>
      </dsp:nvSpPr>
      <dsp:spPr>
        <a:xfrm>
          <a:off x="0" y="307322"/>
          <a:ext cx="492141" cy="42939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0EDE834-80D2-4E5D-A472-130264FB00AD}">
      <dsp:nvSpPr>
        <dsp:cNvPr id="0" name=""/>
        <dsp:cNvSpPr/>
      </dsp:nvSpPr>
      <dsp:spPr>
        <a:xfrm rot="10800000">
          <a:off x="577233" y="1395985"/>
          <a:ext cx="9368301" cy="1499578"/>
        </a:xfrm>
        <a:prstGeom prst="homePlate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53737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Министерства финансов Российской Федерации от 19 сентября 2022 г. N </a:t>
          </a:r>
          <a:r>
            <a:rPr lang="ru-RU" sz="1400" b="1" kern="1200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rPr>
            <a:t>141н</a:t>
          </a:r>
          <a:r>
            <a:rPr lang="ru-RU" sz="1400" b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"О внесении изменений в Порядок учета бюджетных и денежных обязательств получателей средств федерального бюджета территориальными органами Федерального казначейства, утвержденный приказом Министерства финансов Российской Федерации от 30 октября 2020 г. N 258н</a:t>
          </a:r>
          <a:r>
            <a:rPr lang="ru-RU" sz="1400" b="1" kern="1200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"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/>
        </a:p>
      </dsp:txBody>
      <dsp:txXfrm rot="10800000">
        <a:off x="952127" y="1395985"/>
        <a:ext cx="8993407" cy="1499578"/>
      </dsp:txXfrm>
    </dsp:sp>
    <dsp:sp modelId="{6D9D5EC0-8E8D-4BF9-B1D2-781E6221C756}">
      <dsp:nvSpPr>
        <dsp:cNvPr id="0" name=""/>
        <dsp:cNvSpPr/>
      </dsp:nvSpPr>
      <dsp:spPr>
        <a:xfrm>
          <a:off x="0" y="1950994"/>
          <a:ext cx="460572" cy="417890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F86E5-EC3A-48F4-B9F6-AC915712A36A}">
      <dsp:nvSpPr>
        <dsp:cNvPr id="0" name=""/>
        <dsp:cNvSpPr/>
      </dsp:nvSpPr>
      <dsp:spPr>
        <a:xfrm>
          <a:off x="0" y="0"/>
          <a:ext cx="5760640" cy="7149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i="1" kern="1200" dirty="0" smtClean="0"/>
            <a:t>3.1 </a:t>
          </a:r>
          <a:r>
            <a:rPr lang="ru-RU" sz="1500" b="1" i="1" kern="1200" dirty="0" smtClean="0">
              <a:solidFill>
                <a:schemeClr val="tx1"/>
              </a:solidFill>
            </a:rPr>
            <a:t>Проект</a:t>
          </a:r>
          <a:r>
            <a:rPr lang="ru-RU" sz="1500" i="1" kern="1200" dirty="0" smtClean="0"/>
            <a:t> </a:t>
          </a:r>
          <a:r>
            <a:rPr lang="ru-RU" sz="1500" b="1" i="1" kern="1200" dirty="0" smtClean="0">
              <a:solidFill>
                <a:schemeClr val="tx1"/>
              </a:solidFill>
            </a:rPr>
            <a:t>контракта</a:t>
          </a:r>
          <a:r>
            <a:rPr lang="ru-RU" sz="1500" i="1" kern="1200" dirty="0" smtClean="0"/>
            <a:t>, заключаемого </a:t>
          </a:r>
          <a:r>
            <a:rPr lang="ru-RU" sz="1500" b="1" i="1" kern="1200" dirty="0" smtClean="0">
              <a:solidFill>
                <a:schemeClr val="tx1"/>
              </a:solidFill>
            </a:rPr>
            <a:t>с единственным поставщиком</a:t>
          </a:r>
          <a:r>
            <a:rPr lang="ru-RU" sz="1500" i="1" kern="1200" dirty="0" smtClean="0"/>
            <a:t> (подрядчиком, исполнителем), подлежащий размещению в ЕИС</a:t>
          </a:r>
          <a:endParaRPr lang="ru-RU" sz="1500" i="1" kern="1200" dirty="0"/>
        </a:p>
      </dsp:txBody>
      <dsp:txXfrm>
        <a:off x="34902" y="34902"/>
        <a:ext cx="5690836" cy="645159"/>
      </dsp:txXfrm>
    </dsp:sp>
    <dsp:sp modelId="{062AD8F8-ED93-47B6-970E-DC8891AD161E}">
      <dsp:nvSpPr>
        <dsp:cNvPr id="0" name=""/>
        <dsp:cNvSpPr/>
      </dsp:nvSpPr>
      <dsp:spPr>
        <a:xfrm>
          <a:off x="0" y="1182396"/>
          <a:ext cx="5760640" cy="10635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i="1" kern="1200" dirty="0" smtClean="0"/>
            <a:t>3.2  </a:t>
          </a:r>
          <a:r>
            <a:rPr lang="ru-RU" sz="1500" b="1" i="1" kern="1200" dirty="0" smtClean="0">
              <a:solidFill>
                <a:schemeClr val="tx1"/>
              </a:solidFill>
            </a:rPr>
            <a:t>Проект соглашения об изменении условий </a:t>
          </a:r>
          <a:r>
            <a:rPr lang="ru-RU" sz="1500" i="1" kern="1200" dirty="0" smtClean="0"/>
            <a:t>контракта (договора), подлежащего размещению в ЕИС, </a:t>
          </a:r>
          <a:r>
            <a:rPr lang="ru-RU" sz="1500" b="1" i="1" kern="1200" dirty="0" smtClean="0">
              <a:solidFill>
                <a:schemeClr val="tx1"/>
              </a:solidFill>
            </a:rPr>
            <a:t>в части увеличения цены контракта (аванса)</a:t>
          </a:r>
          <a:r>
            <a:rPr lang="ru-RU" sz="1500" i="1" kern="1200" dirty="0" smtClean="0"/>
            <a:t>, сведения о котором подлежат включению в реестр контрактов</a:t>
          </a:r>
          <a:endParaRPr lang="ru-RU" sz="1500" kern="1200" dirty="0"/>
        </a:p>
      </dsp:txBody>
      <dsp:txXfrm>
        <a:off x="51920" y="1234316"/>
        <a:ext cx="5656800" cy="959744"/>
      </dsp:txXfrm>
    </dsp:sp>
    <dsp:sp modelId="{38DD1DA5-354B-4E65-84F5-0B6D4C2EBA7B}">
      <dsp:nvSpPr>
        <dsp:cNvPr id="0" name=""/>
        <dsp:cNvSpPr/>
      </dsp:nvSpPr>
      <dsp:spPr>
        <a:xfrm>
          <a:off x="0" y="886054"/>
          <a:ext cx="5760640" cy="546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900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b="1" kern="1200" dirty="0" smtClean="0">
              <a:solidFill>
                <a:srgbClr val="FF0000"/>
              </a:solidFill>
            </a:rPr>
            <a:t>С 1 июля 2024 года</a:t>
          </a:r>
          <a:endParaRPr lang="ru-RU" sz="1400" b="1" kern="1200" dirty="0">
            <a:solidFill>
              <a:srgbClr val="FF0000"/>
            </a:solidFill>
          </a:endParaRPr>
        </a:p>
      </dsp:txBody>
      <dsp:txXfrm>
        <a:off x="0" y="886054"/>
        <a:ext cx="5760640" cy="5464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0DE4B5-6BA3-4D67-9ED5-8CD341F46942}">
      <dsp:nvSpPr>
        <dsp:cNvPr id="0" name=""/>
        <dsp:cNvSpPr/>
      </dsp:nvSpPr>
      <dsp:spPr>
        <a:xfrm>
          <a:off x="1930393" y="2337986"/>
          <a:ext cx="1780546" cy="1780546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не позднее </a:t>
          </a:r>
          <a:r>
            <a:rPr lang="ru-RU" sz="1400" b="1" u="sng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первого рабочего дня апреля </a:t>
          </a:r>
          <a:r>
            <a:rPr lang="ru-RU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текущего финансового года</a:t>
          </a:r>
          <a:endParaRPr lang="ru-RU" sz="1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91148" y="2598741"/>
        <a:ext cx="1259036" cy="1259036"/>
      </dsp:txXfrm>
    </dsp:sp>
    <dsp:sp modelId="{11303934-B4E3-425F-8A3A-DB1990C0CC34}">
      <dsp:nvSpPr>
        <dsp:cNvPr id="0" name=""/>
        <dsp:cNvSpPr/>
      </dsp:nvSpPr>
      <dsp:spPr>
        <a:xfrm rot="12900000">
          <a:off x="718327" y="2004642"/>
          <a:ext cx="1434388" cy="50745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FCBD1B-0D01-4F8B-8A71-5D08086AAB16}">
      <dsp:nvSpPr>
        <dsp:cNvPr id="0" name=""/>
        <dsp:cNvSpPr/>
      </dsp:nvSpPr>
      <dsp:spPr>
        <a:xfrm>
          <a:off x="2271" y="1170397"/>
          <a:ext cx="1691518" cy="13532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уточнения срока исполнения</a:t>
          </a:r>
          <a:endParaRPr lang="ru-RU" sz="1700" kern="1200" dirty="0"/>
        </a:p>
      </dsp:txBody>
      <dsp:txXfrm>
        <a:off x="41905" y="1210031"/>
        <a:ext cx="1612250" cy="1273946"/>
      </dsp:txXfrm>
    </dsp:sp>
    <dsp:sp modelId="{FEAC2AB0-D78B-4185-AD9E-5F05782AD93D}">
      <dsp:nvSpPr>
        <dsp:cNvPr id="0" name=""/>
        <dsp:cNvSpPr/>
      </dsp:nvSpPr>
      <dsp:spPr>
        <a:xfrm rot="16200000">
          <a:off x="2103472" y="1283581"/>
          <a:ext cx="1434388" cy="50745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ED6B27-9D13-4790-B6DA-557A62590B61}">
      <dsp:nvSpPr>
        <dsp:cNvPr id="0" name=""/>
        <dsp:cNvSpPr/>
      </dsp:nvSpPr>
      <dsp:spPr>
        <a:xfrm>
          <a:off x="1974907" y="143507"/>
          <a:ext cx="1691518" cy="1353214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графика оплаты бюджетного обязательства</a:t>
          </a:r>
          <a:endParaRPr lang="ru-RU" sz="1700" kern="1200" dirty="0"/>
        </a:p>
      </dsp:txBody>
      <dsp:txXfrm>
        <a:off x="2014541" y="183141"/>
        <a:ext cx="1612250" cy="1273946"/>
      </dsp:txXfrm>
    </dsp:sp>
    <dsp:sp modelId="{226F79E2-94BD-4F74-ACA2-1E0E5FCE9682}">
      <dsp:nvSpPr>
        <dsp:cNvPr id="0" name=""/>
        <dsp:cNvSpPr/>
      </dsp:nvSpPr>
      <dsp:spPr>
        <a:xfrm rot="19500000">
          <a:off x="3488618" y="2004642"/>
          <a:ext cx="1434388" cy="50745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D34B1C-F571-45AB-B3BB-F07610176376}">
      <dsp:nvSpPr>
        <dsp:cNvPr id="0" name=""/>
        <dsp:cNvSpPr/>
      </dsp:nvSpPr>
      <dsp:spPr>
        <a:xfrm>
          <a:off x="3947544" y="1170397"/>
          <a:ext cx="1691518" cy="13532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КБК (при необходимости)</a:t>
          </a:r>
          <a:endParaRPr lang="ru-RU" sz="1700" kern="1200" dirty="0"/>
        </a:p>
      </dsp:txBody>
      <dsp:txXfrm>
        <a:off x="3987178" y="1210031"/>
        <a:ext cx="1612250" cy="12739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0DE4B5-6BA3-4D67-9ED5-8CD341F46942}">
      <dsp:nvSpPr>
        <dsp:cNvPr id="0" name=""/>
        <dsp:cNvSpPr/>
      </dsp:nvSpPr>
      <dsp:spPr>
        <a:xfrm>
          <a:off x="1758296" y="1962728"/>
          <a:ext cx="1682799" cy="1682799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не позднее </a:t>
          </a:r>
          <a:r>
            <a:rPr lang="ru-RU" sz="1400" b="1" u="sng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первого февраля </a:t>
          </a:r>
          <a:r>
            <a:rPr lang="ru-RU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текущего финансового года</a:t>
          </a:r>
          <a:endParaRPr lang="ru-RU" sz="1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04736" y="2209168"/>
        <a:ext cx="1189919" cy="1189919"/>
      </dsp:txXfrm>
    </dsp:sp>
    <dsp:sp modelId="{FEAC2AB0-D78B-4185-AD9E-5F05782AD93D}">
      <dsp:nvSpPr>
        <dsp:cNvPr id="0" name=""/>
        <dsp:cNvSpPr/>
      </dsp:nvSpPr>
      <dsp:spPr>
        <a:xfrm rot="16145902">
          <a:off x="1938176" y="1255686"/>
          <a:ext cx="1177181" cy="47959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ED6B27-9D13-4790-B6DA-557A62590B61}">
      <dsp:nvSpPr>
        <dsp:cNvPr id="0" name=""/>
        <dsp:cNvSpPr/>
      </dsp:nvSpPr>
      <dsp:spPr>
        <a:xfrm>
          <a:off x="732503" y="-70105"/>
          <a:ext cx="3668699" cy="15747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</a:rPr>
            <a:t>!</a:t>
          </a:r>
          <a:r>
            <a:rPr lang="ru-RU" sz="1700" b="0" kern="1200" dirty="0" smtClean="0">
              <a:solidFill>
                <a:schemeClr val="bg1"/>
              </a:solidFill>
            </a:rPr>
            <a:t> КБК </a:t>
          </a:r>
          <a:r>
            <a:rPr lang="ru-RU" sz="1700" b="0" kern="1200" dirty="0" smtClean="0">
              <a:solidFill>
                <a:schemeClr val="bg1"/>
              </a:solidFill>
            </a:rPr>
            <a:t>по государственному контракту (договору), сведения о котором подлежат включению в реестр контрактов (п 4 Перечня)</a:t>
          </a:r>
          <a:endParaRPr lang="ru-RU" sz="1700" b="0" kern="1200" dirty="0">
            <a:solidFill>
              <a:schemeClr val="bg1"/>
            </a:solidFill>
          </a:endParaRPr>
        </a:p>
      </dsp:txBody>
      <dsp:txXfrm>
        <a:off x="778627" y="-23981"/>
        <a:ext cx="3576451" cy="1482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1908" cy="339220"/>
          </a:xfrm>
          <a:prstGeom prst="rect">
            <a:avLst/>
          </a:prstGeom>
        </p:spPr>
        <p:txBody>
          <a:bodyPr vert="horz" lIns="169654" tIns="84828" rIns="169654" bIns="84828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000" y="1"/>
            <a:ext cx="4301908" cy="339220"/>
          </a:xfrm>
          <a:prstGeom prst="rect">
            <a:avLst/>
          </a:prstGeom>
        </p:spPr>
        <p:txBody>
          <a:bodyPr vert="horz" lIns="169654" tIns="84828" rIns="169654" bIns="84828" rtlCol="0"/>
          <a:lstStyle>
            <a:lvl1pPr algn="r">
              <a:defRPr sz="2200"/>
            </a:lvl1pPr>
          </a:lstStyle>
          <a:p>
            <a:fld id="{093A27F1-C971-4CDD-8729-66B2CF3E33A9}" type="datetimeFigureOut">
              <a:rPr lang="ru-RU" smtClean="0"/>
              <a:pPr/>
              <a:t>13.12.2023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6458460"/>
            <a:ext cx="4301908" cy="339220"/>
          </a:xfrm>
          <a:prstGeom prst="rect">
            <a:avLst/>
          </a:prstGeom>
        </p:spPr>
        <p:txBody>
          <a:bodyPr vert="horz" lIns="169654" tIns="84828" rIns="169654" bIns="84828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000" y="6458460"/>
            <a:ext cx="4301908" cy="339220"/>
          </a:xfrm>
          <a:prstGeom prst="rect">
            <a:avLst/>
          </a:prstGeom>
        </p:spPr>
        <p:txBody>
          <a:bodyPr vert="horz" lIns="169654" tIns="84828" rIns="169654" bIns="84828" rtlCol="0" anchor="b"/>
          <a:lstStyle>
            <a:lvl1pPr algn="r">
              <a:defRPr sz="2200"/>
            </a:lvl1pPr>
          </a:lstStyle>
          <a:p>
            <a:fld id="{69CE94E5-F143-431D-A582-08BB021951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8258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1908" cy="339220"/>
          </a:xfrm>
          <a:prstGeom prst="rect">
            <a:avLst/>
          </a:prstGeom>
        </p:spPr>
        <p:txBody>
          <a:bodyPr vert="horz" lIns="169654" tIns="84828" rIns="169654" bIns="84828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000" y="1"/>
            <a:ext cx="4301908" cy="339220"/>
          </a:xfrm>
          <a:prstGeom prst="rect">
            <a:avLst/>
          </a:prstGeom>
        </p:spPr>
        <p:txBody>
          <a:bodyPr vert="horz" lIns="169654" tIns="84828" rIns="169654" bIns="84828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pPr/>
              <a:t>13.12.2023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654" tIns="84828" rIns="169654" bIns="8482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8" y="3272463"/>
            <a:ext cx="7942404" cy="2677169"/>
          </a:xfrm>
          <a:prstGeom prst="rect">
            <a:avLst/>
          </a:prstGeom>
        </p:spPr>
        <p:txBody>
          <a:bodyPr vert="horz" lIns="169654" tIns="84828" rIns="169654" bIns="8482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58460"/>
            <a:ext cx="4301908" cy="339220"/>
          </a:xfrm>
          <a:prstGeom prst="rect">
            <a:avLst/>
          </a:prstGeom>
        </p:spPr>
        <p:txBody>
          <a:bodyPr vert="horz" lIns="169654" tIns="84828" rIns="169654" bIns="84828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000" y="6458460"/>
            <a:ext cx="4301908" cy="339220"/>
          </a:xfrm>
          <a:prstGeom prst="rect">
            <a:avLst/>
          </a:prstGeom>
        </p:spPr>
        <p:txBody>
          <a:bodyPr vert="horz" lIns="169654" tIns="84828" rIns="169654" bIns="84828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1pPr>
    <a:lvl2pPr marL="850301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2pPr>
    <a:lvl3pPr marL="1700601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3pPr>
    <a:lvl4pPr marL="2550902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4pPr>
    <a:lvl5pPr marL="3401202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5pPr>
    <a:lvl6pPr marL="4251503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6pPr>
    <a:lvl7pPr marL="5101803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7pPr>
    <a:lvl8pPr marL="5952104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8pPr>
    <a:lvl9pPr marL="6802404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206375" y="2117725"/>
            <a:ext cx="10169525" cy="5721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1CED4-B0BD-4B3A-8DA5-BBB4E799724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855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89263" y="889000"/>
            <a:ext cx="4256087" cy="23955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5489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89263" y="889000"/>
            <a:ext cx="4256087" cy="23955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2544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89263" y="889000"/>
            <a:ext cx="4256087" cy="23955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0270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89263" y="889000"/>
            <a:ext cx="4256087" cy="23955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2942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2C06-7A18-44C5-B742-93C4061CFBD6}" type="datetime1">
              <a:rPr lang="ru-RU" smtClean="0"/>
              <a:pPr/>
              <a:t>13.12.2023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458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C23CF-DEF9-4171-9BA5-4156C0AEC5D6}" type="datetime1">
              <a:rPr lang="ru-RU" smtClean="0"/>
              <a:pPr/>
              <a:t>13.12.2023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582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ED9B-9329-40AB-97E0-70B1EAB1274C}" type="datetime1">
              <a:rPr lang="ru-RU" smtClean="0"/>
              <a:pPr/>
              <a:t>13.12.2023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455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E8D63-1261-4B8D-B732-3287B342B9B1}" type="datetime1">
              <a:rPr lang="ru-RU" smtClean="0"/>
              <a:pPr/>
              <a:t>13.12.2023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807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4E7BD-A770-4D86-B03C-51680DD1EB8C}" type="datetime1">
              <a:rPr lang="ru-RU" smtClean="0"/>
              <a:pPr/>
              <a:t>13.12.2023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434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A5F1-BBC8-4B58-AF45-2777D118CFEA}" type="datetime1">
              <a:rPr lang="ru-RU" smtClean="0"/>
              <a:pPr/>
              <a:t>13.12.2023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003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1EBE-6B31-4315-979F-93119F1BAEFC}" type="datetime1">
              <a:rPr lang="ru-RU" smtClean="0"/>
              <a:pPr/>
              <a:t>13.12.2023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122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B467-6FFB-4EE3-99A8-7E22042025BD}" type="datetime1">
              <a:rPr lang="ru-RU" smtClean="0"/>
              <a:pPr/>
              <a:t>13.12.2023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FC45-0AEB-492A-8951-79F6B01D8100}" type="datetime1">
              <a:rPr lang="ru-RU" smtClean="0"/>
              <a:pPr/>
              <a:t>13.12.2023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532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FD629-5C68-46AF-B9D4-ED272853988E}" type="datetime1">
              <a:rPr lang="ru-RU" smtClean="0"/>
              <a:pPr/>
              <a:t>13.12.2023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838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2E843-F5DC-4FB5-BB94-839B39D93E09}" type="datetime1">
              <a:rPr lang="ru-RU" smtClean="0"/>
              <a:pPr/>
              <a:t>13.12.2023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853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18AAF-9D63-4A83-8D67-C65AF50837BA}" type="datetime1">
              <a:rPr lang="ru-RU" smtClean="0"/>
              <a:pPr/>
              <a:t>13.12.2023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549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4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4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2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5" Type="http://schemas.openxmlformats.org/officeDocument/2006/relationships/image" Target="../media/image4.png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bject 9"/>
          <p:cNvSpPr/>
          <p:nvPr/>
        </p:nvSpPr>
        <p:spPr>
          <a:xfrm>
            <a:off x="9567172" y="509525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bject 2"/>
          <p:cNvSpPr/>
          <p:nvPr/>
        </p:nvSpPr>
        <p:spPr>
          <a:xfrm flipV="1">
            <a:off x="2985" y="530121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bject 8"/>
          <p:cNvSpPr/>
          <p:nvPr/>
        </p:nvSpPr>
        <p:spPr>
          <a:xfrm>
            <a:off x="-12578" y="6439862"/>
            <a:ext cx="12151904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 bwMode="auto">
          <a:xfrm>
            <a:off x="2411472" y="2381"/>
            <a:ext cx="6773655" cy="826608"/>
          </a:xfrm>
          <a:prstGeom prst="rect">
            <a:avLst/>
          </a:prstGeom>
        </p:spPr>
        <p:txBody>
          <a:bodyPr vert="horz" lIns="91396" tIns="45698" rIns="91396" bIns="45698" rtlCol="0" anchor="ctr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lvl="1" algn="ctr">
              <a:defRPr sz="16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1"/>
            <a:endParaRPr lang="ru-RU" altLang="ru-RU" sz="1500" dirty="0"/>
          </a:p>
        </p:txBody>
      </p:sp>
      <p:sp>
        <p:nvSpPr>
          <p:cNvPr id="22" name="TextBox 21"/>
          <p:cNvSpPr txBox="1"/>
          <p:nvPr/>
        </p:nvSpPr>
        <p:spPr>
          <a:xfrm>
            <a:off x="2985" y="6467883"/>
            <a:ext cx="12136343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1298238" algn="l"/>
              </a:tabLst>
            </a:pPr>
            <a:r>
              <a:rPr lang="en-US" sz="1691" dirty="0">
                <a:solidFill>
                  <a:schemeClr val="bg1">
                    <a:lumMod val="65000"/>
                  </a:schemeClr>
                </a:solidFill>
              </a:rPr>
              <a:t>www.moscow.roskazna.gov.ru	</a:t>
            </a:r>
            <a:r>
              <a:rPr lang="ru-RU" sz="1691" dirty="0">
                <a:solidFill>
                  <a:schemeClr val="bg1">
                    <a:lumMod val="65000"/>
                  </a:schemeClr>
                </a:solidFill>
              </a:rPr>
              <a:t>2023 г.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92" y="91556"/>
            <a:ext cx="617853" cy="76066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15690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" y="68327"/>
            <a:ext cx="1943191" cy="76066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2049" y="68328"/>
            <a:ext cx="627352" cy="815100"/>
          </a:xfrm>
          <a:prstGeom prst="rect">
            <a:avLst/>
          </a:prstGeom>
        </p:spPr>
      </p:pic>
      <p:sp>
        <p:nvSpPr>
          <p:cNvPr id="12" name="Текст 2">
            <a:extLst>
              <a:ext uri="{FF2B5EF4-FFF2-40B4-BE49-F238E27FC236}">
                <a16:creationId xmlns:a16="http://schemas.microsoft.com/office/drawing/2014/main" xmlns="" id="{239CBE7F-1451-E481-E1BB-017AEF60B94D}"/>
              </a:ext>
            </a:extLst>
          </p:cNvPr>
          <p:cNvSpPr txBox="1">
            <a:spLocks/>
          </p:cNvSpPr>
          <p:nvPr/>
        </p:nvSpPr>
        <p:spPr>
          <a:xfrm>
            <a:off x="597512" y="4887499"/>
            <a:ext cx="5498487" cy="7724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1700601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50301" algn="l" defTabSz="1700601" rtl="0" eaLnBrk="1" latinLnBrk="0" hangingPunct="1">
              <a:defRPr sz="33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00601" algn="l" defTabSz="1700601" rtl="0" eaLnBrk="1" latinLnBrk="0" hangingPunct="1">
              <a:defRPr sz="33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0902" algn="l" defTabSz="1700601" rtl="0" eaLnBrk="1" latinLnBrk="0" hangingPunct="1">
              <a:defRPr sz="33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401202" algn="l" defTabSz="1700601" rtl="0" eaLnBrk="1" latinLnBrk="0" hangingPunct="1">
              <a:defRPr sz="33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251503" algn="l" defTabSz="1700601" rtl="0" eaLnBrk="1" latinLnBrk="0" hangingPunct="1">
              <a:defRPr sz="33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101803" algn="l" defTabSz="1700601" rtl="0" eaLnBrk="1" latinLnBrk="0" hangingPunct="1">
              <a:defRPr sz="33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952104" algn="l" defTabSz="1700601" rtl="0" eaLnBrk="1" latinLnBrk="0" hangingPunct="1">
              <a:defRPr sz="33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802404" algn="l" defTabSz="1700601" rtl="0" eaLnBrk="1" latinLnBrk="0" hangingPunct="1">
              <a:defRPr sz="33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b="1" kern="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Воротынцева Оксана Викторовна</a:t>
            </a:r>
            <a:endParaRPr lang="ru-RU" sz="1800" b="1" kern="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800" b="1" kern="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Начальник Отдела № 28 </a:t>
            </a:r>
          </a:p>
          <a:p>
            <a:pPr algn="l"/>
            <a:r>
              <a:rPr lang="ru-RU" sz="1800" b="1" kern="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  </a:t>
            </a:r>
            <a:r>
              <a:rPr lang="ru-RU" sz="1800" b="1" kern="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Федерального </a:t>
            </a:r>
            <a:r>
              <a:rPr lang="ru-RU" sz="1800" b="1" kern="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казначейства по г. Москве</a:t>
            </a:r>
            <a:endParaRPr lang="ru-RU" sz="1800" b="1" kern="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Заголовок 5">
            <a:extLst>
              <a:ext uri="{FF2B5EF4-FFF2-40B4-BE49-F238E27FC236}">
                <a16:creationId xmlns:a16="http://schemas.microsoft.com/office/drawing/2014/main" xmlns="" id="{8A0CF3BD-BC9D-C747-BF8F-CAB9C010B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00" y="1922748"/>
            <a:ext cx="7997187" cy="197595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1143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Новации отдельных</a:t>
            </a:r>
            <a:br>
              <a:rPr lang="ru-RU" sz="3200" b="1" dirty="0" smtClean="0">
                <a:solidFill>
                  <a:srgbClr val="1143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3200" b="1" dirty="0" smtClean="0">
                <a:solidFill>
                  <a:srgbClr val="1143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нормативных правовых</a:t>
            </a:r>
            <a:br>
              <a:rPr lang="ru-RU" sz="3200" b="1" dirty="0" smtClean="0">
                <a:solidFill>
                  <a:srgbClr val="1143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3200" b="1" dirty="0" smtClean="0">
                <a:solidFill>
                  <a:srgbClr val="1143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актов в 2024 году</a:t>
            </a:r>
            <a:endParaRPr lang="ru-RU" sz="3200" b="1" dirty="0">
              <a:solidFill>
                <a:srgbClr val="11437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30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120853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/>
          </a:p>
        </p:txBody>
      </p:sp>
      <p:sp>
        <p:nvSpPr>
          <p:cNvPr id="10" name="TextBox 9"/>
          <p:cNvSpPr txBox="1"/>
          <p:nvPr/>
        </p:nvSpPr>
        <p:spPr>
          <a:xfrm>
            <a:off x="1498644" y="84905"/>
            <a:ext cx="7180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Минфина России от 23.10.2023 N 169н</a:t>
            </a:r>
            <a:endParaRPr lang="ru-RU" sz="1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83937337"/>
              </p:ext>
            </p:extLst>
          </p:nvPr>
        </p:nvGraphicFramePr>
        <p:xfrm>
          <a:off x="806787" y="3148346"/>
          <a:ext cx="10522768" cy="2896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1</a:t>
            </a:r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434036" y="466701"/>
            <a:ext cx="7468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</a:t>
            </a:r>
            <a:r>
              <a:rPr lang="ru-RU" sz="12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внесении изменений в некоторые приказы Министерства </a:t>
            </a:r>
            <a:r>
              <a:rPr lang="ru-RU" sz="1200" b="1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</a:t>
            </a:r>
          </a:p>
          <a:p>
            <a:pPr algn="ctr"/>
            <a:r>
              <a:rPr lang="ru-RU" sz="1200" b="1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Российской </a:t>
            </a:r>
            <a:r>
              <a:rPr lang="ru-RU" sz="12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Федерации по вопросу учета бюджетных и денежных </a:t>
            </a:r>
            <a:endParaRPr lang="ru-RU" sz="1200" b="1" i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b="1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обязательств </a:t>
            </a:r>
            <a:r>
              <a:rPr lang="ru-RU" sz="12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получателей </a:t>
            </a:r>
            <a:r>
              <a:rPr lang="ru-RU" sz="1200" b="1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 </a:t>
            </a:r>
            <a:r>
              <a:rPr lang="ru-RU" sz="12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федерального </a:t>
            </a:r>
            <a:endParaRPr lang="ru-RU" sz="1200" b="1" i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b="1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бюджета </a:t>
            </a:r>
            <a:r>
              <a:rPr lang="ru-RU" sz="12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территориальными органами Федерального </a:t>
            </a:r>
            <a:r>
              <a:rPr lang="ru-RU" sz="1200" b="1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казначейства»</a:t>
            </a:r>
            <a:endParaRPr lang="ru-RU" sz="1200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65650" y="1942474"/>
            <a:ext cx="171585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Вступает в силу: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117" y="1976522"/>
            <a:ext cx="651576" cy="47759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354520" y="1942474"/>
            <a:ext cx="751951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1 января 2024 года</a:t>
            </a:r>
            <a:r>
              <a:rPr lang="ru-RU" sz="12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за исключением абзаца второго подпункта 4 пункта 1 </a:t>
            </a:r>
            <a:r>
              <a:rPr lang="ru-RU" sz="12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изменений, </a:t>
            </a:r>
          </a:p>
          <a:p>
            <a:r>
              <a:rPr lang="ru-RU" sz="12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который вступает </a:t>
            </a:r>
            <a:r>
              <a:rPr lang="ru-RU" sz="12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силу с 1 января 2025 года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65650" y="2545410"/>
            <a:ext cx="208207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Вносит изменения в</a:t>
            </a:r>
            <a:r>
              <a:rPr lang="en-US" sz="12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200" b="1" dirty="0" smtClean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100673" y="61676"/>
            <a:ext cx="11990653" cy="815101"/>
            <a:chOff x="-29514" y="-1078199"/>
            <a:chExt cx="11990653" cy="815101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3286" y="-1054970"/>
              <a:ext cx="617853" cy="760662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9267071" y="-858207"/>
              <a:ext cx="250339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>
                  <a:solidFill>
                    <a:srgbClr val="254D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ФЕДЕРАЛЬНОГО КАЗНАЧЕЙСТВА ПО Г. МОСКВЕ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514" y="-1078199"/>
              <a:ext cx="1943191" cy="760662"/>
            </a:xfrm>
            <a:prstGeom prst="rect">
              <a:avLst/>
            </a:prstGeom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110843" y="-1078198"/>
              <a:ext cx="627352" cy="815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718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/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781390" y="672432"/>
            <a:ext cx="3692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Порядок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258н</a:t>
            </a:r>
          </a:p>
          <a:p>
            <a:pPr algn="r"/>
            <a:endParaRPr lang="ru-RU" sz="1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2495600" y="214290"/>
            <a:ext cx="7581737" cy="2410520"/>
          </a:xfrm>
          <a:prstGeom prst="downArrow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u="sng" dirty="0" smtClean="0">
              <a:solidFill>
                <a:srgbClr val="0070C0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ДОПОЛНЕНИЯ</a:t>
            </a:r>
            <a:endParaRPr lang="ru-RU" sz="14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1400" b="1" i="1" u="sng" dirty="0" smtClean="0">
                <a:solidFill>
                  <a:srgbClr val="0070C0"/>
                </a:solidFill>
              </a:rPr>
              <a:t>Приложения </a:t>
            </a:r>
            <a:r>
              <a:rPr lang="ru-RU" sz="1400" b="1" i="1" u="sng" dirty="0">
                <a:solidFill>
                  <a:srgbClr val="0070C0"/>
                </a:solidFill>
              </a:rPr>
              <a:t>№ 3 </a:t>
            </a:r>
            <a:r>
              <a:rPr lang="ru-RU" sz="1200" b="1" i="1" dirty="0">
                <a:solidFill>
                  <a:srgbClr val="0070C0"/>
                </a:solidFill>
              </a:rPr>
              <a:t>«</a:t>
            </a:r>
            <a:r>
              <a:rPr lang="ru-RU" sz="1200" b="1" dirty="0">
                <a:solidFill>
                  <a:srgbClr val="0070C0"/>
                </a:solidFill>
              </a:rPr>
              <a:t>ПЕРЕЧЕНЬ ДОКУМЕНТОВ, НА ОСНОВАНИИ КОТОРЫХ ВОЗНИКАЮТ БЮДЖЕТНЫЕ ОБЯЗАТЕЛЬСТВА ПОЛУЧАТЕЛЕЙ СРЕДСТВ ФЕДЕРАЛЬНОГО БЮДЖЕТА, И ДОКУМЕНТОВ, ПОДТВЕРЖДАЮЩИХ ВОЗНИКНОВЕНИЕ ДЕНЕЖНЫХ ОБЯЗАТЕЛЬСТВ ПОЛУЧАТЕЛЕЙ СРЕДСТВ ФЕДЕРАЛЬНОГО БЮДЖЕТА»</a:t>
            </a:r>
          </a:p>
        </p:txBody>
      </p:sp>
      <p:graphicFrame>
        <p:nvGraphicFramePr>
          <p:cNvPr id="4" name="Схема 3"/>
          <p:cNvGraphicFramePr/>
          <p:nvPr>
            <p:extLst/>
          </p:nvPr>
        </p:nvGraphicFramePr>
        <p:xfrm>
          <a:off x="226066" y="3209240"/>
          <a:ext cx="5760640" cy="2424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" name="Группа 20"/>
          <p:cNvGrpSpPr/>
          <p:nvPr/>
        </p:nvGrpSpPr>
        <p:grpSpPr>
          <a:xfrm>
            <a:off x="6286468" y="2847575"/>
            <a:ext cx="5762503" cy="725441"/>
            <a:chOff x="-53587" y="747588"/>
            <a:chExt cx="5762503" cy="1298992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-53587" y="747588"/>
              <a:ext cx="5760640" cy="1298992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4"/>
            <p:cNvSpPr/>
            <p:nvPr/>
          </p:nvSpPr>
          <p:spPr>
            <a:xfrm>
              <a:off x="-51724" y="747588"/>
              <a:ext cx="5760640" cy="129899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i="1" dirty="0"/>
                <a:t>3.4 </a:t>
              </a:r>
              <a:r>
                <a:rPr lang="ru-RU" sz="1500" b="1" i="1" dirty="0">
                  <a:solidFill>
                    <a:schemeClr val="tx1">
                      <a:alpha val="70000"/>
                    </a:schemeClr>
                  </a:solidFill>
                </a:rPr>
                <a:t>Проект договора (соглашения) о предоставлении субсидии федеральному бюджетному или автономному учреждению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6267321" y="3641000"/>
            <a:ext cx="5760640" cy="1059581"/>
            <a:chOff x="0" y="1038723"/>
            <a:chExt cx="5760640" cy="105958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1038723"/>
              <a:ext cx="5760640" cy="1059581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Скругленный прямоугольник 4"/>
            <p:cNvSpPr/>
            <p:nvPr/>
          </p:nvSpPr>
          <p:spPr>
            <a:xfrm>
              <a:off x="51724" y="1090447"/>
              <a:ext cx="5657192" cy="9561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i="1" dirty="0"/>
                <a:t>3.5 </a:t>
              </a:r>
              <a:r>
                <a:rPr lang="ru-RU" sz="1500" b="1" i="1" dirty="0">
                  <a:solidFill>
                    <a:schemeClr val="tx1">
                      <a:alpha val="70000"/>
                    </a:schemeClr>
                  </a:solidFill>
                </a:rPr>
                <a:t>Проект договора (соглашения) о предоставлении субсидии юридическому лицу</a:t>
              </a:r>
              <a:r>
                <a:rPr lang="ru-RU" sz="1400" b="1" i="1" dirty="0">
                  <a:solidFill>
                    <a:schemeClr val="tx1"/>
                  </a:solidFill>
                </a:rPr>
                <a:t>, </a:t>
              </a:r>
              <a:r>
                <a:rPr lang="ru-RU" sz="1500" b="1" i="1" dirty="0">
                  <a:solidFill>
                    <a:schemeClr val="tx1">
                      <a:alpha val="70000"/>
                    </a:schemeClr>
                  </a:solidFill>
                </a:rPr>
                <a:t>иному юридическому лицу (за исключением субсидии федеральному бюджетному или автономному учреждению) или индивидуальному предпринимателю или физическому лицу - производителю товаров, работ, услуг</a:t>
              </a: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6286468" y="4768565"/>
            <a:ext cx="5760640" cy="844459"/>
            <a:chOff x="0" y="1038723"/>
            <a:chExt cx="5760640" cy="105958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0" y="1038723"/>
              <a:ext cx="5760640" cy="1059581"/>
            </a:xfrm>
            <a:prstGeom prst="round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Скругленный прямоугольник 4"/>
            <p:cNvSpPr/>
            <p:nvPr/>
          </p:nvSpPr>
          <p:spPr>
            <a:xfrm>
              <a:off x="97486" y="1117930"/>
              <a:ext cx="5657192" cy="73159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500" i="1" dirty="0"/>
                <a:t>8.1 </a:t>
              </a:r>
              <a:r>
                <a:rPr lang="ru-RU" sz="1500" b="1" i="1" dirty="0">
                  <a:solidFill>
                    <a:schemeClr val="tx1">
                      <a:alpha val="70000"/>
                    </a:schemeClr>
                  </a:solidFill>
                </a:rPr>
                <a:t>Проект дополнительного соглашения к Соглашению о предоставлении субсидии федеральному бюджетному или автономному учреждению</a:t>
              </a: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6286468" y="5700213"/>
            <a:ext cx="5760640" cy="656138"/>
            <a:chOff x="19147" y="1077041"/>
            <a:chExt cx="5760640" cy="1059581"/>
          </a:xfr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19147" y="1077041"/>
              <a:ext cx="5760640" cy="1059581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Скругленный прямоугольник 4"/>
            <p:cNvSpPr/>
            <p:nvPr/>
          </p:nvSpPr>
          <p:spPr>
            <a:xfrm>
              <a:off x="51724" y="1406656"/>
              <a:ext cx="5657192" cy="5377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i="1" dirty="0"/>
                <a:t>9.1 </a:t>
              </a:r>
              <a:r>
                <a:rPr lang="ru-RU" sz="1500" b="1" i="1" dirty="0">
                  <a:solidFill>
                    <a:schemeClr val="tx1">
                      <a:alpha val="70000"/>
                    </a:schemeClr>
                  </a:solidFill>
                </a:rPr>
                <a:t>Проект дополнительного соглашения</a:t>
              </a:r>
              <a:r>
                <a:rPr lang="ru-RU" sz="1400" i="1" dirty="0">
                  <a:solidFill>
                    <a:schemeClr val="tx1">
                      <a:alpha val="70000"/>
                    </a:schemeClr>
                  </a:solidFill>
                </a:rPr>
                <a:t> </a:t>
              </a:r>
              <a:r>
                <a:rPr lang="ru-RU" sz="1500" b="1" i="1" dirty="0">
                  <a:solidFill>
                    <a:schemeClr val="tx1">
                      <a:alpha val="70000"/>
                    </a:schemeClr>
                  </a:solidFill>
                </a:rPr>
                <a:t>к Соглашению о предоставлении субсидии юридическому лицу</a:t>
              </a:r>
              <a:endParaRPr lang="ru-RU" sz="1500" b="1" kern="12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7003288" y="2317375"/>
            <a:ext cx="46085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FF0000">
                    <a:alpha val="58824"/>
                  </a:srgbClr>
                </a:solidFill>
              </a:rPr>
              <a:t>Начиная с федерального бюджета на 2026 год (на 2026 год и на плановый период 2027 и 2028 годов):</a:t>
            </a:r>
          </a:p>
        </p:txBody>
      </p:sp>
      <p:grpSp>
        <p:nvGrpSpPr>
          <p:cNvPr id="34" name="Группа 33"/>
          <p:cNvGrpSpPr/>
          <p:nvPr/>
        </p:nvGrpSpPr>
        <p:grpSpPr>
          <a:xfrm>
            <a:off x="96320" y="2776880"/>
            <a:ext cx="5830828" cy="675635"/>
            <a:chOff x="0" y="360715"/>
            <a:chExt cx="5830828" cy="675635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0" y="738270"/>
              <a:ext cx="5760640" cy="29808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Прямоугольник 35"/>
            <p:cNvSpPr/>
            <p:nvPr/>
          </p:nvSpPr>
          <p:spPr>
            <a:xfrm>
              <a:off x="70188" y="360715"/>
              <a:ext cx="5760640" cy="2980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2900" tIns="22860" rIns="128016" bIns="22860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ru-RU" sz="1400" b="1" kern="1200" dirty="0" smtClean="0">
                  <a:solidFill>
                    <a:srgbClr val="FF0000"/>
                  </a:solidFill>
                </a:rPr>
                <a:t>С 1 июля 2024 года</a:t>
              </a:r>
              <a:endParaRPr lang="ru-RU" sz="1400" b="1" kern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226066" y="2096292"/>
            <a:ext cx="42761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новые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принимаемые БО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100673" y="61676"/>
            <a:ext cx="11990653" cy="815101"/>
            <a:chOff x="-29514" y="-1078199"/>
            <a:chExt cx="11990653" cy="815101"/>
          </a:xfrm>
        </p:grpSpPr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3286" y="-1054970"/>
              <a:ext cx="617853" cy="760662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9267071" y="-858207"/>
              <a:ext cx="250339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>
                  <a:solidFill>
                    <a:srgbClr val="254D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ФЕДЕРАЛЬНОГО КАЗНАЧЕЙСТВА ПО Г. МОСКВЕ</a:t>
              </a:r>
            </a:p>
          </p:txBody>
        </p:sp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514" y="-1078199"/>
              <a:ext cx="1943191" cy="760662"/>
            </a:xfrm>
            <a:prstGeom prst="rect">
              <a:avLst/>
            </a:prstGeom>
          </p:spPr>
        </p:pic>
        <p:pic>
          <p:nvPicPr>
            <p:cNvPr id="41" name="Рисунок 4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110843" y="-1078198"/>
              <a:ext cx="627352" cy="815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014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/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21358" y="103703"/>
            <a:ext cx="36920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Порядок N 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258н (продолжение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6" name="Схема 5"/>
          <p:cNvGraphicFramePr/>
          <p:nvPr>
            <p:extLst/>
          </p:nvPr>
        </p:nvGraphicFramePr>
        <p:xfrm>
          <a:off x="226066" y="2276872"/>
          <a:ext cx="5641334" cy="4262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Стрелка вниз 2"/>
          <p:cNvSpPr/>
          <p:nvPr/>
        </p:nvSpPr>
        <p:spPr>
          <a:xfrm>
            <a:off x="3692480" y="606726"/>
            <a:ext cx="4726364" cy="1965061"/>
          </a:xfrm>
          <a:prstGeom prst="downArrow">
            <a:avLst>
              <a:gd name="adj1" fmla="val 71771"/>
              <a:gd name="adj2" fmla="val 50000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ПБС вносят изменения </a:t>
            </a:r>
          </a:p>
          <a:p>
            <a:pPr algn="ctr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перерегистрированные</a:t>
            </a:r>
          </a:p>
          <a:p>
            <a:pPr algn="ctr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ТОФК БО </a:t>
            </a:r>
            <a:r>
              <a:rPr lang="ru-RU" sz="1800" b="1" u="sng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части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158993720"/>
              </p:ext>
            </p:extLst>
          </p:nvPr>
        </p:nvGraphicFramePr>
        <p:xfrm>
          <a:off x="6884951" y="2690243"/>
          <a:ext cx="4972260" cy="3575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100007" y="1144670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 продолжает действовать с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01.01.2021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944713" y="1144670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Норма, вступающая в силу с 01.01.2024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5867400" y="3573016"/>
            <a:ext cx="1596752" cy="576064"/>
          </a:xfrm>
          <a:prstGeom prst="straightConnector1">
            <a:avLst/>
          </a:prstGeom>
          <a:ln w="15875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Группа 16"/>
          <p:cNvGrpSpPr/>
          <p:nvPr/>
        </p:nvGrpSpPr>
        <p:grpSpPr>
          <a:xfrm>
            <a:off x="100673" y="61676"/>
            <a:ext cx="11850269" cy="815101"/>
            <a:chOff x="-29514" y="-1078199"/>
            <a:chExt cx="11850269" cy="815101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02902" y="-1054473"/>
              <a:ext cx="617853" cy="760662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8943889" y="-902595"/>
              <a:ext cx="250339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>
                  <a:solidFill>
                    <a:srgbClr val="254D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ФЕДЕРАЛЬНОГО КАЗНАЧЕЙСТВА ПО Г. МОСКВЕ</a:t>
              </a: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514" y="-1078199"/>
              <a:ext cx="1943191" cy="760662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110843" y="-1078198"/>
              <a:ext cx="627352" cy="815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314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/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06608" y="348855"/>
            <a:ext cx="5132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Порядок N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258н (продолжение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631504" y="1053620"/>
            <a:ext cx="10143950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случае превышения суммы БО по соответствующим КБК на основании документов-оснований, предусмотренных пунктом 14 графы 2 Перечня, связанных с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перечислением сумм возврата дебиторской задолженности прошлых лет в доход федерального бюджета,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над суммой неиспользованных  ЛБО, отраженных на соответствующем лицевом счете ПБС,   -  ТОФК присваивает учетный номер БО (вносит в него изменения) и в день постановки на учет направляет ПБС Извещение о БО, а также Уведомление о превышении бюджетным обязательством неиспользованных ЛБО (в адрес ПБС и ГРБС)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614194" y="5407826"/>
            <a:ext cx="10143950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Сведения о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ДО по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принятым бюджетным обязательствам, содержащие сведения, составляющие государственную тайну, формируются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ПБС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не позднее шести рабочих дней, следующих за днем возникновения денежного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обязательства (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клиенты закрытого контура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207942" y="1526999"/>
            <a:ext cx="1182756" cy="52834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Дополнения</a:t>
            </a: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631504" y="3021700"/>
            <a:ext cx="10137525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Перерегистрация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в первый рабочий день текущего финансового года БО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 сумму неисполненного на конец отчетного финансового года бюджетного обязательства и сумму, предусмотренную на плановый период (при наличии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осуществляется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ТОФК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кодам бюджетной классификации Российской Федерации, </a:t>
            </a:r>
            <a:r>
              <a:rPr lang="ru-RU" sz="14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действующим в текущем финансовом году на момент внесения указанных изменений </a:t>
            </a:r>
            <a:endParaRPr lang="ru-RU" sz="1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503" y="3684651"/>
            <a:ext cx="13917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1 января 2025</a:t>
            </a:r>
            <a:endParaRPr lang="ru-RU" sz="12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Стрелка вправо 26"/>
          <p:cNvSpPr/>
          <p:nvPr/>
        </p:nvSpPr>
        <p:spPr>
          <a:xfrm>
            <a:off x="207942" y="3156309"/>
            <a:ext cx="1182756" cy="52834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Дополнения</a:t>
            </a: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601753" y="4505047"/>
            <a:ext cx="10137526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При положительном результате проверки ТОФК Сведений о БО, сформированных ПБС, - Извещение о постановке на учет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изменении) БО направляется в адрес ПБС - в день постановки на учет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БО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(внесения изменений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 БО)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Стрелка вправо 28"/>
          <p:cNvSpPr/>
          <p:nvPr/>
        </p:nvSpPr>
        <p:spPr>
          <a:xfrm>
            <a:off x="297746" y="5512987"/>
            <a:ext cx="1182756" cy="52834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Дополнения</a:t>
            </a: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Стрелка вправо 29"/>
          <p:cNvSpPr/>
          <p:nvPr/>
        </p:nvSpPr>
        <p:spPr>
          <a:xfrm>
            <a:off x="297746" y="4521448"/>
            <a:ext cx="1182756" cy="52834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Изменения</a:t>
            </a: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100673" y="61676"/>
            <a:ext cx="11990653" cy="815101"/>
            <a:chOff x="-29514" y="-1078199"/>
            <a:chExt cx="11990653" cy="815101"/>
          </a:xfrm>
        </p:grpSpPr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3286" y="-1054970"/>
              <a:ext cx="617853" cy="760662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9267071" y="-858207"/>
              <a:ext cx="250339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>
                  <a:solidFill>
                    <a:srgbClr val="254D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ФЕДЕРАЛЬНОГО КАЗНАЧЕЙСТВА ПО Г. МОСКВЕ</a:t>
              </a:r>
            </a:p>
          </p:txBody>
        </p:sp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514" y="-1078199"/>
              <a:ext cx="1943191" cy="760662"/>
            </a:xfrm>
            <a:prstGeom prst="rect">
              <a:avLst/>
            </a:prstGeom>
          </p:spPr>
        </p:pic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10843" y="-1078198"/>
              <a:ext cx="627352" cy="815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907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grpSp>
        <p:nvGrpSpPr>
          <p:cNvPr id="15" name="Группа 14"/>
          <p:cNvGrpSpPr/>
          <p:nvPr/>
        </p:nvGrpSpPr>
        <p:grpSpPr>
          <a:xfrm>
            <a:off x="100673" y="61676"/>
            <a:ext cx="11990653" cy="1256192"/>
            <a:chOff x="-29514" y="-1078199"/>
            <a:chExt cx="11990653" cy="1256192"/>
          </a:xfrm>
        </p:grpSpPr>
        <p:sp>
          <p:nvSpPr>
            <p:cNvPr id="20" name="Заголовок 1"/>
            <p:cNvSpPr txBox="1">
              <a:spLocks/>
            </p:cNvSpPr>
            <p:nvPr/>
          </p:nvSpPr>
          <p:spPr bwMode="auto">
            <a:xfrm>
              <a:off x="1789349" y="-648615"/>
              <a:ext cx="7560840" cy="826608"/>
            </a:xfrm>
            <a:prstGeom prst="rect">
              <a:avLst/>
            </a:prstGeom>
          </p:spPr>
          <p:txBody>
            <a:bodyPr vert="horz" lIns="91396" tIns="45698" rIns="91396" bIns="45698" rtlCol="0" anchor="ctr">
              <a:noAutofit/>
            </a:bodyPr>
            <a:lstStyle>
              <a:defPPr>
                <a:defRPr lang="ru-RU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4400">
                  <a:latin typeface="+mj-lt"/>
                  <a:ea typeface="+mj-ea"/>
                  <a:cs typeface="+mj-cs"/>
                </a:defRPr>
              </a:lvl1pPr>
              <a:lvl2pPr lvl="1" algn="ctr">
                <a:defRPr sz="1600" b="1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</a:lstStyle>
            <a:p>
              <a:pPr lvl="1"/>
              <a:r>
                <a:rPr lang="ru-RU" sz="1200" dirty="0"/>
                <a:t>О внесении изменений в Порядок санкционирования расходов федеральных бюджетных учреждений и федеральных автономных учреждений, лицевые счета которым открыты в территориальных органах Федерального казначейства, источником финансового обеспечения которых являются субсидии, полученные в соответствии с абзацем вторым пункта 1 статьи 78.1 и статьей 78.2 Бюджетного кодекса Российской Федерации, утвержденный приказом Министерства финансов Российской Федерации от 13 декабря 2017 г. </a:t>
              </a:r>
              <a:r>
                <a:rPr lang="ru-RU" sz="1400" u="sng" dirty="0">
                  <a:solidFill>
                    <a:schemeClr val="accent1">
                      <a:lumMod val="50000"/>
                    </a:schemeClr>
                  </a:solidFill>
                </a:rPr>
                <a:t>N 226н</a:t>
              </a:r>
            </a:p>
            <a:p>
              <a:pPr lvl="1"/>
              <a:endParaRPr lang="ru-RU" altLang="ru-RU" sz="1200" dirty="0"/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3286" y="-1054970"/>
              <a:ext cx="617853" cy="760662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9267071" y="-858207"/>
              <a:ext cx="250339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>
                  <a:solidFill>
                    <a:srgbClr val="254D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ФЕДЕРАЛЬНОГО КАЗНАЧЕЙСТВА ПО Г. МОСКВЕ</a:t>
              </a:r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514" y="-1078199"/>
              <a:ext cx="1943191" cy="760662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0843" y="-1078198"/>
              <a:ext cx="627352" cy="815100"/>
            </a:xfrm>
            <a:prstGeom prst="rect">
              <a:avLst/>
            </a:prstGeom>
          </p:spPr>
        </p:pic>
      </p:grpSp>
      <p:sp>
        <p:nvSpPr>
          <p:cNvPr id="3" name="Прямоугольник 2"/>
          <p:cNvSpPr/>
          <p:nvPr/>
        </p:nvSpPr>
        <p:spPr>
          <a:xfrm>
            <a:off x="3408367" y="1520757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Приказ МФ РФ от 30.10.2023 №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1703н (действует с </a:t>
            </a:r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11.12.2023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27237" y="1947200"/>
            <a:ext cx="10137526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Сведения, содержащие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разрешение использования остатков целевых субсидий прошлых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лет,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должны быть предоставлены в ТОФК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позднее 20 мая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текущего финансового года или первого рабочего дня, следующего за указанной датой (ранее был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срок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1 мая). </a:t>
            </a:r>
          </a:p>
          <a:p>
            <a:pPr algn="just"/>
            <a:endParaRPr lang="ru-RU" sz="1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12465" y="3582447"/>
            <a:ext cx="10137526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возмещение целевых расходов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, произведенных </a:t>
            </a: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только в текущем финансовом году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но и в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ранние периоды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012465" y="5013176"/>
            <a:ext cx="10137526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Учреждениям,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учредителем в отношении которых является Правительство </a:t>
            </a: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РФ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Сведения об операциях с целевыми субсидиями и Заявление на возмещение целевых расходов,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утверждаются главным распорядителем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средств федерального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бюджета,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предоставившим </a:t>
            </a:r>
            <a:r>
              <a:rPr lang="ru-RU" sz="1600" b="1">
                <a:latin typeface="Arial" panose="020B0604020202020204" pitchFamily="34" charset="0"/>
                <a:cs typeface="Arial" panose="020B0604020202020204" pitchFamily="34" charset="0"/>
              </a:rPr>
              <a:t>целевую </a:t>
            </a:r>
            <a:r>
              <a:rPr lang="ru-RU" sz="1600" b="1" smtClean="0">
                <a:latin typeface="Arial" panose="020B0604020202020204" pitchFamily="34" charset="0"/>
                <a:cs typeface="Arial" panose="020B0604020202020204" pitchFamily="34" charset="0"/>
              </a:rPr>
              <a:t>субсидию (ГРБС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88428" y="1985937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88428" y="3561597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88428" y="4971474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09839" y="6373941"/>
            <a:ext cx="2743200" cy="365125"/>
          </a:xfrm>
        </p:spPr>
        <p:txBody>
          <a:bodyPr/>
          <a:lstStyle/>
          <a:p>
            <a:r>
              <a:rPr lang="ru-RU" dirty="0" smtClean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068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grpSp>
        <p:nvGrpSpPr>
          <p:cNvPr id="15" name="Группа 14"/>
          <p:cNvGrpSpPr/>
          <p:nvPr/>
        </p:nvGrpSpPr>
        <p:grpSpPr>
          <a:xfrm>
            <a:off x="100673" y="61676"/>
            <a:ext cx="11990653" cy="815101"/>
            <a:chOff x="-29514" y="-1078199"/>
            <a:chExt cx="11990653" cy="815101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3286" y="-1054970"/>
              <a:ext cx="617853" cy="760662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9267071" y="-858207"/>
              <a:ext cx="250339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>
                  <a:solidFill>
                    <a:srgbClr val="254D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ФЕДЕРАЛЬНОГО КАЗНАЧЕЙСТВА ПО Г. МОСКВЕ</a:t>
              </a:r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514" y="-1078199"/>
              <a:ext cx="1943191" cy="760662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0843" y="-1078198"/>
              <a:ext cx="627352" cy="815100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5480" y="1014125"/>
            <a:ext cx="9525000" cy="55435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8544272" y="3140968"/>
            <a:ext cx="1238025" cy="41942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119450" y="275284"/>
            <a:ext cx="59531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изменения в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правила составления Сведений</a:t>
            </a:r>
          </a:p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 операциях с целевыми субсидиями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72296" y="6375112"/>
            <a:ext cx="2743200" cy="365125"/>
          </a:xfrm>
        </p:spPr>
        <p:txBody>
          <a:bodyPr/>
          <a:lstStyle/>
          <a:p>
            <a:r>
              <a:rPr lang="ru-RU" dirty="0" smtClean="0"/>
              <a:t>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893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grpSp>
        <p:nvGrpSpPr>
          <p:cNvPr id="15" name="Группа 14"/>
          <p:cNvGrpSpPr/>
          <p:nvPr/>
        </p:nvGrpSpPr>
        <p:grpSpPr>
          <a:xfrm>
            <a:off x="100673" y="61676"/>
            <a:ext cx="11990653" cy="815101"/>
            <a:chOff x="-29514" y="-1078199"/>
            <a:chExt cx="11990653" cy="815101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3286" y="-1054970"/>
              <a:ext cx="617853" cy="760662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9267071" y="-858207"/>
              <a:ext cx="250339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>
                  <a:solidFill>
                    <a:srgbClr val="254D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ФЕДЕРАЛЬНОГО КАЗНАЧЕЙСТВА ПО Г. МОСКВЕ</a:t>
              </a:r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514" y="-1078199"/>
              <a:ext cx="1943191" cy="760662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0843" y="-1078198"/>
              <a:ext cx="627352" cy="815100"/>
            </a:xfrm>
            <a:prstGeom prst="rect">
              <a:avLst/>
            </a:prstGeom>
          </p:spPr>
        </p:pic>
      </p:grpSp>
      <p:sp>
        <p:nvSpPr>
          <p:cNvPr id="11" name="Прямоугольник 10"/>
          <p:cNvSpPr/>
          <p:nvPr/>
        </p:nvSpPr>
        <p:spPr>
          <a:xfrm>
            <a:off x="8544272" y="3140968"/>
            <a:ext cx="1238025" cy="41942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18520" y="146087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400" font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формирования Сведений в случаях, если нормативными правовыми актами, регулирующими предоставление ЦС, предусмотрены операции по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выдаче займов</a:t>
            </a: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получению при возврате выданных </a:t>
            </a:r>
            <a:r>
              <a:rPr lang="ru-RU" sz="1400" b="1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займов </a:t>
            </a: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процентов</a:t>
            </a: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также иных доходов в форме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штрафов </a:t>
            </a:r>
            <a:r>
              <a:rPr lang="ru-RU"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4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пени.</a:t>
            </a:r>
            <a:endParaRPr lang="ru-RU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82" y="1512401"/>
            <a:ext cx="12192000" cy="488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0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grpSp>
        <p:nvGrpSpPr>
          <p:cNvPr id="15" name="Группа 14"/>
          <p:cNvGrpSpPr/>
          <p:nvPr/>
        </p:nvGrpSpPr>
        <p:grpSpPr>
          <a:xfrm>
            <a:off x="100673" y="61676"/>
            <a:ext cx="11990653" cy="815101"/>
            <a:chOff x="-29514" y="-1078199"/>
            <a:chExt cx="11990653" cy="815101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3286" y="-1054970"/>
              <a:ext cx="617853" cy="760662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9267071" y="-858207"/>
              <a:ext cx="250339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>
                  <a:solidFill>
                    <a:srgbClr val="254D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ФЕДЕРАЛЬНОГО КАЗНАЧЕЙСТВА ПО Г. МОСКВЕ</a:t>
              </a:r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514" y="-1078199"/>
              <a:ext cx="1943191" cy="760662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0843" y="-1078198"/>
              <a:ext cx="627352" cy="815100"/>
            </a:xfrm>
            <a:prstGeom prst="rect">
              <a:avLst/>
            </a:prstGeom>
          </p:spPr>
        </p:pic>
      </p:grpSp>
      <p:sp>
        <p:nvSpPr>
          <p:cNvPr id="4" name="Прямоугольник 3"/>
          <p:cNvSpPr/>
          <p:nvPr/>
        </p:nvSpPr>
        <p:spPr>
          <a:xfrm>
            <a:off x="6003631" y="275284"/>
            <a:ext cx="1847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0356" y="45348"/>
            <a:ext cx="6096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от 02.11.2023 N 520-ФЗ</a:t>
            </a:r>
          </a:p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"О внесении изменений в статьи 96.6 и 220.1 Бюджетного кодекса Российской Федерации и отдельные законодательные акты Российской Федерации, приостановлении действия отдельных положений Бюджетного кодекса Российской Федерации и об установлении особенностей исполнения бюджетов бюджетной системы Российской Федерации в 2024 году"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34867" y="1894237"/>
            <a:ext cx="10181304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2024 году операции со средствами субсидий и средствами от приносящей доход деятельности, получаемыми федеральными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автономными учреждениями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осуществляются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лицевых счетах открытых в ТОФК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исключением операций, осуществляемых в соответствии с федеральными законами только на счетах, открытых в кредитных организациях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34867" y="3406650"/>
            <a:ext cx="10181304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2024 году режим лицевых счетов включает в том числе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запрет на перечисление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средств с лицевых счетов, открытых федеральным автономным учреждениям, на счета,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открытые в учреждении Центрального банка Российской Федерации или кредитной организации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этим федеральным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автономным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учреждениям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34867" y="5106336"/>
            <a:ext cx="10181303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средства от приносящей доход деятельности и средства от возврата ранее произведенных федеральными автономными учреждениями выплат,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подлежат перечислению на </a:t>
            </a: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лицевые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открытые в ТОФК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7868" y="195877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7868" y="3596892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57868" y="5032017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59782" y="6381328"/>
            <a:ext cx="2743200" cy="365125"/>
          </a:xfrm>
        </p:spPr>
        <p:txBody>
          <a:bodyPr/>
          <a:lstStyle/>
          <a:p>
            <a:r>
              <a:rPr lang="ru-RU" dirty="0" smtClean="0"/>
              <a:t>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2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grpSp>
        <p:nvGrpSpPr>
          <p:cNvPr id="15" name="Группа 14"/>
          <p:cNvGrpSpPr/>
          <p:nvPr/>
        </p:nvGrpSpPr>
        <p:grpSpPr>
          <a:xfrm>
            <a:off x="100673" y="61676"/>
            <a:ext cx="11990653" cy="815101"/>
            <a:chOff x="-29514" y="-1078199"/>
            <a:chExt cx="11990653" cy="815101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3286" y="-1054970"/>
              <a:ext cx="617853" cy="760662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9267071" y="-858207"/>
              <a:ext cx="250339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>
                  <a:solidFill>
                    <a:srgbClr val="254D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ФЕДЕРАЛЬНОГО КАЗНАЧЕЙСТВА ПО Г. МОСКВЕ</a:t>
              </a:r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514" y="-1078199"/>
              <a:ext cx="1943191" cy="760662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0843" y="-1078198"/>
              <a:ext cx="627352" cy="815100"/>
            </a:xfrm>
            <a:prstGeom prst="rect">
              <a:avLst/>
            </a:prstGeom>
          </p:spPr>
        </p:pic>
      </p:grpSp>
      <p:sp>
        <p:nvSpPr>
          <p:cNvPr id="4" name="Прямоугольник 3"/>
          <p:cNvSpPr/>
          <p:nvPr/>
        </p:nvSpPr>
        <p:spPr>
          <a:xfrm>
            <a:off x="6003631" y="275284"/>
            <a:ext cx="1847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29279" y="17449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ЦИФРОВОЙ КОНТРАКТ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25414" y="731613"/>
            <a:ext cx="6669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Федеральный закон от 02.07.2021 № 360-ФЗ (в ред. Федерального закона от 04.11.2022 № 420-ФЗ)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62423" y="1503836"/>
            <a:ext cx="9530121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контрактация по конкурентным процедурам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423300" y="3276791"/>
            <a:ext cx="9530121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Цифровые дополнительные соглашения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43098" y="2152466"/>
            <a:ext cx="32403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01.10.2023          </a:t>
            </a:r>
            <a:r>
              <a:rPr lang="ru-RU" sz="18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01.04.2024</a:t>
            </a:r>
          </a:p>
          <a:p>
            <a:r>
              <a:rPr lang="ru-RU" sz="1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(право)           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(обязанность)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83459" y="2083137"/>
            <a:ext cx="61699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заказчики </a:t>
            </a:r>
            <a:r>
              <a:rPr lang="ru-RU" sz="1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формируют проект контракта для направления поставщику с использованием ГИС ЕИС в структурированном виде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354642" y="4032383"/>
            <a:ext cx="1617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8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01.07.2024</a:t>
            </a:r>
          </a:p>
          <a:p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(обязанность)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451131" y="5295208"/>
            <a:ext cx="95414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формирования и 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заключения ЦИФРОВОГО 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КОНТРАКТА 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распространяется 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закупки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извещения 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(приглашения) об осуществлении которых размещены 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b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ГИС 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ЕИС 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01.10.2023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783459" y="3862640"/>
            <a:ext cx="61699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соглашения </a:t>
            </a:r>
            <a:r>
              <a:rPr lang="ru-RU" sz="1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изменении / расторжении ко всем </a:t>
            </a:r>
            <a:r>
              <a:rPr lang="ru-RU" sz="1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электронным   контрактам </a:t>
            </a:r>
            <a:r>
              <a:rPr lang="ru-RU" sz="1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подписываются в электронной форме в ГИС </a:t>
            </a:r>
            <a:r>
              <a:rPr lang="ru-RU" sz="1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ЕИС</a:t>
            </a:r>
          </a:p>
        </p:txBody>
      </p:sp>
      <p:sp>
        <p:nvSpPr>
          <p:cNvPr id="2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65231" y="6379393"/>
            <a:ext cx="2743200" cy="365125"/>
          </a:xfrm>
        </p:spPr>
        <p:txBody>
          <a:bodyPr/>
          <a:lstStyle/>
          <a:p>
            <a:r>
              <a:rPr lang="ru-RU" dirty="0" smtClean="0"/>
              <a:t>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963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grpSp>
        <p:nvGrpSpPr>
          <p:cNvPr id="15" name="Группа 14"/>
          <p:cNvGrpSpPr/>
          <p:nvPr/>
        </p:nvGrpSpPr>
        <p:grpSpPr>
          <a:xfrm>
            <a:off x="100673" y="61676"/>
            <a:ext cx="11990653" cy="815101"/>
            <a:chOff x="-29514" y="-1078199"/>
            <a:chExt cx="11990653" cy="815101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3286" y="-1054970"/>
              <a:ext cx="617853" cy="760662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9267071" y="-858207"/>
              <a:ext cx="250339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>
                  <a:solidFill>
                    <a:srgbClr val="254D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ФЕДЕРАЛЬНОГО КАЗНАЧЕЙСТВА ПО Г. МОСКВЕ</a:t>
              </a:r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514" y="-1078199"/>
              <a:ext cx="1943191" cy="760662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0843" y="-1078198"/>
              <a:ext cx="627352" cy="815100"/>
            </a:xfrm>
            <a:prstGeom prst="rect">
              <a:avLst/>
            </a:prstGeom>
          </p:spPr>
        </p:pic>
      </p:grpSp>
      <p:sp>
        <p:nvSpPr>
          <p:cNvPr id="4" name="Прямоугольник 3"/>
          <p:cNvSpPr/>
          <p:nvPr/>
        </p:nvSpPr>
        <p:spPr>
          <a:xfrm>
            <a:off x="6003631" y="275284"/>
            <a:ext cx="1847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05148" y="3105835"/>
            <a:ext cx="53085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74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42673</TotalTime>
  <Words>1226</Words>
  <Application>Microsoft Office PowerPoint</Application>
  <PresentationFormat>Широкоэкранный</PresentationFormat>
  <Paragraphs>111</Paragraphs>
  <Slides>11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Тема Office</vt:lpstr>
      <vt:lpstr>Новации отдельных нормативных правовых актов в 2024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Воротынцева Оксана Викторовна</cp:lastModifiedBy>
  <cp:revision>1070</cp:revision>
  <cp:lastPrinted>2023-11-21T12:30:44Z</cp:lastPrinted>
  <dcterms:created xsi:type="dcterms:W3CDTF">2019-07-31T16:47:50Z</dcterms:created>
  <dcterms:modified xsi:type="dcterms:W3CDTF">2023-12-13T14:30:47Z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