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8" r:id="rId3"/>
    <p:sldId id="263" r:id="rId4"/>
    <p:sldId id="259" r:id="rId5"/>
    <p:sldId id="260" r:id="rId6"/>
    <p:sldId id="261" r:id="rId7"/>
  </p:sldIdLst>
  <p:sldSz cx="5765800" cy="3244850"/>
  <p:notesSz cx="9923463" cy="67881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CFCFC"/>
    <a:srgbClr val="11437F"/>
    <a:srgbClr val="4978B1"/>
    <a:srgbClr val="E6E6E6"/>
    <a:srgbClr val="DDDDDD"/>
    <a:srgbClr val="99CCFF"/>
    <a:srgbClr val="003B59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>
      <p:cViewPr varScale="1">
        <p:scale>
          <a:sx n="238" d="100"/>
          <a:sy n="238" d="100"/>
        </p:scale>
        <p:origin x="516" y="174"/>
      </p:cViewPr>
      <p:guideLst>
        <p:guide orient="horz" pos="2880"/>
        <p:guide pos="215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0532" cy="338743"/>
          </a:xfrm>
          <a:prstGeom prst="rect">
            <a:avLst/>
          </a:prstGeom>
        </p:spPr>
        <p:txBody>
          <a:bodyPr vert="horz" lIns="169585" tIns="84792" rIns="169585" bIns="84792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0201" y="1"/>
            <a:ext cx="4300532" cy="338743"/>
          </a:xfrm>
          <a:prstGeom prst="rect">
            <a:avLst/>
          </a:prstGeom>
        </p:spPr>
        <p:txBody>
          <a:bodyPr vert="horz" lIns="169585" tIns="84792" rIns="169585" bIns="84792" rtlCol="0"/>
          <a:lstStyle>
            <a:lvl1pPr algn="r">
              <a:defRPr sz="2200"/>
            </a:lvl1pPr>
          </a:lstStyle>
          <a:p>
            <a:fld id="{17CE2E7C-4B9C-4596-A0E9-EDBE5CC5ACA3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49408"/>
            <a:ext cx="4300532" cy="338743"/>
          </a:xfrm>
          <a:prstGeom prst="rect">
            <a:avLst/>
          </a:prstGeom>
        </p:spPr>
        <p:txBody>
          <a:bodyPr vert="horz" lIns="169585" tIns="84792" rIns="169585" bIns="84792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0201" y="6449408"/>
            <a:ext cx="4300532" cy="338743"/>
          </a:xfrm>
          <a:prstGeom prst="rect">
            <a:avLst/>
          </a:prstGeom>
        </p:spPr>
        <p:txBody>
          <a:bodyPr vert="horz" lIns="169585" tIns="84792" rIns="169585" bIns="84792" rtlCol="0" anchor="b"/>
          <a:lstStyle>
            <a:lvl1pPr algn="r">
              <a:defRPr sz="2200"/>
            </a:lvl1pPr>
          </a:lstStyle>
          <a:p>
            <a:fld id="{8D4167D4-F093-46B5-B0FC-DFFEE5E76C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06577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0532" cy="338743"/>
          </a:xfrm>
          <a:prstGeom prst="rect">
            <a:avLst/>
          </a:prstGeom>
        </p:spPr>
        <p:txBody>
          <a:bodyPr vert="horz" lIns="169585" tIns="84792" rIns="169585" bIns="84792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0201" y="1"/>
            <a:ext cx="4300532" cy="338743"/>
          </a:xfrm>
          <a:prstGeom prst="rect">
            <a:avLst/>
          </a:prstGeom>
        </p:spPr>
        <p:txBody>
          <a:bodyPr vert="horz" lIns="169585" tIns="84792" rIns="169585" bIns="84792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0900"/>
            <a:ext cx="4062413" cy="22875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585" tIns="84792" rIns="169585" bIns="8479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1802" y="3267877"/>
            <a:ext cx="7939863" cy="2673416"/>
          </a:xfrm>
          <a:prstGeom prst="rect">
            <a:avLst/>
          </a:prstGeom>
        </p:spPr>
        <p:txBody>
          <a:bodyPr vert="horz" lIns="169585" tIns="84792" rIns="169585" bIns="84792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49408"/>
            <a:ext cx="4300532" cy="338743"/>
          </a:xfrm>
          <a:prstGeom prst="rect">
            <a:avLst/>
          </a:prstGeom>
        </p:spPr>
        <p:txBody>
          <a:bodyPr vert="horz" lIns="169585" tIns="84792" rIns="169585" bIns="84792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0201" y="6449408"/>
            <a:ext cx="4300532" cy="338743"/>
          </a:xfrm>
          <a:prstGeom prst="rect">
            <a:avLst/>
          </a:prstGeom>
        </p:spPr>
        <p:txBody>
          <a:bodyPr vert="horz" lIns="169585" tIns="84792" rIns="169585" bIns="84792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12/11/2023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12/11/2023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11.jpeg"/><Relationship Id="rId4" Type="http://schemas.openxmlformats.org/officeDocument/2006/relationships/image" Target="../media/image18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25277" y="250825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m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oscow.roskazna.gov.ru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Москва,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2023 год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Группа 2"/>
          <p:cNvGrpSpPr/>
          <p:nvPr/>
        </p:nvGrpSpPr>
        <p:grpSpPr>
          <a:xfrm>
            <a:off x="141903" y="23786"/>
            <a:ext cx="1828800" cy="402052"/>
            <a:chOff x="139701" y="3967"/>
            <a:chExt cx="1828800" cy="402052"/>
          </a:xfrm>
        </p:grpSpPr>
        <p:sp>
          <p:nvSpPr>
            <p:cNvPr id="15" name="TextBox 14"/>
            <p:cNvSpPr txBox="1"/>
            <p:nvPr/>
          </p:nvSpPr>
          <p:spPr>
            <a:xfrm>
              <a:off x="801693" y="107856"/>
              <a:ext cx="116680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b="1" dirty="0" smtClean="0">
                  <a:solidFill>
                    <a:schemeClr val="accent1">
                      <a:lumMod val="75000"/>
                    </a:schemeClr>
                  </a:solidFill>
                </a:rPr>
                <a:t>УФК по г. Москве</a:t>
              </a:r>
              <a:endParaRPr lang="ru-RU" sz="7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561"/>
            <a:stretch/>
          </p:blipFill>
          <p:spPr>
            <a:xfrm>
              <a:off x="139701" y="43319"/>
              <a:ext cx="381000" cy="359906"/>
            </a:xfrm>
            <a:prstGeom prst="rect">
              <a:avLst/>
            </a:prstGeom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412" y="3967"/>
              <a:ext cx="307980" cy="402052"/>
            </a:xfrm>
            <a:prstGeom prst="rect">
              <a:avLst/>
            </a:prstGeom>
          </p:spPr>
        </p:pic>
      </p:grpSp>
      <p:sp>
        <p:nvSpPr>
          <p:cNvPr id="13" name="TextBox 12"/>
          <p:cNvSpPr txBox="1"/>
          <p:nvPr/>
        </p:nvSpPr>
        <p:spPr>
          <a:xfrm>
            <a:off x="153605" y="996167"/>
            <a:ext cx="36724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accent1">
                    <a:lumMod val="75000"/>
                  </a:schemeClr>
                </a:solidFill>
              </a:rPr>
              <a:t>Применение полномочий пользователя подсистем ГИИС </a:t>
            </a:r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</a:rPr>
              <a:t>«Электронный бюджет» 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</a:rPr>
              <a:t>в соответствии с карточкой образцов </a:t>
            </a:r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</a:rPr>
              <a:t>подписей</a:t>
            </a:r>
          </a:p>
          <a:p>
            <a:endParaRPr lang="ru-RU" sz="8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8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8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8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8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8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8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 технологического обеспечения</a:t>
            </a:r>
          </a:p>
          <a:p>
            <a:r>
              <a:rPr lang="ru-RU" sz="8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Мокеев Алексей Валерьевич</a:t>
            </a:r>
            <a:endParaRPr lang="ru-RU" sz="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6714" y="243091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m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oscow.roskazna.gov.ru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Москва,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2023 год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141903" y="23786"/>
            <a:ext cx="674691" cy="402052"/>
            <a:chOff x="139701" y="3967"/>
            <a:chExt cx="674691" cy="402052"/>
          </a:xfrm>
        </p:grpSpPr>
        <p:pic>
          <p:nvPicPr>
            <p:cNvPr id="19" name="Рисунок 1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561"/>
            <a:stretch/>
          </p:blipFill>
          <p:spPr>
            <a:xfrm>
              <a:off x="139701" y="43319"/>
              <a:ext cx="381000" cy="359906"/>
            </a:xfrm>
            <a:prstGeom prst="rect">
              <a:avLst/>
            </a:prstGeom>
          </p:spPr>
        </p:pic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412" y="3967"/>
              <a:ext cx="307980" cy="402052"/>
            </a:xfrm>
            <a:prstGeom prst="rect">
              <a:avLst/>
            </a:prstGeom>
          </p:spPr>
        </p:pic>
      </p:grp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/>
          <a:srcRect t="10630"/>
          <a:stretch/>
        </p:blipFill>
        <p:spPr>
          <a:xfrm>
            <a:off x="1874788" y="398289"/>
            <a:ext cx="1944216" cy="244746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47246"/>
              </p:ext>
            </p:extLst>
          </p:nvPr>
        </p:nvGraphicFramePr>
        <p:xfrm>
          <a:off x="74588" y="611893"/>
          <a:ext cx="1732885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5904"/>
                <a:gridCol w="916981"/>
              </a:tblGrid>
              <a:tr h="144016">
                <a:tc gridSpan="2">
                  <a:txBody>
                    <a:bodyPr/>
                    <a:lstStyle/>
                    <a:p>
                      <a:r>
                        <a:rPr lang="ru-RU" sz="600" dirty="0" smtClean="0"/>
                        <a:t>ПУР средства ФБ</a:t>
                      </a:r>
                    </a:p>
                    <a:p>
                      <a:r>
                        <a:rPr lang="ru-RU" sz="600" dirty="0" smtClean="0"/>
                        <a:t>ПУР СВР и доведение БД</a:t>
                      </a:r>
                      <a:endParaRPr lang="ru-RU" sz="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59078">
                <a:tc>
                  <a:txBody>
                    <a:bodyPr/>
                    <a:lstStyle/>
                    <a:p>
                      <a:r>
                        <a:rPr lang="ru-RU" sz="500" dirty="0" smtClean="0"/>
                        <a:t>Утверждение</a:t>
                      </a:r>
                      <a:r>
                        <a:rPr lang="ru-RU" sz="500" baseline="0" dirty="0" smtClean="0"/>
                        <a:t> платежных документов с правом первой подписи</a:t>
                      </a:r>
                      <a:endParaRPr lang="ru-RU" sz="5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 dirty="0" smtClean="0"/>
                        <a:t>1) БО.003 Клиент.</a:t>
                      </a:r>
                    </a:p>
                    <a:p>
                      <a:r>
                        <a:rPr lang="ru-RU" sz="500" dirty="0" smtClean="0"/>
                        <a:t>Утверждение</a:t>
                      </a:r>
                      <a:r>
                        <a:rPr lang="ru-RU" sz="500" baseline="0" dirty="0" smtClean="0"/>
                        <a:t> СБО(ПБС)</a:t>
                      </a:r>
                    </a:p>
                    <a:p>
                      <a:r>
                        <a:rPr lang="ru-RU" sz="500" dirty="0" smtClean="0"/>
                        <a:t>2) СВР.003.Клиент. Утверждение</a:t>
                      </a:r>
                      <a:endParaRPr lang="ru-RU" sz="5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59078">
                <a:tc>
                  <a:txBody>
                    <a:bodyPr/>
                    <a:lstStyle/>
                    <a:p>
                      <a:r>
                        <a:rPr lang="ru-RU" sz="500" dirty="0" smtClean="0"/>
                        <a:t>Утверждение</a:t>
                      </a:r>
                      <a:r>
                        <a:rPr lang="ru-RU" sz="500" baseline="0" dirty="0" smtClean="0"/>
                        <a:t> платежных документов с правом второй подписи</a:t>
                      </a:r>
                      <a:endParaRPr lang="ru-RU" sz="5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 dirty="0" smtClean="0"/>
                        <a:t>ПУР. Главный бухгалтер. Клиент</a:t>
                      </a:r>
                      <a:endParaRPr lang="ru-RU" sz="500" baseline="0" dirty="0" smtClean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59078">
                <a:tc>
                  <a:txBody>
                    <a:bodyPr/>
                    <a:lstStyle/>
                    <a:p>
                      <a:r>
                        <a:rPr lang="ru-RU" sz="500" dirty="0" smtClean="0"/>
                        <a:t>Утверждение в режиме переданных полномочий с правом первой подписи</a:t>
                      </a:r>
                      <a:endParaRPr lang="ru-RU" sz="5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500" baseline="0" dirty="0" smtClean="0"/>
                        <a:t>RCA_</a:t>
                      </a:r>
                      <a:r>
                        <a:rPr lang="ru-RU" sz="500" baseline="0" dirty="0" smtClean="0"/>
                        <a:t>ПУР. Переданные полномочия. Утверждение данных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59078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dirty="0" smtClean="0"/>
                        <a:t>Утверждение в режиме переданных полномочий с правом первой подписи</a:t>
                      </a:r>
                      <a:endParaRPr lang="ru-RU" sz="5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500" baseline="0" dirty="0" smtClean="0"/>
                        <a:t>RCA_</a:t>
                      </a:r>
                      <a:r>
                        <a:rPr lang="ru-RU" sz="500" baseline="0" dirty="0" smtClean="0"/>
                        <a:t>ПУР. Переданные полномочия. Главный бухгалтер</a:t>
                      </a:r>
                    </a:p>
                    <a:p>
                      <a:endParaRPr lang="ru-RU" sz="500" baseline="0" dirty="0" smtClean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3142378"/>
              </p:ext>
            </p:extLst>
          </p:nvPr>
        </p:nvGraphicFramePr>
        <p:xfrm>
          <a:off x="3886319" y="621269"/>
          <a:ext cx="1732885" cy="143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5904"/>
                <a:gridCol w="916981"/>
              </a:tblGrid>
              <a:tr h="144016">
                <a:tc gridSpan="2">
                  <a:txBody>
                    <a:bodyPr/>
                    <a:lstStyle/>
                    <a:p>
                      <a:r>
                        <a:rPr lang="ru-RU" sz="600" dirty="0" smtClean="0"/>
                        <a:t>ПУР АУ/БУ</a:t>
                      </a:r>
                      <a:endParaRPr lang="ru-RU" sz="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59078">
                <a:tc>
                  <a:txBody>
                    <a:bodyPr/>
                    <a:lstStyle/>
                    <a:p>
                      <a:r>
                        <a:rPr lang="ru-RU" sz="500" dirty="0" smtClean="0"/>
                        <a:t>Утверждение</a:t>
                      </a:r>
                      <a:r>
                        <a:rPr lang="ru-RU" sz="500" baseline="0" dirty="0" smtClean="0"/>
                        <a:t> документов для осуществления операций со средствами автономных и бюджетных учреждений</a:t>
                      </a:r>
                      <a:endParaRPr lang="ru-RU" sz="5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 dirty="0" smtClean="0"/>
                        <a:t>АУ_БУ_003 Клиент. Утверждение данных</a:t>
                      </a:r>
                      <a:endParaRPr lang="ru-RU" sz="5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59078">
                <a:tc>
                  <a:txBody>
                    <a:bodyPr/>
                    <a:lstStyle/>
                    <a:p>
                      <a:r>
                        <a:rPr lang="ru-RU" sz="500" dirty="0" smtClean="0"/>
                        <a:t>Утверждение</a:t>
                      </a:r>
                      <a:r>
                        <a:rPr lang="ru-RU" sz="500" baseline="0" dirty="0" smtClean="0"/>
                        <a:t> документов. (Этап. Утверждение главным бухгалтером) в ЛК Клиента</a:t>
                      </a:r>
                      <a:endParaRPr lang="ru-RU" sz="5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 dirty="0" smtClean="0"/>
                        <a:t>АУ_БУ_004 Клиент. Главный бухгалтер</a:t>
                      </a:r>
                      <a:endParaRPr lang="ru-RU" sz="5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874788" y="2053829"/>
            <a:ext cx="1944216" cy="144660"/>
          </a:xfrm>
          <a:prstGeom prst="rect">
            <a:avLst/>
          </a:prstGeom>
          <a:solidFill>
            <a:schemeClr val="accent2">
              <a:lumMod val="60000"/>
              <a:lumOff val="40000"/>
              <a:alpha val="51000"/>
            </a:schemeClr>
          </a:solidFill>
          <a:ln w="95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1874788" y="2210731"/>
            <a:ext cx="1944216" cy="144660"/>
          </a:xfrm>
          <a:prstGeom prst="rect">
            <a:avLst/>
          </a:prstGeom>
          <a:solidFill>
            <a:srgbClr val="00B050">
              <a:alpha val="51000"/>
            </a:srgbClr>
          </a:solidFill>
          <a:ln w="952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 стрелкой 9"/>
          <p:cNvCxnSpPr/>
          <p:nvPr/>
        </p:nvCxnSpPr>
        <p:spPr>
          <a:xfrm flipH="1" flipV="1">
            <a:off x="1803838" y="1255478"/>
            <a:ext cx="286974" cy="786109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V="1">
            <a:off x="3746996" y="1487199"/>
            <a:ext cx="139323" cy="547514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H="1" flipV="1">
            <a:off x="1786192" y="2034713"/>
            <a:ext cx="90297" cy="119271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>
            <a:off x="1760203" y="2280937"/>
            <a:ext cx="105665" cy="38760"/>
          </a:xfrm>
          <a:prstGeom prst="straightConnector1">
            <a:avLst/>
          </a:prstGeom>
          <a:ln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endCxn id="5" idx="3"/>
          </p:cNvCxnSpPr>
          <p:nvPr/>
        </p:nvCxnSpPr>
        <p:spPr>
          <a:xfrm flipH="1" flipV="1">
            <a:off x="1807473" y="1617733"/>
            <a:ext cx="283340" cy="588584"/>
          </a:xfrm>
          <a:prstGeom prst="straightConnector1">
            <a:avLst/>
          </a:prstGeom>
          <a:ln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V="1">
            <a:off x="3817830" y="2042633"/>
            <a:ext cx="123343" cy="179175"/>
          </a:xfrm>
          <a:prstGeom prst="straightConnector1">
            <a:avLst/>
          </a:prstGeom>
          <a:ln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Заголовок 1"/>
          <p:cNvSpPr txBox="1">
            <a:spLocks/>
          </p:cNvSpPr>
          <p:nvPr/>
        </p:nvSpPr>
        <p:spPr>
          <a:xfrm>
            <a:off x="866677" y="47364"/>
            <a:ext cx="4880930" cy="325179"/>
          </a:xfrm>
          <a:prstGeom prst="rect">
            <a:avLst/>
          </a:prstGeom>
          <a:solidFill>
            <a:srgbClr val="FFFFFF">
              <a:alpha val="16078"/>
            </a:srgbClr>
          </a:solidFill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/>
            <a:r>
              <a:rPr lang="ru-RU" sz="1324" b="1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Роли подсистем согласно карточки образцов подписей</a:t>
            </a:r>
            <a:endParaRPr lang="ru-RU" sz="1324" b="1" dirty="0">
              <a:solidFill>
                <a:schemeClr val="accent1">
                  <a:lumMod val="75000"/>
                </a:schemeClr>
              </a:solidFill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324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055" y="2626116"/>
            <a:ext cx="3175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 smtClean="0"/>
              <a:t>Перечень ролей ПУР</a:t>
            </a:r>
            <a:endParaRPr lang="en-US" sz="600" dirty="0" smtClean="0"/>
          </a:p>
          <a:p>
            <a:r>
              <a:rPr lang="ru-RU" sz="600" dirty="0" smtClean="0"/>
              <a:t>ГИИС «Электронный бюджет»</a:t>
            </a:r>
            <a:endParaRPr lang="en-US" sz="600" dirty="0" smtClean="0"/>
          </a:p>
          <a:p>
            <a:r>
              <a:rPr lang="ru-RU" sz="600" dirty="0" smtClean="0"/>
              <a:t>на сайте </a:t>
            </a:r>
            <a:r>
              <a:rPr lang="en-US" sz="600" dirty="0" smtClean="0"/>
              <a:t>roskazna.ru</a:t>
            </a:r>
            <a:r>
              <a:rPr lang="ru-RU" sz="600" dirty="0" smtClean="0"/>
              <a:t> в разделе ГИС\Электронный бюджет\Подключение к системе</a:t>
            </a:r>
            <a:r>
              <a:rPr lang="en-US" sz="600" dirty="0" smtClean="0"/>
              <a:t>:</a:t>
            </a:r>
          </a:p>
          <a:p>
            <a:r>
              <a:rPr lang="en-US" sz="600" b="1" dirty="0" smtClean="0"/>
              <a:t>https</a:t>
            </a:r>
            <a:r>
              <a:rPr lang="en-US" sz="600" b="1" dirty="0"/>
              <a:t>://roskazna.gov.ru/upload/iblock/730/Prilozhenie-9-Polnomochiya-i-roli.DOCX</a:t>
            </a:r>
            <a:endParaRPr lang="ru-RU" sz="600" b="1" dirty="0"/>
          </a:p>
        </p:txBody>
      </p:sp>
    </p:spTree>
    <p:extLst>
      <p:ext uri="{BB962C8B-B14F-4D97-AF65-F5344CB8AC3E}">
        <p14:creationId xmlns:p14="http://schemas.microsoft.com/office/powerpoint/2010/main" val="65602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25277" y="250825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m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oscow.roskazna.gov.ru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Москва,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2023 год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141903" y="23786"/>
            <a:ext cx="674691" cy="402052"/>
            <a:chOff x="139701" y="3967"/>
            <a:chExt cx="674691" cy="402052"/>
          </a:xfrm>
        </p:grpSpPr>
        <p:pic>
          <p:nvPicPr>
            <p:cNvPr id="19" name="Рисунок 1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561"/>
            <a:stretch/>
          </p:blipFill>
          <p:spPr>
            <a:xfrm>
              <a:off x="139701" y="43319"/>
              <a:ext cx="381000" cy="359906"/>
            </a:xfrm>
            <a:prstGeom prst="rect">
              <a:avLst/>
            </a:prstGeom>
          </p:spPr>
        </p:pic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412" y="3967"/>
              <a:ext cx="307980" cy="402052"/>
            </a:xfrm>
            <a:prstGeom prst="rect">
              <a:avLst/>
            </a:prstGeom>
          </p:spPr>
        </p:pic>
      </p:grpSp>
      <p:sp>
        <p:nvSpPr>
          <p:cNvPr id="76" name="Заголовок 1"/>
          <p:cNvSpPr txBox="1">
            <a:spLocks/>
          </p:cNvSpPr>
          <p:nvPr/>
        </p:nvSpPr>
        <p:spPr>
          <a:xfrm>
            <a:off x="1802780" y="88235"/>
            <a:ext cx="3788415" cy="325179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/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ПОИБ ГИИС «Электронный бюджет»</a:t>
            </a:r>
            <a:endParaRPr lang="ru-RU" sz="1324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497" y="526775"/>
            <a:ext cx="3951439" cy="23762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3060" y="717901"/>
            <a:ext cx="1298809" cy="13343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8" name="Прямоугольник 27"/>
          <p:cNvSpPr/>
          <p:nvPr/>
        </p:nvSpPr>
        <p:spPr>
          <a:xfrm>
            <a:off x="4140811" y="2052294"/>
            <a:ext cx="1579637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 smtClean="0"/>
              <a:t>вход</a:t>
            </a:r>
            <a:r>
              <a:rPr lang="en-US" sz="900" dirty="0" smtClean="0"/>
              <a:t> </a:t>
            </a:r>
            <a:r>
              <a:rPr lang="ru-RU" sz="900" dirty="0" smtClean="0"/>
              <a:t>в СОБИ через личный кабинет в ГИИС «Электронный бюджет»</a:t>
            </a:r>
            <a:endParaRPr lang="ru-RU" sz="9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2269323" y="2555341"/>
            <a:ext cx="17299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00" dirty="0"/>
              <a:t>Ссылка </a:t>
            </a:r>
            <a:r>
              <a:rPr lang="ru-RU" sz="900" dirty="0" smtClean="0"/>
              <a:t>входа</a:t>
            </a:r>
            <a:r>
              <a:rPr lang="en-US" sz="900" dirty="0" smtClean="0"/>
              <a:t> </a:t>
            </a:r>
            <a:r>
              <a:rPr lang="ru-RU" sz="900" dirty="0" smtClean="0"/>
              <a:t>в СОБИ:</a:t>
            </a:r>
            <a:endParaRPr lang="ru-RU" sz="900" dirty="0"/>
          </a:p>
          <a:p>
            <a:pPr algn="ctr"/>
            <a:r>
              <a:rPr lang="en-US" sz="900" b="1" dirty="0" smtClean="0"/>
              <a:t>https://sobi.cert.roskazna.ru</a:t>
            </a:r>
            <a:endParaRPr lang="ru-RU" sz="900" b="1" dirty="0"/>
          </a:p>
        </p:txBody>
      </p:sp>
    </p:spTree>
    <p:extLst>
      <p:ext uri="{BB962C8B-B14F-4D97-AF65-F5344CB8AC3E}">
        <p14:creationId xmlns:p14="http://schemas.microsoft.com/office/powerpoint/2010/main" val="3585405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25277" y="250825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m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oscow.roskazna.gov.ru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Москва,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2023 год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141903" y="23786"/>
            <a:ext cx="674691" cy="402052"/>
            <a:chOff x="139701" y="3967"/>
            <a:chExt cx="674691" cy="402052"/>
          </a:xfrm>
        </p:grpSpPr>
        <p:pic>
          <p:nvPicPr>
            <p:cNvPr id="19" name="Рисунок 1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561"/>
            <a:stretch/>
          </p:blipFill>
          <p:spPr>
            <a:xfrm>
              <a:off x="139701" y="43319"/>
              <a:ext cx="381000" cy="359906"/>
            </a:xfrm>
            <a:prstGeom prst="rect">
              <a:avLst/>
            </a:prstGeom>
          </p:spPr>
        </p:pic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412" y="3967"/>
              <a:ext cx="307980" cy="402052"/>
            </a:xfrm>
            <a:prstGeom prst="rect">
              <a:avLst/>
            </a:prstGeom>
          </p:spPr>
        </p:pic>
      </p:grp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2357341"/>
              </p:ext>
            </p:extLst>
          </p:nvPr>
        </p:nvGraphicFramePr>
        <p:xfrm>
          <a:off x="297677" y="487162"/>
          <a:ext cx="1732885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5904"/>
                <a:gridCol w="916981"/>
              </a:tblGrid>
              <a:tr h="144016">
                <a:tc gridSpan="2">
                  <a:txBody>
                    <a:bodyPr/>
                    <a:lstStyle/>
                    <a:p>
                      <a:r>
                        <a:rPr lang="ru-RU" sz="600" dirty="0" smtClean="0"/>
                        <a:t>ПУР средства ФБ</a:t>
                      </a:r>
                    </a:p>
                    <a:p>
                      <a:r>
                        <a:rPr lang="ru-RU" sz="600" dirty="0" smtClean="0"/>
                        <a:t>ПУР СВР и доведение БД</a:t>
                      </a:r>
                      <a:endParaRPr lang="ru-RU" sz="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59078">
                <a:tc>
                  <a:txBody>
                    <a:bodyPr/>
                    <a:lstStyle/>
                    <a:p>
                      <a:r>
                        <a:rPr lang="ru-RU" sz="500" dirty="0" smtClean="0"/>
                        <a:t>Утверждение</a:t>
                      </a:r>
                      <a:r>
                        <a:rPr lang="ru-RU" sz="500" baseline="0" dirty="0" smtClean="0"/>
                        <a:t> платежных документов с правом первой подписи</a:t>
                      </a:r>
                      <a:endParaRPr lang="ru-RU" sz="5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 dirty="0" smtClean="0"/>
                        <a:t>1) БО.003 Клиент.</a:t>
                      </a:r>
                    </a:p>
                    <a:p>
                      <a:r>
                        <a:rPr lang="ru-RU" sz="500" dirty="0" smtClean="0"/>
                        <a:t>Утверждение</a:t>
                      </a:r>
                      <a:r>
                        <a:rPr lang="ru-RU" sz="500" baseline="0" dirty="0" smtClean="0"/>
                        <a:t> СБО(ПБС)</a:t>
                      </a:r>
                    </a:p>
                    <a:p>
                      <a:r>
                        <a:rPr lang="ru-RU" sz="500" dirty="0" smtClean="0"/>
                        <a:t>2) СВР.003.Клиент. Утверждение</a:t>
                      </a:r>
                      <a:endParaRPr lang="ru-RU" sz="5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59078">
                <a:tc>
                  <a:txBody>
                    <a:bodyPr/>
                    <a:lstStyle/>
                    <a:p>
                      <a:r>
                        <a:rPr lang="ru-RU" sz="500" dirty="0" smtClean="0"/>
                        <a:t>Утверждение</a:t>
                      </a:r>
                      <a:r>
                        <a:rPr lang="ru-RU" sz="500" baseline="0" dirty="0" smtClean="0"/>
                        <a:t> платежных документов с правом второй подписи</a:t>
                      </a:r>
                      <a:endParaRPr lang="ru-RU" sz="5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 dirty="0" smtClean="0"/>
                        <a:t>ПУР. Главный бухгалтер. Клиент</a:t>
                      </a:r>
                      <a:endParaRPr lang="ru-RU" sz="500" baseline="0" dirty="0" smtClean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59078">
                <a:tc>
                  <a:txBody>
                    <a:bodyPr/>
                    <a:lstStyle/>
                    <a:p>
                      <a:r>
                        <a:rPr lang="ru-RU" sz="500" dirty="0" smtClean="0"/>
                        <a:t>Утверждение в режиме переданных полномочий с правом первой подписи</a:t>
                      </a:r>
                      <a:endParaRPr lang="ru-RU" sz="5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500" baseline="0" dirty="0" smtClean="0"/>
                        <a:t>RCA_</a:t>
                      </a:r>
                      <a:r>
                        <a:rPr lang="ru-RU" sz="500" baseline="0" dirty="0" smtClean="0"/>
                        <a:t>ПУР. Переданные полномочия. Утверждение данных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59078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dirty="0" smtClean="0"/>
                        <a:t>Утверждение в режиме переданных полномочий с правом первой подписи</a:t>
                      </a:r>
                      <a:endParaRPr lang="ru-RU" sz="5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500" baseline="0" dirty="0" smtClean="0"/>
                        <a:t>RCA_</a:t>
                      </a:r>
                      <a:r>
                        <a:rPr lang="ru-RU" sz="500" baseline="0" dirty="0" smtClean="0"/>
                        <a:t>ПУР. Переданные полномочия. Главный бухгалтер</a:t>
                      </a:r>
                    </a:p>
                    <a:p>
                      <a:endParaRPr lang="ru-RU" sz="500" baseline="0" dirty="0" smtClean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1221581"/>
              </p:ext>
            </p:extLst>
          </p:nvPr>
        </p:nvGraphicFramePr>
        <p:xfrm>
          <a:off x="2378844" y="2063969"/>
          <a:ext cx="3240360" cy="761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584176"/>
              </a:tblGrid>
              <a:tr h="144016">
                <a:tc gridSpan="2">
                  <a:txBody>
                    <a:bodyPr/>
                    <a:lstStyle/>
                    <a:p>
                      <a:r>
                        <a:rPr lang="ru-RU" sz="600" dirty="0" smtClean="0"/>
                        <a:t>ПУР АУ/БУ</a:t>
                      </a:r>
                      <a:endParaRPr lang="ru-RU" sz="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59078">
                <a:tc>
                  <a:txBody>
                    <a:bodyPr/>
                    <a:lstStyle/>
                    <a:p>
                      <a:r>
                        <a:rPr lang="ru-RU" sz="500" dirty="0" smtClean="0"/>
                        <a:t>Утверждение</a:t>
                      </a:r>
                      <a:r>
                        <a:rPr lang="ru-RU" sz="500" baseline="0" dirty="0" smtClean="0"/>
                        <a:t> документов для осуществления операций со средствами автономных и бюджетных учреждений</a:t>
                      </a:r>
                      <a:endParaRPr lang="ru-RU" sz="5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 dirty="0" smtClean="0"/>
                        <a:t>АУ_БУ_003 Клиент. Утверждение данных</a:t>
                      </a:r>
                      <a:endParaRPr lang="ru-RU" sz="5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59078">
                <a:tc>
                  <a:txBody>
                    <a:bodyPr/>
                    <a:lstStyle/>
                    <a:p>
                      <a:r>
                        <a:rPr lang="ru-RU" sz="500" dirty="0" smtClean="0"/>
                        <a:t>Утверждение</a:t>
                      </a:r>
                      <a:r>
                        <a:rPr lang="ru-RU" sz="500" baseline="0" dirty="0" smtClean="0"/>
                        <a:t> документов. (Этап. Утверждение главным бухгалтером) в ЛК Клиента</a:t>
                      </a:r>
                      <a:endParaRPr lang="ru-RU" sz="5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 dirty="0" smtClean="0"/>
                        <a:t>АУ_БУ_004 Клиент. Главный бухгалтер</a:t>
                      </a:r>
                      <a:endParaRPr lang="ru-RU" sz="5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/>
          <a:srcRect l="1797" t="2670" r="610" b="2183"/>
          <a:stretch/>
        </p:blipFill>
        <p:spPr>
          <a:xfrm>
            <a:off x="2378844" y="614313"/>
            <a:ext cx="3024336" cy="129614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cxnSp>
        <p:nvCxnSpPr>
          <p:cNvPr id="29" name="Прямая со стрелкой 28"/>
          <p:cNvCxnSpPr/>
          <p:nvPr/>
        </p:nvCxnSpPr>
        <p:spPr>
          <a:xfrm flipV="1">
            <a:off x="2270832" y="1649958"/>
            <a:ext cx="153744" cy="2558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headEnd type="oval" w="sm" len="sm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flipV="1">
            <a:off x="2016224" y="1248736"/>
            <a:ext cx="397334" cy="1960"/>
          </a:xfrm>
          <a:prstGeom prst="straightConnector1">
            <a:avLst/>
          </a:prstGeom>
          <a:ln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2162820" y="1248736"/>
            <a:ext cx="0" cy="1424914"/>
          </a:xfrm>
          <a:prstGeom prst="line">
            <a:avLst/>
          </a:prstGeom>
          <a:ln w="9525">
            <a:solidFill>
              <a:srgbClr val="00B050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2162820" y="2673650"/>
            <a:ext cx="216024" cy="0"/>
          </a:xfrm>
          <a:prstGeom prst="line">
            <a:avLst/>
          </a:prstGeom>
          <a:ln>
            <a:solidFill>
              <a:srgbClr val="00B05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2016224" y="2342505"/>
            <a:ext cx="146596" cy="0"/>
          </a:xfrm>
          <a:prstGeom prst="line">
            <a:avLst/>
          </a:prstGeom>
          <a:ln>
            <a:solidFill>
              <a:srgbClr val="00B05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2014865" y="974353"/>
            <a:ext cx="255967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flipV="1">
            <a:off x="2270832" y="974354"/>
            <a:ext cx="0" cy="1440159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>
            <a:off x="2270832" y="2414513"/>
            <a:ext cx="112329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 flipH="1">
            <a:off x="2030562" y="1649958"/>
            <a:ext cx="240270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Заголовок 1"/>
          <p:cNvSpPr txBox="1">
            <a:spLocks/>
          </p:cNvSpPr>
          <p:nvPr/>
        </p:nvSpPr>
        <p:spPr>
          <a:xfrm>
            <a:off x="1601302" y="99704"/>
            <a:ext cx="3976713" cy="325179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/>
            <a:r>
              <a:rPr lang="ru-RU" sz="1324" b="1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Формирование шаблона листа согласования</a:t>
            </a:r>
            <a:endParaRPr lang="ru-RU" sz="1324" b="1" dirty="0">
              <a:solidFill>
                <a:schemeClr val="accent1">
                  <a:lumMod val="75000"/>
                </a:schemeClr>
              </a:solidFill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324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3123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1601302" y="99704"/>
            <a:ext cx="3976713" cy="325179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/>
            <a:r>
              <a:rPr lang="ru-RU" sz="1324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Информационные </a:t>
            </a:r>
            <a:r>
              <a:rPr lang="ru-RU" sz="1324" b="1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ресурсы </a:t>
            </a:r>
            <a:r>
              <a:rPr lang="en-US" sz="1324" b="1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Telegra</a:t>
            </a:r>
            <a:r>
              <a:rPr lang="en-US" sz="1324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m</a:t>
            </a:r>
            <a:endParaRPr lang="ru-RU" sz="1324" b="1" dirty="0">
              <a:solidFill>
                <a:schemeClr val="accent1">
                  <a:lumMod val="75000"/>
                </a:schemeClr>
              </a:solidFill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324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30925" y="568196"/>
            <a:ext cx="2163130" cy="944065"/>
          </a:xfrm>
          <a:prstGeom prst="rect">
            <a:avLst/>
          </a:prstGeom>
        </p:spPr>
        <p:txBody>
          <a:bodyPr wrap="square" lIns="27267" tIns="13633" rIns="27267" bIns="13633">
            <a:spAutoFit/>
          </a:bodyPr>
          <a:lstStyle/>
          <a:p>
            <a:r>
              <a:rPr lang="ru-RU" sz="851" b="1" dirty="0">
                <a:cs typeface="Times New Roman" panose="02020603050405020304" pitchFamily="18" charset="0"/>
              </a:rPr>
              <a:t>Канал </a:t>
            </a:r>
            <a:r>
              <a:rPr lang="en-US" sz="851" b="1" dirty="0">
                <a:cs typeface="Times New Roman" panose="02020603050405020304" pitchFamily="18" charset="0"/>
              </a:rPr>
              <a:t>Telegram</a:t>
            </a:r>
            <a:r>
              <a:rPr lang="ru-RU" sz="851" b="1" dirty="0">
                <a:cs typeface="Times New Roman" panose="02020603050405020304" pitchFamily="18" charset="0"/>
              </a:rPr>
              <a:t> «ЦС Москва 71, 41ЛС»</a:t>
            </a:r>
          </a:p>
          <a:p>
            <a:endParaRPr lang="ru-RU" sz="851" b="1" dirty="0">
              <a:cs typeface="Times New Roman" panose="02020603050405020304" pitchFamily="18" charset="0"/>
            </a:endParaRPr>
          </a:p>
          <a:p>
            <a:r>
              <a:rPr lang="ru-RU" sz="851" dirty="0">
                <a:cs typeface="Times New Roman" panose="02020603050405020304" pitchFamily="18" charset="0"/>
              </a:rPr>
              <a:t>Ссылки на документацию, обучающие инструкции и порталы, важные оперативные новости, опрос Клиентов</a:t>
            </a:r>
          </a:p>
          <a:p>
            <a:endParaRPr lang="ru-RU" sz="851" dirty="0">
              <a:cs typeface="Times New Roman" panose="02020603050405020304" pitchFamily="18" charset="0"/>
            </a:endParaRPr>
          </a:p>
          <a:p>
            <a:r>
              <a:rPr lang="ru-RU" sz="851" dirty="0">
                <a:cs typeface="Times New Roman" panose="02020603050405020304" pitchFamily="18" charset="0"/>
              </a:rPr>
              <a:t>Подписчики  </a:t>
            </a:r>
            <a:r>
              <a:rPr lang="en-US" sz="851" dirty="0" smtClean="0">
                <a:cs typeface="Times New Roman" panose="02020603050405020304" pitchFamily="18" charset="0"/>
              </a:rPr>
              <a:t>&gt;</a:t>
            </a:r>
            <a:r>
              <a:rPr lang="ru-RU" sz="851" dirty="0" smtClean="0">
                <a:cs typeface="Times New Roman" panose="02020603050405020304" pitchFamily="18" charset="0"/>
              </a:rPr>
              <a:t>1900</a:t>
            </a:r>
            <a:endParaRPr lang="ru-RU" sz="851" dirty="0">
              <a:cs typeface="Times New Roman" panose="02020603050405020304" pitchFamily="18" charset="0"/>
            </a:endParaRPr>
          </a:p>
        </p:txBody>
      </p:sp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614" y="1611846"/>
            <a:ext cx="667626" cy="651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21762" y="827080"/>
            <a:ext cx="637052" cy="319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303" y="1314949"/>
            <a:ext cx="791618" cy="159891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775" y="1201322"/>
            <a:ext cx="1826166" cy="182616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677" y="1721302"/>
            <a:ext cx="707347" cy="707347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3095203" y="568196"/>
            <a:ext cx="2307977" cy="944065"/>
          </a:xfrm>
          <a:prstGeom prst="rect">
            <a:avLst/>
          </a:prstGeom>
        </p:spPr>
        <p:txBody>
          <a:bodyPr wrap="square" lIns="27267" tIns="13633" rIns="27267" bIns="13633">
            <a:spAutoFit/>
          </a:bodyPr>
          <a:lstStyle/>
          <a:p>
            <a:r>
              <a:rPr lang="ru-RU" sz="851" b="1" dirty="0">
                <a:cs typeface="Times New Roman" panose="02020603050405020304" pitchFamily="18" charset="0"/>
              </a:rPr>
              <a:t>Бот </a:t>
            </a:r>
            <a:r>
              <a:rPr lang="en-US" sz="851" b="1" dirty="0">
                <a:cs typeface="Times New Roman" panose="02020603050405020304" pitchFamily="18" charset="0"/>
              </a:rPr>
              <a:t>Telegram </a:t>
            </a:r>
            <a:r>
              <a:rPr lang="ru-RU" sz="851" b="1" dirty="0">
                <a:cs typeface="Times New Roman" panose="02020603050405020304" pitchFamily="18" charset="0"/>
              </a:rPr>
              <a:t>«УФК по г. Москве»</a:t>
            </a:r>
          </a:p>
          <a:p>
            <a:endParaRPr lang="ru-RU" sz="851" b="1" dirty="0">
              <a:cs typeface="Times New Roman" panose="02020603050405020304" pitchFamily="18" charset="0"/>
            </a:endParaRPr>
          </a:p>
          <a:p>
            <a:r>
              <a:rPr lang="ru-RU" sz="851" dirty="0">
                <a:cs typeface="Times New Roman" panose="02020603050405020304" pitchFamily="18" charset="0"/>
              </a:rPr>
              <a:t>Ссылки на документацию, обучающие инструкции, информационные материалы, поиск ответа на вопрос в сообщении</a:t>
            </a:r>
          </a:p>
          <a:p>
            <a:endParaRPr lang="ru-RU" sz="851" dirty="0">
              <a:cs typeface="Times New Roman" panose="02020603050405020304" pitchFamily="18" charset="0"/>
            </a:endParaRPr>
          </a:p>
          <a:p>
            <a:r>
              <a:rPr lang="ru-RU" sz="851" dirty="0">
                <a:cs typeface="Times New Roman" panose="02020603050405020304" pitchFamily="18" charset="0"/>
              </a:rPr>
              <a:t>Пользователи </a:t>
            </a:r>
            <a:r>
              <a:rPr lang="en-US" sz="851" dirty="0">
                <a:cs typeface="Times New Roman" panose="02020603050405020304" pitchFamily="18" charset="0"/>
              </a:rPr>
              <a:t>&gt;</a:t>
            </a:r>
            <a:r>
              <a:rPr lang="ru-RU" sz="851" dirty="0">
                <a:cs typeface="Times New Roman" panose="02020603050405020304" pitchFamily="18" charset="0"/>
              </a:rPr>
              <a:t>778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109994" y="2392933"/>
            <a:ext cx="1069050" cy="158466"/>
          </a:xfrm>
          <a:prstGeom prst="rect">
            <a:avLst/>
          </a:prstGeom>
        </p:spPr>
        <p:txBody>
          <a:bodyPr wrap="square" lIns="27267" tIns="13633" rIns="27267" bIns="13633">
            <a:spAutoFit/>
          </a:bodyPr>
          <a:lstStyle/>
          <a:p>
            <a:r>
              <a:rPr lang="en-US" sz="851" b="1" dirty="0">
                <a:cs typeface="Times New Roman" panose="02020603050405020304" pitchFamily="18" charset="0"/>
              </a:rPr>
              <a:t>@csUfk7300_bot</a:t>
            </a:r>
            <a:endParaRPr lang="ru-RU" sz="851" dirty="0"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9743" y="2392933"/>
            <a:ext cx="1333341" cy="657662"/>
          </a:xfrm>
          <a:prstGeom prst="rect">
            <a:avLst/>
          </a:prstGeom>
        </p:spPr>
      </p:pic>
      <p:sp>
        <p:nvSpPr>
          <p:cNvPr id="21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/>
          <p:cNvSpPr/>
          <p:nvPr/>
        </p:nvSpPr>
        <p:spPr>
          <a:xfrm>
            <a:off x="4525277" y="250825"/>
            <a:ext cx="1240523" cy="275256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m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oscow.roskazna.gov.ru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Москва,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2023 год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6" name="Группа 25"/>
          <p:cNvGrpSpPr/>
          <p:nvPr/>
        </p:nvGrpSpPr>
        <p:grpSpPr>
          <a:xfrm>
            <a:off x="141903" y="23786"/>
            <a:ext cx="674691" cy="402052"/>
            <a:chOff x="139701" y="3967"/>
            <a:chExt cx="674691" cy="402052"/>
          </a:xfrm>
        </p:grpSpPr>
        <p:pic>
          <p:nvPicPr>
            <p:cNvPr id="27" name="Рисунок 26"/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561"/>
            <a:stretch/>
          </p:blipFill>
          <p:spPr>
            <a:xfrm>
              <a:off x="139701" y="43319"/>
              <a:ext cx="381000" cy="359906"/>
            </a:xfrm>
            <a:prstGeom prst="rect">
              <a:avLst/>
            </a:prstGeom>
          </p:spPr>
        </p:pic>
        <p:pic>
          <p:nvPicPr>
            <p:cNvPr id="28" name="Рисунок 2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412" y="3967"/>
              <a:ext cx="307980" cy="4020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1886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1601302" y="99704"/>
            <a:ext cx="3976713" cy="325179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r>
              <a:rPr lang="ru-RU" sz="1324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Онлайн-курс «Клиентам УФК по г. Москве»</a:t>
            </a:r>
            <a:r>
              <a:rPr lang="en-US" sz="1324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324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на образовательной платформе </a:t>
            </a:r>
            <a:r>
              <a:rPr lang="en-US" sz="1324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stepik.org</a:t>
            </a:r>
            <a:endParaRPr lang="ru-RU" sz="1324" b="1" dirty="0">
              <a:solidFill>
                <a:schemeClr val="accent1">
                  <a:lumMod val="75000"/>
                </a:schemeClr>
              </a:solidFill>
              <a:latin typeface="+mn-lt"/>
              <a:cs typeface="Times New Roman" panose="02020603050405020304" pitchFamily="18" charset="0"/>
            </a:endParaRPr>
          </a:p>
          <a:p>
            <a:pPr algn="ctr"/>
            <a:endParaRPr lang="ru-RU" sz="1324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pPr algn="ctr"/>
            <a:endParaRPr lang="ru-RU" sz="1324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4192" y="594926"/>
            <a:ext cx="2294632" cy="1598732"/>
          </a:xfrm>
          <a:prstGeom prst="rect">
            <a:avLst/>
          </a:prstGeom>
        </p:spPr>
        <p:txBody>
          <a:bodyPr wrap="square" lIns="27267" tIns="13633" rIns="27267" bIns="13633">
            <a:spAutoFit/>
          </a:bodyPr>
          <a:lstStyle/>
          <a:p>
            <a:endParaRPr lang="ru-RU" sz="851" b="1" dirty="0">
              <a:cs typeface="Times New Roman" panose="02020603050405020304" pitchFamily="18" charset="0"/>
            </a:endParaRPr>
          </a:p>
          <a:p>
            <a:r>
              <a:rPr lang="ru-RU" sz="851" b="1" dirty="0" smtClean="0">
                <a:cs typeface="Times New Roman" panose="02020603050405020304" pitchFamily="18" charset="0"/>
              </a:rPr>
              <a:t>36 </a:t>
            </a:r>
            <a:r>
              <a:rPr lang="ru-RU" sz="851" b="1" dirty="0">
                <a:cs typeface="Times New Roman" panose="02020603050405020304" pitchFamily="18" charset="0"/>
              </a:rPr>
              <a:t>уроков</a:t>
            </a:r>
          </a:p>
          <a:p>
            <a:endParaRPr lang="ru-RU" sz="851" b="1" dirty="0">
              <a:cs typeface="Times New Roman" panose="02020603050405020304" pitchFamily="18" charset="0"/>
            </a:endParaRPr>
          </a:p>
          <a:p>
            <a:r>
              <a:rPr lang="ru-RU" sz="851" dirty="0">
                <a:cs typeface="Times New Roman" panose="02020603050405020304" pitchFamily="18" charset="0"/>
              </a:rPr>
              <a:t>Обзорные материалы для повышения информированности и адаптации </a:t>
            </a:r>
            <a:endParaRPr lang="ru-RU" sz="851" dirty="0" smtClean="0">
              <a:cs typeface="Times New Roman" panose="02020603050405020304" pitchFamily="18" charset="0"/>
            </a:endParaRPr>
          </a:p>
          <a:p>
            <a:r>
              <a:rPr lang="ru-RU" sz="851" dirty="0" smtClean="0">
                <a:cs typeface="Times New Roman" panose="02020603050405020304" pitchFamily="18" charset="0"/>
              </a:rPr>
              <a:t>Клиентов при </a:t>
            </a:r>
            <a:r>
              <a:rPr lang="ru-RU" sz="851" dirty="0">
                <a:cs typeface="Times New Roman" panose="02020603050405020304" pitchFamily="18" charset="0"/>
              </a:rPr>
              <a:t>работе в ГИИС «Электронный бюджет», информационных сервисах Федерального казначейства и </a:t>
            </a:r>
            <a:r>
              <a:rPr lang="ru-RU" sz="851" dirty="0" smtClean="0">
                <a:cs typeface="Times New Roman" panose="02020603050405020304" pitchFamily="18" charset="0"/>
              </a:rPr>
              <a:t>взаимодействию с </a:t>
            </a:r>
            <a:r>
              <a:rPr lang="ru-RU" sz="851" dirty="0">
                <a:cs typeface="Times New Roman" panose="02020603050405020304" pitchFamily="18" charset="0"/>
              </a:rPr>
              <a:t>УФК по г. Москве</a:t>
            </a:r>
          </a:p>
          <a:p>
            <a:endParaRPr lang="ru-RU" sz="851" dirty="0">
              <a:cs typeface="Times New Roman" panose="02020603050405020304" pitchFamily="18" charset="0"/>
            </a:endParaRPr>
          </a:p>
          <a:p>
            <a:r>
              <a:rPr lang="ru-RU" sz="851" dirty="0">
                <a:cs typeface="Times New Roman" panose="02020603050405020304" pitchFamily="18" charset="0"/>
              </a:rPr>
              <a:t>Подписчики  </a:t>
            </a:r>
            <a:r>
              <a:rPr lang="en-US" sz="851" dirty="0">
                <a:cs typeface="Times New Roman" panose="02020603050405020304" pitchFamily="18" charset="0"/>
              </a:rPr>
              <a:t>&gt;</a:t>
            </a:r>
            <a:r>
              <a:rPr lang="ru-RU" sz="851" dirty="0" smtClean="0">
                <a:cs typeface="Times New Roman" panose="02020603050405020304" pitchFamily="18" charset="0"/>
              </a:rPr>
              <a:t>639</a:t>
            </a:r>
            <a:endParaRPr lang="en-US" sz="851" dirty="0">
              <a:cs typeface="Times New Roman" panose="02020603050405020304" pitchFamily="18" charset="0"/>
            </a:endParaRPr>
          </a:p>
          <a:p>
            <a:r>
              <a:rPr lang="en-US" sz="851" dirty="0" smtClean="0">
                <a:cs typeface="Times New Roman" panose="02020603050405020304" pitchFamily="18" charset="0"/>
              </a:rPr>
              <a:t>https</a:t>
            </a:r>
            <a:r>
              <a:rPr lang="en-US" sz="851" dirty="0">
                <a:cs typeface="Times New Roman" panose="02020603050405020304" pitchFamily="18" charset="0"/>
              </a:rPr>
              <a:t>://stepik.org/course/173624</a:t>
            </a:r>
            <a:endParaRPr lang="ru-RU" sz="851" dirty="0">
              <a:cs typeface="Times New Roman" panose="02020603050405020304" pitchFamily="18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724" y="2193658"/>
            <a:ext cx="832184" cy="771960"/>
          </a:xfrm>
          <a:prstGeom prst="rect">
            <a:avLst/>
          </a:prstGeom>
        </p:spPr>
      </p:pic>
      <p:sp>
        <p:nvSpPr>
          <p:cNvPr id="12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4525277" y="250825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m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oscow.roskazna.gov.ru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Москва,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2023 год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141903" y="23786"/>
            <a:ext cx="674691" cy="402052"/>
            <a:chOff x="139701" y="3967"/>
            <a:chExt cx="674691" cy="402052"/>
          </a:xfrm>
        </p:grpSpPr>
        <p:pic>
          <p:nvPicPr>
            <p:cNvPr id="18" name="Рисунок 17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561"/>
            <a:stretch/>
          </p:blipFill>
          <p:spPr>
            <a:xfrm>
              <a:off x="139701" y="43319"/>
              <a:ext cx="381000" cy="359906"/>
            </a:xfrm>
            <a:prstGeom prst="rect">
              <a:avLst/>
            </a:prstGeom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412" y="3967"/>
              <a:ext cx="307980" cy="402052"/>
            </a:xfrm>
            <a:prstGeom prst="rect">
              <a:avLst/>
            </a:prstGeom>
          </p:spPr>
        </p:pic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65788" y="576004"/>
            <a:ext cx="3350490" cy="21265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791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3284</TotalTime>
  <Words>462</Words>
  <Application>Microsoft Office PowerPoint</Application>
  <PresentationFormat>Произвольный</PresentationFormat>
  <Paragraphs>87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Мокеев Алексей Валерьевич</cp:lastModifiedBy>
  <cp:revision>820</cp:revision>
  <cp:lastPrinted>2022-06-16T15:23:46Z</cp:lastPrinted>
  <dcterms:created xsi:type="dcterms:W3CDTF">2019-07-31T16:47:50Z</dcterms:created>
  <dcterms:modified xsi:type="dcterms:W3CDTF">2023-12-11T07:33:52Z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