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04" r:id="rId2"/>
    <p:sldId id="293" r:id="rId3"/>
    <p:sldId id="294" r:id="rId4"/>
    <p:sldId id="295" r:id="rId5"/>
    <p:sldId id="301" r:id="rId6"/>
    <p:sldId id="308" r:id="rId7"/>
    <p:sldId id="303" r:id="rId8"/>
    <p:sldId id="305" r:id="rId9"/>
  </p:sldIdLst>
  <p:sldSz cx="12192000" cy="6858000"/>
  <p:notesSz cx="6858000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2" autoAdjust="0"/>
    <p:restoredTop sz="96433" autoAdjust="0"/>
  </p:normalViewPr>
  <p:slideViewPr>
    <p:cSldViewPr snapToGrid="0">
      <p:cViewPr varScale="1">
        <p:scale>
          <a:sx n="93" d="100"/>
          <a:sy n="93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A4588B-7511-426D-9D02-72E3D0DE4D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C7314A-AEAF-43C6-BB71-95C56AE2C6C3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5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в целях осуществления </a:t>
          </a:r>
          <a:r>
            <a:rPr lang="ru-RU" sz="15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капитальных вложений</a:t>
          </a:r>
          <a:endParaRPr lang="ru-RU" sz="1500" i="1" dirty="0">
            <a:solidFill>
              <a:srgbClr val="FF0000"/>
            </a:solidFill>
          </a:endParaRPr>
        </a:p>
      </dgm:t>
    </dgm:pt>
    <dgm:pt modelId="{9FB3CF60-6CC4-4501-800C-CCED77F8BFA1}" type="parTrans" cxnId="{57BB8C96-3D5E-47D4-A508-13EA2A225774}">
      <dgm:prSet/>
      <dgm:spPr/>
      <dgm:t>
        <a:bodyPr/>
        <a:lstStyle/>
        <a:p>
          <a:endParaRPr lang="ru-RU"/>
        </a:p>
      </dgm:t>
    </dgm:pt>
    <dgm:pt modelId="{7A08D734-28A5-4CB5-854A-EC695E8BE2BF}" type="sibTrans" cxnId="{57BB8C96-3D5E-47D4-A508-13EA2A225774}">
      <dgm:prSet/>
      <dgm:spPr/>
      <dgm:t>
        <a:bodyPr/>
        <a:lstStyle/>
        <a:p>
          <a:endParaRPr lang="ru-RU"/>
        </a:p>
      </dgm:t>
    </dgm:pt>
    <dgm:pt modelId="{0437CA9D-CFAC-4D6F-A3F7-1127DB1BF2DB}">
      <dgm:prSet phldrT="[Текст]"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EA0A048A-960B-4E39-AADF-784DDDDA9C3F}" type="parTrans" cxnId="{8DC8D446-D0F5-4517-BAD2-C5100C55CEE7}">
      <dgm:prSet/>
      <dgm:spPr/>
      <dgm:t>
        <a:bodyPr/>
        <a:lstStyle/>
        <a:p>
          <a:endParaRPr lang="ru-RU"/>
        </a:p>
      </dgm:t>
    </dgm:pt>
    <dgm:pt modelId="{AD4C4B39-4924-4D66-87A7-00BC6B3FDC27}" type="sibTrans" cxnId="{8DC8D446-D0F5-4517-BAD2-C5100C55CEE7}">
      <dgm:prSet/>
      <dgm:spPr/>
      <dgm:t>
        <a:bodyPr/>
        <a:lstStyle/>
        <a:p>
          <a:endParaRPr lang="ru-RU"/>
        </a:p>
      </dgm:t>
    </dgm:pt>
    <dgm:pt modelId="{9CE390CA-487D-4ED1-A50B-4DB8BDE6D21F}">
      <dgm:prSet phldrT="[Текст]"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E1080A7A-560A-46C5-B512-63EE17F1A69E}" type="sibTrans" cxnId="{C5A6B111-B8B4-46B3-8D83-3E416BAA3A1F}">
      <dgm:prSet/>
      <dgm:spPr/>
      <dgm:t>
        <a:bodyPr/>
        <a:lstStyle/>
        <a:p>
          <a:endParaRPr lang="ru-RU"/>
        </a:p>
      </dgm:t>
    </dgm:pt>
    <dgm:pt modelId="{3B15EB20-EB71-493D-9478-025D58A840BD}" type="parTrans" cxnId="{C5A6B111-B8B4-46B3-8D83-3E416BAA3A1F}">
      <dgm:prSet/>
      <dgm:spPr/>
      <dgm:t>
        <a:bodyPr/>
        <a:lstStyle/>
        <a:p>
          <a:endParaRPr lang="ru-RU"/>
        </a:p>
      </dgm:t>
    </dgm:pt>
    <dgm:pt modelId="{6EBAA8AC-48F7-422A-BAAE-F7CE99568FBD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500" i="1" dirty="0" smtClean="0"/>
            <a:t> </a:t>
          </a:r>
          <a:r>
            <a:rPr lang="ru-RU" sz="15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</a:t>
          </a:r>
          <a:r>
            <a:rPr lang="ru-RU" sz="15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при исполнении международных обязательств</a:t>
          </a:r>
          <a:r>
            <a:rPr lang="ru-RU" sz="15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Российской Федерации;</a:t>
          </a:r>
          <a:endParaRPr lang="ru-RU" sz="1500" dirty="0"/>
        </a:p>
      </dgm:t>
    </dgm:pt>
    <dgm:pt modelId="{90BC6482-6A81-4F76-B352-903FB849C8BB}" type="sibTrans" cxnId="{B2C558D6-732D-44FC-98F2-AA8262D1560E}">
      <dgm:prSet/>
      <dgm:spPr/>
      <dgm:t>
        <a:bodyPr/>
        <a:lstStyle/>
        <a:p>
          <a:endParaRPr lang="ru-RU"/>
        </a:p>
      </dgm:t>
    </dgm:pt>
    <dgm:pt modelId="{89FFFFEE-43DC-492F-BF8D-3EAFE6A5E25F}" type="parTrans" cxnId="{B2C558D6-732D-44FC-98F2-AA8262D1560E}">
      <dgm:prSet/>
      <dgm:spPr/>
      <dgm:t>
        <a:bodyPr/>
        <a:lstStyle/>
        <a:p>
          <a:endParaRPr lang="ru-RU"/>
        </a:p>
      </dgm:t>
    </dgm:pt>
    <dgm:pt modelId="{A07EF006-B08F-463B-9161-195C734BE5A8}" type="pres">
      <dgm:prSet presAssocID="{ABA4588B-7511-426D-9D02-72E3D0DE4D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9F86E5-EC3A-48F4-B9F6-AC915712A36A}" type="pres">
      <dgm:prSet presAssocID="{E0C7314A-AEAF-43C6-BB71-95C56AE2C6C3}" presName="parentText" presStyleLbl="node1" presStyleIdx="0" presStyleCnt="2" custScaleY="134942" custLinFactNeighborX="932" custLinFactNeighborY="1141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FC4B2-5623-4350-AAE3-7624B44F1878}" type="pres">
      <dgm:prSet presAssocID="{E0C7314A-AEAF-43C6-BB71-95C56AE2C6C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2AD8F8-ED93-47B6-970E-DC8891AD161E}" type="pres">
      <dgm:prSet presAssocID="{6EBAA8AC-48F7-422A-BAAE-F7CE99568FBD}" presName="parentText" presStyleLbl="node1" presStyleIdx="1" presStyleCnt="2" custScaleY="128356" custLinFactNeighborY="-289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DD1DA5-354B-4E65-84F5-0B6D4C2EBA7B}" type="pres">
      <dgm:prSet presAssocID="{6EBAA8AC-48F7-422A-BAAE-F7CE99568FB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A6B111-B8B4-46B3-8D83-3E416BAA3A1F}" srcId="{6EBAA8AC-48F7-422A-BAAE-F7CE99568FBD}" destId="{9CE390CA-487D-4ED1-A50B-4DB8BDE6D21F}" srcOrd="0" destOrd="0" parTransId="{3B15EB20-EB71-493D-9478-025D58A840BD}" sibTransId="{E1080A7A-560A-46C5-B512-63EE17F1A69E}"/>
    <dgm:cxn modelId="{0910EAF5-EDAF-44DE-85D5-8D55C054BE3F}" type="presOf" srcId="{ABA4588B-7511-426D-9D02-72E3D0DE4D7D}" destId="{A07EF006-B08F-463B-9161-195C734BE5A8}" srcOrd="0" destOrd="0" presId="urn:microsoft.com/office/officeart/2005/8/layout/vList2"/>
    <dgm:cxn modelId="{57BB8C96-3D5E-47D4-A508-13EA2A225774}" srcId="{ABA4588B-7511-426D-9D02-72E3D0DE4D7D}" destId="{E0C7314A-AEAF-43C6-BB71-95C56AE2C6C3}" srcOrd="0" destOrd="0" parTransId="{9FB3CF60-6CC4-4501-800C-CCED77F8BFA1}" sibTransId="{7A08D734-28A5-4CB5-854A-EC695E8BE2BF}"/>
    <dgm:cxn modelId="{380A599D-E282-4F8D-9D2F-D66AA319F3E1}" type="presOf" srcId="{6EBAA8AC-48F7-422A-BAAE-F7CE99568FBD}" destId="{062AD8F8-ED93-47B6-970E-DC8891AD161E}" srcOrd="0" destOrd="0" presId="urn:microsoft.com/office/officeart/2005/8/layout/vList2"/>
    <dgm:cxn modelId="{DF2774CB-099B-4E44-8D7E-0DD6CFA45489}" type="presOf" srcId="{0437CA9D-CFAC-4D6F-A3F7-1127DB1BF2DB}" destId="{905FC4B2-5623-4350-AAE3-7624B44F1878}" srcOrd="0" destOrd="0" presId="urn:microsoft.com/office/officeart/2005/8/layout/vList2"/>
    <dgm:cxn modelId="{D874E4E3-A9DB-4922-BA6F-5F015962A4D1}" type="presOf" srcId="{E0C7314A-AEAF-43C6-BB71-95C56AE2C6C3}" destId="{DB9F86E5-EC3A-48F4-B9F6-AC915712A36A}" srcOrd="0" destOrd="0" presId="urn:microsoft.com/office/officeart/2005/8/layout/vList2"/>
    <dgm:cxn modelId="{8DC8D446-D0F5-4517-BAD2-C5100C55CEE7}" srcId="{E0C7314A-AEAF-43C6-BB71-95C56AE2C6C3}" destId="{0437CA9D-CFAC-4D6F-A3F7-1127DB1BF2DB}" srcOrd="0" destOrd="0" parTransId="{EA0A048A-960B-4E39-AADF-784DDDDA9C3F}" sibTransId="{AD4C4B39-4924-4D66-87A7-00BC6B3FDC27}"/>
    <dgm:cxn modelId="{B2C558D6-732D-44FC-98F2-AA8262D1560E}" srcId="{ABA4588B-7511-426D-9D02-72E3D0DE4D7D}" destId="{6EBAA8AC-48F7-422A-BAAE-F7CE99568FBD}" srcOrd="1" destOrd="0" parTransId="{89FFFFEE-43DC-492F-BF8D-3EAFE6A5E25F}" sibTransId="{90BC6482-6A81-4F76-B352-903FB849C8BB}"/>
    <dgm:cxn modelId="{86069107-BB89-4EFF-B12E-2208443C28BE}" type="presOf" srcId="{9CE390CA-487D-4ED1-A50B-4DB8BDE6D21F}" destId="{38DD1DA5-354B-4E65-84F5-0B6D4C2EBA7B}" srcOrd="0" destOrd="0" presId="urn:microsoft.com/office/officeart/2005/8/layout/vList2"/>
    <dgm:cxn modelId="{4A266B27-6982-46E8-A08A-9A3EADE1EEEE}" type="presParOf" srcId="{A07EF006-B08F-463B-9161-195C734BE5A8}" destId="{DB9F86E5-EC3A-48F4-B9F6-AC915712A36A}" srcOrd="0" destOrd="0" presId="urn:microsoft.com/office/officeart/2005/8/layout/vList2"/>
    <dgm:cxn modelId="{5C685658-34B2-4BA0-85C0-25B1A809183D}" type="presParOf" srcId="{A07EF006-B08F-463B-9161-195C734BE5A8}" destId="{905FC4B2-5623-4350-AAE3-7624B44F1878}" srcOrd="1" destOrd="0" presId="urn:microsoft.com/office/officeart/2005/8/layout/vList2"/>
    <dgm:cxn modelId="{25EF11EE-E3E3-4E0A-B366-8E1FAC721F8A}" type="presParOf" srcId="{A07EF006-B08F-463B-9161-195C734BE5A8}" destId="{062AD8F8-ED93-47B6-970E-DC8891AD161E}" srcOrd="2" destOrd="0" presId="urn:microsoft.com/office/officeart/2005/8/layout/vList2"/>
    <dgm:cxn modelId="{C4D864B2-AE38-4143-B226-0017B81E1735}" type="presParOf" srcId="{A07EF006-B08F-463B-9161-195C734BE5A8}" destId="{38DD1DA5-354B-4E65-84F5-0B6D4C2EBA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A4588B-7511-426D-9D02-72E3D0DE4D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C7314A-AEAF-43C6-BB71-95C56AE2C6C3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5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при реализации </a:t>
          </a:r>
          <a:r>
            <a:rPr lang="ru-RU" sz="15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государственного оборонного заказа</a:t>
          </a:r>
          <a:endParaRPr lang="ru-RU" sz="1500" i="1" dirty="0">
            <a:solidFill>
              <a:srgbClr val="FF0000"/>
            </a:solidFill>
          </a:endParaRPr>
        </a:p>
      </dgm:t>
    </dgm:pt>
    <dgm:pt modelId="{9FB3CF60-6CC4-4501-800C-CCED77F8BFA1}" type="parTrans" cxnId="{57BB8C96-3D5E-47D4-A508-13EA2A225774}">
      <dgm:prSet/>
      <dgm:spPr/>
      <dgm:t>
        <a:bodyPr/>
        <a:lstStyle/>
        <a:p>
          <a:endParaRPr lang="ru-RU"/>
        </a:p>
      </dgm:t>
    </dgm:pt>
    <dgm:pt modelId="{7A08D734-28A5-4CB5-854A-EC695E8BE2BF}" type="sibTrans" cxnId="{57BB8C96-3D5E-47D4-A508-13EA2A225774}">
      <dgm:prSet/>
      <dgm:spPr/>
      <dgm:t>
        <a:bodyPr/>
        <a:lstStyle/>
        <a:p>
          <a:endParaRPr lang="ru-RU"/>
        </a:p>
      </dgm:t>
    </dgm:pt>
    <dgm:pt modelId="{0437CA9D-CFAC-4D6F-A3F7-1127DB1BF2DB}">
      <dgm:prSet phldrT="[Текст]"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EA0A048A-960B-4E39-AADF-784DDDDA9C3F}" type="parTrans" cxnId="{8DC8D446-D0F5-4517-BAD2-C5100C55CEE7}">
      <dgm:prSet/>
      <dgm:spPr/>
      <dgm:t>
        <a:bodyPr/>
        <a:lstStyle/>
        <a:p>
          <a:endParaRPr lang="ru-RU"/>
        </a:p>
      </dgm:t>
    </dgm:pt>
    <dgm:pt modelId="{AD4C4B39-4924-4D66-87A7-00BC6B3FDC27}" type="sibTrans" cxnId="{8DC8D446-D0F5-4517-BAD2-C5100C55CEE7}">
      <dgm:prSet/>
      <dgm:spPr/>
      <dgm:t>
        <a:bodyPr/>
        <a:lstStyle/>
        <a:p>
          <a:endParaRPr lang="ru-RU"/>
        </a:p>
      </dgm:t>
    </dgm:pt>
    <dgm:pt modelId="{6EBAA8AC-48F7-422A-BAAE-F7CE99568FBD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500" i="1" dirty="0" smtClean="0"/>
            <a:t> </a:t>
          </a:r>
          <a:r>
            <a:rPr lang="ru-RU" sz="15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в целях достижения результатов национального проекта;</a:t>
          </a:r>
        </a:p>
        <a:p>
          <a:endParaRPr lang="ru-RU" sz="1500" dirty="0"/>
        </a:p>
      </dgm:t>
    </dgm:pt>
    <dgm:pt modelId="{89FFFFEE-43DC-492F-BF8D-3EAFE6A5E25F}" type="parTrans" cxnId="{B2C558D6-732D-44FC-98F2-AA8262D1560E}">
      <dgm:prSet/>
      <dgm:spPr/>
      <dgm:t>
        <a:bodyPr/>
        <a:lstStyle/>
        <a:p>
          <a:endParaRPr lang="ru-RU"/>
        </a:p>
      </dgm:t>
    </dgm:pt>
    <dgm:pt modelId="{90BC6482-6A81-4F76-B352-903FB849C8BB}" type="sibTrans" cxnId="{B2C558D6-732D-44FC-98F2-AA8262D1560E}">
      <dgm:prSet/>
      <dgm:spPr/>
      <dgm:t>
        <a:bodyPr/>
        <a:lstStyle/>
        <a:p>
          <a:endParaRPr lang="ru-RU"/>
        </a:p>
      </dgm:t>
    </dgm:pt>
    <dgm:pt modelId="{9CE390CA-487D-4ED1-A50B-4DB8BDE6D21F}">
      <dgm:prSet phldrT="[Текст]"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3B15EB20-EB71-493D-9478-025D58A840BD}" type="parTrans" cxnId="{C5A6B111-B8B4-46B3-8D83-3E416BAA3A1F}">
      <dgm:prSet/>
      <dgm:spPr/>
      <dgm:t>
        <a:bodyPr/>
        <a:lstStyle/>
        <a:p>
          <a:endParaRPr lang="ru-RU"/>
        </a:p>
      </dgm:t>
    </dgm:pt>
    <dgm:pt modelId="{E1080A7A-560A-46C5-B512-63EE17F1A69E}" type="sibTrans" cxnId="{C5A6B111-B8B4-46B3-8D83-3E416BAA3A1F}">
      <dgm:prSet/>
      <dgm:spPr/>
      <dgm:t>
        <a:bodyPr/>
        <a:lstStyle/>
        <a:p>
          <a:endParaRPr lang="ru-RU"/>
        </a:p>
      </dgm:t>
    </dgm:pt>
    <dgm:pt modelId="{A07EF006-B08F-463B-9161-195C734BE5A8}" type="pres">
      <dgm:prSet presAssocID="{ABA4588B-7511-426D-9D02-72E3D0DE4D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9F86E5-EC3A-48F4-B9F6-AC915712A36A}" type="pres">
      <dgm:prSet presAssocID="{E0C7314A-AEAF-43C6-BB71-95C56AE2C6C3}" presName="parentText" presStyleLbl="node1" presStyleIdx="0" presStyleCnt="2" custScaleY="162572" custLinFactY="-77117" custLinFactNeighborX="-58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FC4B2-5623-4350-AAE3-7624B44F1878}" type="pres">
      <dgm:prSet presAssocID="{E0C7314A-AEAF-43C6-BB71-95C56AE2C6C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2AD8F8-ED93-47B6-970E-DC8891AD161E}" type="pres">
      <dgm:prSet presAssocID="{6EBAA8AC-48F7-422A-BAAE-F7CE99568FBD}" presName="parentText" presStyleLbl="node1" presStyleIdx="1" presStyleCnt="2" custScaleY="143748" custLinFactY="-13682" custLinFactNeighborX="-89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DD1DA5-354B-4E65-84F5-0B6D4C2EBA7B}" type="pres">
      <dgm:prSet presAssocID="{6EBAA8AC-48F7-422A-BAAE-F7CE99568FBD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A6B111-B8B4-46B3-8D83-3E416BAA3A1F}" srcId="{6EBAA8AC-48F7-422A-BAAE-F7CE99568FBD}" destId="{9CE390CA-487D-4ED1-A50B-4DB8BDE6D21F}" srcOrd="0" destOrd="0" parTransId="{3B15EB20-EB71-493D-9478-025D58A840BD}" sibTransId="{E1080A7A-560A-46C5-B512-63EE17F1A69E}"/>
    <dgm:cxn modelId="{8AAEC4A5-8D0C-4416-B019-591A787A6216}" type="presOf" srcId="{ABA4588B-7511-426D-9D02-72E3D0DE4D7D}" destId="{A07EF006-B08F-463B-9161-195C734BE5A8}" srcOrd="0" destOrd="0" presId="urn:microsoft.com/office/officeart/2005/8/layout/vList2"/>
    <dgm:cxn modelId="{57BB8C96-3D5E-47D4-A508-13EA2A225774}" srcId="{ABA4588B-7511-426D-9D02-72E3D0DE4D7D}" destId="{E0C7314A-AEAF-43C6-BB71-95C56AE2C6C3}" srcOrd="0" destOrd="0" parTransId="{9FB3CF60-6CC4-4501-800C-CCED77F8BFA1}" sibTransId="{7A08D734-28A5-4CB5-854A-EC695E8BE2BF}"/>
    <dgm:cxn modelId="{D0BC7679-3152-4EF2-975B-72271845A433}" type="presOf" srcId="{E0C7314A-AEAF-43C6-BB71-95C56AE2C6C3}" destId="{DB9F86E5-EC3A-48F4-B9F6-AC915712A36A}" srcOrd="0" destOrd="0" presId="urn:microsoft.com/office/officeart/2005/8/layout/vList2"/>
    <dgm:cxn modelId="{5870125E-F107-4693-9D1C-EB4408EE7CC3}" type="presOf" srcId="{0437CA9D-CFAC-4D6F-A3F7-1127DB1BF2DB}" destId="{905FC4B2-5623-4350-AAE3-7624B44F1878}" srcOrd="0" destOrd="0" presId="urn:microsoft.com/office/officeart/2005/8/layout/vList2"/>
    <dgm:cxn modelId="{8DC8D446-D0F5-4517-BAD2-C5100C55CEE7}" srcId="{E0C7314A-AEAF-43C6-BB71-95C56AE2C6C3}" destId="{0437CA9D-CFAC-4D6F-A3F7-1127DB1BF2DB}" srcOrd="0" destOrd="0" parTransId="{EA0A048A-960B-4E39-AADF-784DDDDA9C3F}" sibTransId="{AD4C4B39-4924-4D66-87A7-00BC6B3FDC27}"/>
    <dgm:cxn modelId="{3238E5D3-7034-47C8-A75F-D31A2BAC7BF3}" type="presOf" srcId="{6EBAA8AC-48F7-422A-BAAE-F7CE99568FBD}" destId="{062AD8F8-ED93-47B6-970E-DC8891AD161E}" srcOrd="0" destOrd="0" presId="urn:microsoft.com/office/officeart/2005/8/layout/vList2"/>
    <dgm:cxn modelId="{48AB1061-EEA3-4D9A-BECA-71EDFCDF7C90}" type="presOf" srcId="{9CE390CA-487D-4ED1-A50B-4DB8BDE6D21F}" destId="{38DD1DA5-354B-4E65-84F5-0B6D4C2EBA7B}" srcOrd="0" destOrd="0" presId="urn:microsoft.com/office/officeart/2005/8/layout/vList2"/>
    <dgm:cxn modelId="{B2C558D6-732D-44FC-98F2-AA8262D1560E}" srcId="{ABA4588B-7511-426D-9D02-72E3D0DE4D7D}" destId="{6EBAA8AC-48F7-422A-BAAE-F7CE99568FBD}" srcOrd="1" destOrd="0" parTransId="{89FFFFEE-43DC-492F-BF8D-3EAFE6A5E25F}" sibTransId="{90BC6482-6A81-4F76-B352-903FB849C8BB}"/>
    <dgm:cxn modelId="{8EDB89C6-052E-4FC3-B08E-07C493C34D8E}" type="presParOf" srcId="{A07EF006-B08F-463B-9161-195C734BE5A8}" destId="{DB9F86E5-EC3A-48F4-B9F6-AC915712A36A}" srcOrd="0" destOrd="0" presId="urn:microsoft.com/office/officeart/2005/8/layout/vList2"/>
    <dgm:cxn modelId="{19B252D9-EF08-4B62-BD58-1D4646AE4EAA}" type="presParOf" srcId="{A07EF006-B08F-463B-9161-195C734BE5A8}" destId="{905FC4B2-5623-4350-AAE3-7624B44F1878}" srcOrd="1" destOrd="0" presId="urn:microsoft.com/office/officeart/2005/8/layout/vList2"/>
    <dgm:cxn modelId="{DC2ED836-5EF2-4202-B14F-2D08741026E0}" type="presParOf" srcId="{A07EF006-B08F-463B-9161-195C734BE5A8}" destId="{062AD8F8-ED93-47B6-970E-DC8891AD161E}" srcOrd="2" destOrd="0" presId="urn:microsoft.com/office/officeart/2005/8/layout/vList2"/>
    <dgm:cxn modelId="{9696D4B3-8E85-4A73-BF53-9D6151A8A00C}" type="presParOf" srcId="{A07EF006-B08F-463B-9161-195C734BE5A8}" destId="{38DD1DA5-354B-4E65-84F5-0B6D4C2EBA7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4B5523-EB45-44BE-9684-0D72AD4487BF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C0578D-4FE5-46EF-8174-CDC0ADDF2E6C}">
      <dgm:prSet phldrT="[Текст]" custT="1"/>
      <dgm:spPr/>
      <dgm:t>
        <a:bodyPr/>
        <a:lstStyle/>
        <a:p>
          <a:pPr algn="l"/>
          <a:r>
            <a:rPr lang="ru-RU" sz="1600" b="1" dirty="0" smtClean="0">
              <a:solidFill>
                <a:schemeClr val="bg1"/>
              </a:solidFill>
              <a:latin typeface="Century Gothic" panose="020B0502020202020204" pitchFamily="34" charset="0"/>
            </a:rPr>
            <a:t>Федеральные казенные учреждения:</a:t>
          </a:r>
        </a:p>
        <a:p>
          <a:pPr algn="l"/>
          <a:endParaRPr lang="ru-RU" sz="1600" b="1" dirty="0" smtClean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2C938B85-2EAC-4168-A51A-0CC460676AB5}" type="parTrans" cxnId="{5659C6D5-3237-412D-943C-5C5FE750347E}">
      <dgm:prSet/>
      <dgm:spPr/>
      <dgm:t>
        <a:bodyPr/>
        <a:lstStyle/>
        <a:p>
          <a:endParaRPr lang="ru-RU"/>
        </a:p>
      </dgm:t>
    </dgm:pt>
    <dgm:pt modelId="{E95667DC-9902-458B-8D23-D82EEBE7CC40}" type="sibTrans" cxnId="{5659C6D5-3237-412D-943C-5C5FE750347E}">
      <dgm:prSet/>
      <dgm:spPr/>
      <dgm:t>
        <a:bodyPr/>
        <a:lstStyle/>
        <a:p>
          <a:endParaRPr lang="ru-RU"/>
        </a:p>
      </dgm:t>
    </dgm:pt>
    <dgm:pt modelId="{75B20AB6-5B64-4E60-B2D3-B9ABCF638B40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Century Gothic" panose="020B0502020202020204" pitchFamily="34" charset="0"/>
            </a:rPr>
            <a:t>Контроль показателей «Неисполненное бюджетное обязательство», «Неисполненное денежное обязательство»;</a:t>
          </a:r>
          <a:endParaRPr lang="ru-RU" sz="1400" dirty="0">
            <a:latin typeface="Century Gothic" panose="020B0502020202020204" pitchFamily="34" charset="0"/>
          </a:endParaRPr>
        </a:p>
      </dgm:t>
    </dgm:pt>
    <dgm:pt modelId="{AF360BCF-FFFF-4F89-BE9A-6F1E7834A35B}" type="parTrans" cxnId="{7D673F51-7155-45A7-B5AE-795766CDFAFD}">
      <dgm:prSet/>
      <dgm:spPr/>
      <dgm:t>
        <a:bodyPr/>
        <a:lstStyle/>
        <a:p>
          <a:endParaRPr lang="ru-RU"/>
        </a:p>
      </dgm:t>
    </dgm:pt>
    <dgm:pt modelId="{42C32257-565E-4EBA-81D1-A3E4088913D0}" type="sibTrans" cxnId="{7D673F51-7155-45A7-B5AE-795766CDFAFD}">
      <dgm:prSet/>
      <dgm:spPr/>
      <dgm:t>
        <a:bodyPr/>
        <a:lstStyle/>
        <a:p>
          <a:endParaRPr lang="ru-RU"/>
        </a:p>
      </dgm:t>
    </dgm:pt>
    <dgm:pt modelId="{B7D81F01-5C4E-4623-8F5E-248E89E2075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bg1"/>
              </a:solidFill>
              <a:latin typeface="Century Gothic" panose="020B0502020202020204" pitchFamily="34" charset="0"/>
            </a:rPr>
            <a:t>Федеральные бюджетные и автономные учреждения:</a:t>
          </a:r>
        </a:p>
        <a:p>
          <a:endParaRPr lang="ru-RU" sz="1600" b="1" dirty="0">
            <a:solidFill>
              <a:schemeClr val="bg1"/>
            </a:solidFill>
            <a:latin typeface="Century Gothic" panose="020B0502020202020204" pitchFamily="34" charset="0"/>
          </a:endParaRPr>
        </a:p>
      </dgm:t>
    </dgm:pt>
    <dgm:pt modelId="{3BD8D5B0-AFC0-439B-88F9-FA3C57379794}" type="parTrans" cxnId="{183EC105-7BBF-4949-B896-8B801257EA20}">
      <dgm:prSet/>
      <dgm:spPr/>
      <dgm:t>
        <a:bodyPr/>
        <a:lstStyle/>
        <a:p>
          <a:endParaRPr lang="ru-RU"/>
        </a:p>
      </dgm:t>
    </dgm:pt>
    <dgm:pt modelId="{37B9441B-F578-4F49-BF3A-4A6059D49D84}" type="sibTrans" cxnId="{183EC105-7BBF-4949-B896-8B801257EA20}">
      <dgm:prSet/>
      <dgm:spPr/>
      <dgm:t>
        <a:bodyPr/>
        <a:lstStyle/>
        <a:p>
          <a:endParaRPr lang="ru-RU"/>
        </a:p>
      </dgm:t>
    </dgm:pt>
    <dgm:pt modelId="{01C998CB-5896-454F-9348-E2B653A00073}">
      <dgm:prSet phldrT="[Текст]" custT="1"/>
      <dgm:spPr/>
      <dgm:t>
        <a:bodyPr/>
        <a:lstStyle/>
        <a:p>
          <a:r>
            <a:rPr lang="ru-RU" sz="1400" b="0" dirty="0" smtClean="0">
              <a:latin typeface="Century Gothic" panose="020B0502020202020204" pitchFamily="34" charset="0"/>
            </a:rPr>
            <a:t>Уточнение поступлений, учтенных как невыясненные поступления;</a:t>
          </a:r>
          <a:endParaRPr lang="ru-RU" sz="1400" b="0" dirty="0">
            <a:latin typeface="Century Gothic" panose="020B0502020202020204" pitchFamily="34" charset="0"/>
          </a:endParaRPr>
        </a:p>
      </dgm:t>
    </dgm:pt>
    <dgm:pt modelId="{2DFE5248-C069-4161-99AA-82BA49236688}" type="parTrans" cxnId="{323A2934-655C-4BE5-BF33-128A57EF7543}">
      <dgm:prSet/>
      <dgm:spPr/>
      <dgm:t>
        <a:bodyPr/>
        <a:lstStyle/>
        <a:p>
          <a:endParaRPr lang="ru-RU"/>
        </a:p>
      </dgm:t>
    </dgm:pt>
    <dgm:pt modelId="{7D22AEA1-6E3B-4535-AF34-42BA03B9B9CD}" type="sibTrans" cxnId="{323A2934-655C-4BE5-BF33-128A57EF7543}">
      <dgm:prSet/>
      <dgm:spPr/>
      <dgm:t>
        <a:bodyPr/>
        <a:lstStyle/>
        <a:p>
          <a:endParaRPr lang="ru-RU"/>
        </a:p>
      </dgm:t>
    </dgm:pt>
    <dgm:pt modelId="{8B6FE818-AAF5-4247-BA04-3445BD6F08F1}">
      <dgm:prSet custT="1"/>
      <dgm:spPr/>
      <dgm:t>
        <a:bodyPr/>
        <a:lstStyle/>
        <a:p>
          <a:r>
            <a:rPr lang="ru-RU" sz="1400" b="0" dirty="0" smtClean="0">
              <a:latin typeface="Century Gothic" panose="020B0502020202020204" pitchFamily="34" charset="0"/>
            </a:rPr>
            <a:t>Уточнение кодов бюджетной классификации и (или) кодов целевых субсидий, по которым операции были отражены на лицевых счетах; </a:t>
          </a:r>
        </a:p>
      </dgm:t>
    </dgm:pt>
    <dgm:pt modelId="{E9DA6B1D-3BF9-483C-81BB-377C62C1B7A6}" type="parTrans" cxnId="{28C16C40-B28F-483C-9F64-D5F123F28DB8}">
      <dgm:prSet/>
      <dgm:spPr/>
      <dgm:t>
        <a:bodyPr/>
        <a:lstStyle/>
        <a:p>
          <a:endParaRPr lang="ru-RU"/>
        </a:p>
      </dgm:t>
    </dgm:pt>
    <dgm:pt modelId="{FBF25BA7-1BCE-4863-A1E1-E16D3BAFF563}" type="sibTrans" cxnId="{28C16C40-B28F-483C-9F64-D5F123F28DB8}">
      <dgm:prSet/>
      <dgm:spPr/>
      <dgm:t>
        <a:bodyPr/>
        <a:lstStyle/>
        <a:p>
          <a:endParaRPr lang="ru-RU"/>
        </a:p>
      </dgm:t>
    </dgm:pt>
    <dgm:pt modelId="{68890935-646D-4C98-93D6-EB50611EE38F}">
      <dgm:prSet/>
      <dgm:spPr/>
      <dgm:t>
        <a:bodyPr/>
        <a:lstStyle/>
        <a:p>
          <a:endParaRPr lang="ru-RU" sz="1500" b="1" dirty="0" smtClean="0"/>
        </a:p>
      </dgm:t>
    </dgm:pt>
    <dgm:pt modelId="{242CC632-BC32-4E6D-B427-C90FA9A3E5AD}" type="parTrans" cxnId="{AE576B6A-A3F2-4618-AF8F-D542A4C8E6ED}">
      <dgm:prSet/>
      <dgm:spPr/>
      <dgm:t>
        <a:bodyPr/>
        <a:lstStyle/>
        <a:p>
          <a:endParaRPr lang="ru-RU"/>
        </a:p>
      </dgm:t>
    </dgm:pt>
    <dgm:pt modelId="{B4CFC3C6-327F-40D2-925E-9D91767EFEFA}" type="sibTrans" cxnId="{AE576B6A-A3F2-4618-AF8F-D542A4C8E6ED}">
      <dgm:prSet/>
      <dgm:spPr/>
      <dgm:t>
        <a:bodyPr/>
        <a:lstStyle/>
        <a:p>
          <a:endParaRPr lang="ru-RU"/>
        </a:p>
      </dgm:t>
    </dgm:pt>
    <dgm:pt modelId="{D1E599B0-A204-445C-B1C0-FEFB628D1186}">
      <dgm:prSet custT="1"/>
      <dgm:spPr/>
      <dgm:t>
        <a:bodyPr/>
        <a:lstStyle/>
        <a:p>
          <a:pPr algn="l"/>
          <a:r>
            <a:rPr lang="ru-RU" sz="1400" b="0" dirty="0" smtClean="0">
              <a:latin typeface="Century Gothic" panose="020B0502020202020204" pitchFamily="34" charset="0"/>
            </a:rPr>
            <a:t>Анализ бюджетных обязательств на предмет зачета ранее выплаченного аванса, в том числе в размере 100 процентов;</a:t>
          </a:r>
        </a:p>
      </dgm:t>
    </dgm:pt>
    <dgm:pt modelId="{4BEFD88A-CAB5-4EF7-8352-B4588492193D}" type="parTrans" cxnId="{6A5D22E1-7DA0-4D40-B31C-4D440680D0C7}">
      <dgm:prSet/>
      <dgm:spPr/>
      <dgm:t>
        <a:bodyPr/>
        <a:lstStyle/>
        <a:p>
          <a:endParaRPr lang="ru-RU"/>
        </a:p>
      </dgm:t>
    </dgm:pt>
    <dgm:pt modelId="{85E42BB8-6B91-4217-8831-B0FF51A76C95}" type="sibTrans" cxnId="{6A5D22E1-7DA0-4D40-B31C-4D440680D0C7}">
      <dgm:prSet/>
      <dgm:spPr/>
      <dgm:t>
        <a:bodyPr/>
        <a:lstStyle/>
        <a:p>
          <a:endParaRPr lang="ru-RU"/>
        </a:p>
      </dgm:t>
    </dgm:pt>
    <dgm:pt modelId="{9B73589E-DE28-488D-8D64-5263BBF8328D}">
      <dgm:prSet custT="1"/>
      <dgm:spPr/>
      <dgm:t>
        <a:bodyPr/>
        <a:lstStyle/>
        <a:p>
          <a:pPr algn="l"/>
          <a:r>
            <a:rPr lang="ru-RU" sz="1400" b="0" dirty="0" smtClean="0">
              <a:latin typeface="Century Gothic" panose="020B0502020202020204" pitchFamily="34" charset="0"/>
            </a:rPr>
            <a:t>Анализ отражения операций на лицевом счете по коду мероприятия по информатизации (КВР 242. 246), коду объекта капитального строительства (КВР 400); 	</a:t>
          </a:r>
        </a:p>
      </dgm:t>
    </dgm:pt>
    <dgm:pt modelId="{E428AFF7-4D68-461D-BEAD-436F97B5B442}" type="parTrans" cxnId="{4FE861A1-6939-4A4B-98DE-15D813F2D6BF}">
      <dgm:prSet/>
      <dgm:spPr/>
      <dgm:t>
        <a:bodyPr/>
        <a:lstStyle/>
        <a:p>
          <a:endParaRPr lang="ru-RU"/>
        </a:p>
      </dgm:t>
    </dgm:pt>
    <dgm:pt modelId="{1FE65CE0-1687-49C4-A5E8-0CD8E78D5F5E}" type="sibTrans" cxnId="{4FE861A1-6939-4A4B-98DE-15D813F2D6BF}">
      <dgm:prSet/>
      <dgm:spPr/>
      <dgm:t>
        <a:bodyPr/>
        <a:lstStyle/>
        <a:p>
          <a:endParaRPr lang="ru-RU"/>
        </a:p>
      </dgm:t>
    </dgm:pt>
    <dgm:pt modelId="{53CA2E49-BD1D-42E1-B5EF-EF1C1B8AE802}">
      <dgm:prSet custT="1"/>
      <dgm:spPr/>
      <dgm:t>
        <a:bodyPr/>
        <a:lstStyle/>
        <a:p>
          <a:pPr algn="l"/>
          <a:r>
            <a:rPr lang="ru-RU" sz="1400" b="0" dirty="0" smtClean="0">
              <a:latin typeface="Century Gothic" panose="020B0502020202020204" pitchFamily="34" charset="0"/>
            </a:rPr>
            <a:t>Уточнение поступлений, учтенных как невыясненные поступления</a:t>
          </a:r>
        </a:p>
      </dgm:t>
    </dgm:pt>
    <dgm:pt modelId="{E3EB59B3-B3F5-401A-85FA-992DE93F6DDC}" type="parTrans" cxnId="{5BA09489-7A34-4E31-8231-CA27929DD19A}">
      <dgm:prSet/>
      <dgm:spPr/>
      <dgm:t>
        <a:bodyPr/>
        <a:lstStyle/>
        <a:p>
          <a:endParaRPr lang="ru-RU"/>
        </a:p>
      </dgm:t>
    </dgm:pt>
    <dgm:pt modelId="{66ED18A0-46E0-4337-836B-A85F988DA6E3}" type="sibTrans" cxnId="{5BA09489-7A34-4E31-8231-CA27929DD19A}">
      <dgm:prSet/>
      <dgm:spPr/>
      <dgm:t>
        <a:bodyPr/>
        <a:lstStyle/>
        <a:p>
          <a:endParaRPr lang="ru-RU"/>
        </a:p>
      </dgm:t>
    </dgm:pt>
    <dgm:pt modelId="{823D273E-E813-4292-BF41-2C2B2A16FC28}">
      <dgm:prSet/>
      <dgm:spPr/>
      <dgm:t>
        <a:bodyPr/>
        <a:lstStyle/>
        <a:p>
          <a:pPr algn="l"/>
          <a:endParaRPr lang="ru-RU" sz="1100" dirty="0" smtClean="0"/>
        </a:p>
      </dgm:t>
    </dgm:pt>
    <dgm:pt modelId="{2B2D37CF-78C0-47EF-ACEF-683C0B98F45E}" type="parTrans" cxnId="{A28D723D-6B8B-4010-9D86-D375F6C9CB52}">
      <dgm:prSet/>
      <dgm:spPr/>
      <dgm:t>
        <a:bodyPr/>
        <a:lstStyle/>
        <a:p>
          <a:endParaRPr lang="ru-RU"/>
        </a:p>
      </dgm:t>
    </dgm:pt>
    <dgm:pt modelId="{DB9EF51B-9380-463E-B127-A7EF66EB6765}" type="sibTrans" cxnId="{A28D723D-6B8B-4010-9D86-D375F6C9CB52}">
      <dgm:prSet/>
      <dgm:spPr/>
      <dgm:t>
        <a:bodyPr/>
        <a:lstStyle/>
        <a:p>
          <a:endParaRPr lang="ru-RU"/>
        </a:p>
      </dgm:t>
    </dgm:pt>
    <dgm:pt modelId="{47DD9DA3-0DF4-4F42-8C5F-F23F5F328056}">
      <dgm:prSet custT="1"/>
      <dgm:spPr/>
      <dgm:t>
        <a:bodyPr/>
        <a:lstStyle/>
        <a:p>
          <a:r>
            <a:rPr lang="ru-RU" sz="1400" b="0" dirty="0" smtClean="0">
              <a:latin typeface="Century Gothic" panose="020B0502020202020204" pitchFamily="34" charset="0"/>
            </a:rPr>
            <a:t>Уточнение поступлений, отраженных на лицевом счете «без права расходования»;</a:t>
          </a:r>
        </a:p>
      </dgm:t>
    </dgm:pt>
    <dgm:pt modelId="{E353B36B-E94C-49A8-8E99-877342DC42B5}" type="parTrans" cxnId="{629D6A74-697D-4E91-8DBF-E7A3A68A8086}">
      <dgm:prSet/>
      <dgm:spPr/>
      <dgm:t>
        <a:bodyPr/>
        <a:lstStyle/>
        <a:p>
          <a:endParaRPr lang="ru-RU"/>
        </a:p>
      </dgm:t>
    </dgm:pt>
    <dgm:pt modelId="{105B1850-4948-4B15-9239-D380AC19C34A}" type="sibTrans" cxnId="{629D6A74-697D-4E91-8DBF-E7A3A68A8086}">
      <dgm:prSet/>
      <dgm:spPr/>
      <dgm:t>
        <a:bodyPr/>
        <a:lstStyle/>
        <a:p>
          <a:endParaRPr lang="ru-RU"/>
        </a:p>
      </dgm:t>
    </dgm:pt>
    <dgm:pt modelId="{8557E603-2D10-4246-B682-C204AA68E964}">
      <dgm:prSet custT="1"/>
      <dgm:spPr/>
      <dgm:t>
        <a:bodyPr/>
        <a:lstStyle/>
        <a:p>
          <a:r>
            <a:rPr lang="ru-RU" sz="1400" b="0" dirty="0" smtClean="0">
              <a:latin typeface="Century Gothic" panose="020B0502020202020204" pitchFamily="34" charset="0"/>
            </a:rPr>
            <a:t>Уточнение сумм от возврата дебиторской задолженности прошлых лет</a:t>
          </a:r>
        </a:p>
      </dgm:t>
    </dgm:pt>
    <dgm:pt modelId="{2D68FE8F-4563-493B-B718-F048408BE623}" type="parTrans" cxnId="{FF700499-FB36-4C1C-B8E8-BB315BE0FDF3}">
      <dgm:prSet/>
      <dgm:spPr/>
      <dgm:t>
        <a:bodyPr/>
        <a:lstStyle/>
        <a:p>
          <a:endParaRPr lang="ru-RU"/>
        </a:p>
      </dgm:t>
    </dgm:pt>
    <dgm:pt modelId="{C761027C-A71A-4CE6-8485-3A66D1C13D74}" type="sibTrans" cxnId="{FF700499-FB36-4C1C-B8E8-BB315BE0FDF3}">
      <dgm:prSet/>
      <dgm:spPr/>
      <dgm:t>
        <a:bodyPr/>
        <a:lstStyle/>
        <a:p>
          <a:endParaRPr lang="ru-RU"/>
        </a:p>
      </dgm:t>
    </dgm:pt>
    <dgm:pt modelId="{D18D92FB-CDFF-4E72-BF57-D982A1B31CBC}">
      <dgm:prSet custT="1"/>
      <dgm:spPr/>
      <dgm:t>
        <a:bodyPr/>
        <a:lstStyle/>
        <a:p>
          <a:pPr algn="l"/>
          <a:endParaRPr lang="ru-RU" sz="1400" b="0" dirty="0" smtClean="0">
            <a:latin typeface="Century Gothic" panose="020B0502020202020204" pitchFamily="34" charset="0"/>
          </a:endParaRPr>
        </a:p>
      </dgm:t>
    </dgm:pt>
    <dgm:pt modelId="{83FF1C41-F90B-40AB-B336-C4A40CBEEC0C}" type="parTrans" cxnId="{77E40C36-9BBB-42EF-8029-728B5BEBEC75}">
      <dgm:prSet/>
      <dgm:spPr/>
      <dgm:t>
        <a:bodyPr/>
        <a:lstStyle/>
        <a:p>
          <a:endParaRPr lang="ru-RU"/>
        </a:p>
      </dgm:t>
    </dgm:pt>
    <dgm:pt modelId="{54184829-90D6-47A2-AABE-959AD7CCD176}" type="sibTrans" cxnId="{77E40C36-9BBB-42EF-8029-728B5BEBEC75}">
      <dgm:prSet/>
      <dgm:spPr/>
      <dgm:t>
        <a:bodyPr/>
        <a:lstStyle/>
        <a:p>
          <a:endParaRPr lang="ru-RU"/>
        </a:p>
      </dgm:t>
    </dgm:pt>
    <dgm:pt modelId="{3FB93BEA-0BD7-4E91-B64D-B64EEB6B8122}">
      <dgm:prSet custT="1"/>
      <dgm:spPr/>
      <dgm:t>
        <a:bodyPr/>
        <a:lstStyle/>
        <a:p>
          <a:pPr algn="l"/>
          <a:endParaRPr lang="ru-RU" sz="1400" b="0" dirty="0" smtClean="0">
            <a:latin typeface="Century Gothic" panose="020B0502020202020204" pitchFamily="34" charset="0"/>
          </a:endParaRPr>
        </a:p>
      </dgm:t>
    </dgm:pt>
    <dgm:pt modelId="{6AB08B4E-61AE-4C5D-B5C0-12CECE256A2F}" type="parTrans" cxnId="{7EC0B0C7-0189-4675-B2EA-901102B6BA37}">
      <dgm:prSet/>
      <dgm:spPr/>
      <dgm:t>
        <a:bodyPr/>
        <a:lstStyle/>
        <a:p>
          <a:endParaRPr lang="ru-RU"/>
        </a:p>
      </dgm:t>
    </dgm:pt>
    <dgm:pt modelId="{E3F6EADC-D20D-47DE-85F3-19095D4BF31E}" type="sibTrans" cxnId="{7EC0B0C7-0189-4675-B2EA-901102B6BA37}">
      <dgm:prSet/>
      <dgm:spPr/>
      <dgm:t>
        <a:bodyPr/>
        <a:lstStyle/>
        <a:p>
          <a:endParaRPr lang="ru-RU"/>
        </a:p>
      </dgm:t>
    </dgm:pt>
    <dgm:pt modelId="{BA63AFC0-7CCA-44E1-969A-4AD16EB2BDF8}">
      <dgm:prSet custT="1"/>
      <dgm:spPr/>
      <dgm:t>
        <a:bodyPr/>
        <a:lstStyle/>
        <a:p>
          <a:pPr algn="l"/>
          <a:endParaRPr lang="ru-RU" sz="1400" b="0" dirty="0" smtClean="0">
            <a:latin typeface="Century Gothic" panose="020B0502020202020204" pitchFamily="34" charset="0"/>
          </a:endParaRPr>
        </a:p>
      </dgm:t>
    </dgm:pt>
    <dgm:pt modelId="{F38245B5-2A10-4D9D-95B9-AE07E898CEB6}" type="parTrans" cxnId="{7EB45399-616E-4B6A-9D9D-7FC05506683F}">
      <dgm:prSet/>
      <dgm:spPr/>
      <dgm:t>
        <a:bodyPr/>
        <a:lstStyle/>
        <a:p>
          <a:endParaRPr lang="ru-RU"/>
        </a:p>
      </dgm:t>
    </dgm:pt>
    <dgm:pt modelId="{C236EA2F-75DC-4A56-B96C-D4345E801217}" type="sibTrans" cxnId="{7EB45399-616E-4B6A-9D9D-7FC05506683F}">
      <dgm:prSet/>
      <dgm:spPr/>
      <dgm:t>
        <a:bodyPr/>
        <a:lstStyle/>
        <a:p>
          <a:endParaRPr lang="ru-RU"/>
        </a:p>
      </dgm:t>
    </dgm:pt>
    <dgm:pt modelId="{7C1B01A1-942F-4CB2-BBB6-D2AED1938E17}">
      <dgm:prSet custT="1"/>
      <dgm:spPr/>
      <dgm:t>
        <a:bodyPr/>
        <a:lstStyle/>
        <a:p>
          <a:endParaRPr lang="ru-RU" sz="1400" b="0" dirty="0" smtClean="0">
            <a:latin typeface="Century Gothic" panose="020B0502020202020204" pitchFamily="34" charset="0"/>
          </a:endParaRPr>
        </a:p>
      </dgm:t>
    </dgm:pt>
    <dgm:pt modelId="{EDF0A9E7-9E00-41E8-B411-30A311B7B6EC}" type="parTrans" cxnId="{E3773CC3-19CD-4166-8981-045F2424F66A}">
      <dgm:prSet/>
      <dgm:spPr/>
      <dgm:t>
        <a:bodyPr/>
        <a:lstStyle/>
        <a:p>
          <a:endParaRPr lang="ru-RU"/>
        </a:p>
      </dgm:t>
    </dgm:pt>
    <dgm:pt modelId="{B6F62D6D-7E65-4AAF-A162-4A6BA33F02DD}" type="sibTrans" cxnId="{E3773CC3-19CD-4166-8981-045F2424F66A}">
      <dgm:prSet/>
      <dgm:spPr/>
      <dgm:t>
        <a:bodyPr/>
        <a:lstStyle/>
        <a:p>
          <a:endParaRPr lang="ru-RU"/>
        </a:p>
      </dgm:t>
    </dgm:pt>
    <dgm:pt modelId="{B5CF277A-E00C-4B5B-81CB-E87863C6382F}">
      <dgm:prSet custT="1"/>
      <dgm:spPr/>
      <dgm:t>
        <a:bodyPr/>
        <a:lstStyle/>
        <a:p>
          <a:endParaRPr lang="ru-RU" sz="1400" b="0" dirty="0" smtClean="0">
            <a:latin typeface="Century Gothic" panose="020B0502020202020204" pitchFamily="34" charset="0"/>
          </a:endParaRPr>
        </a:p>
      </dgm:t>
    </dgm:pt>
    <dgm:pt modelId="{022241ED-4127-41C3-B2DE-3035ABBC8B4E}" type="parTrans" cxnId="{1A7A95C4-6729-4E2E-9EF1-D01F2810DFE6}">
      <dgm:prSet/>
      <dgm:spPr/>
      <dgm:t>
        <a:bodyPr/>
        <a:lstStyle/>
        <a:p>
          <a:endParaRPr lang="ru-RU"/>
        </a:p>
      </dgm:t>
    </dgm:pt>
    <dgm:pt modelId="{66762B26-D6D8-4046-A3D0-D9FECBC4B6B8}" type="sibTrans" cxnId="{1A7A95C4-6729-4E2E-9EF1-D01F2810DFE6}">
      <dgm:prSet/>
      <dgm:spPr/>
      <dgm:t>
        <a:bodyPr/>
        <a:lstStyle/>
        <a:p>
          <a:endParaRPr lang="ru-RU"/>
        </a:p>
      </dgm:t>
    </dgm:pt>
    <dgm:pt modelId="{76D065D5-E93C-41BC-996C-5F1446C613D3}">
      <dgm:prSet custT="1"/>
      <dgm:spPr/>
      <dgm:t>
        <a:bodyPr/>
        <a:lstStyle/>
        <a:p>
          <a:endParaRPr lang="ru-RU" sz="1400" b="0" dirty="0" smtClean="0">
            <a:latin typeface="Century Gothic" panose="020B0502020202020204" pitchFamily="34" charset="0"/>
          </a:endParaRPr>
        </a:p>
      </dgm:t>
    </dgm:pt>
    <dgm:pt modelId="{633D2FFB-3BAA-4461-AACA-7CC6181B9B6B}" type="parTrans" cxnId="{F74E3CE1-3002-4246-B3DB-3ACC43DD81D3}">
      <dgm:prSet/>
      <dgm:spPr/>
      <dgm:t>
        <a:bodyPr/>
        <a:lstStyle/>
        <a:p>
          <a:endParaRPr lang="ru-RU"/>
        </a:p>
      </dgm:t>
    </dgm:pt>
    <dgm:pt modelId="{C11D4761-E578-4FED-8E85-BD2C0CA928D7}" type="sibTrans" cxnId="{F74E3CE1-3002-4246-B3DB-3ACC43DD81D3}">
      <dgm:prSet/>
      <dgm:spPr/>
      <dgm:t>
        <a:bodyPr/>
        <a:lstStyle/>
        <a:p>
          <a:endParaRPr lang="ru-RU"/>
        </a:p>
      </dgm:t>
    </dgm:pt>
    <dgm:pt modelId="{3B7C0950-E6E6-40E6-8989-16DC7DA2DAE6}" type="pres">
      <dgm:prSet presAssocID="{3E4B5523-EB45-44BE-9684-0D72AD4487B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09356F-561D-477E-8EC9-BF676680150E}" type="pres">
      <dgm:prSet presAssocID="{04C0578D-4FE5-46EF-8174-CDC0ADDF2E6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FFE76-924C-45EE-B32B-115901199500}" type="pres">
      <dgm:prSet presAssocID="{E95667DC-9902-458B-8D23-D82EEBE7CC40}" presName="sibTrans" presStyleCnt="0"/>
      <dgm:spPr/>
    </dgm:pt>
    <dgm:pt modelId="{35D71DFF-2F77-43D6-A6C4-119827379C5B}" type="pres">
      <dgm:prSet presAssocID="{B7D81F01-5C4E-4623-8F5E-248E89E2075E}" presName="node" presStyleLbl="node1" presStyleIdx="1" presStyleCnt="2" custLinFactNeighborX="-1240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B45399-616E-4B6A-9D9D-7FC05506683F}" srcId="{04C0578D-4FE5-46EF-8174-CDC0ADDF2E6C}" destId="{BA63AFC0-7CCA-44E1-969A-4AD16EB2BDF8}" srcOrd="5" destOrd="0" parTransId="{F38245B5-2A10-4D9D-95B9-AE07E898CEB6}" sibTransId="{C236EA2F-75DC-4A56-B96C-D4345E801217}"/>
    <dgm:cxn modelId="{5659C6D5-3237-412D-943C-5C5FE750347E}" srcId="{3E4B5523-EB45-44BE-9684-0D72AD4487BF}" destId="{04C0578D-4FE5-46EF-8174-CDC0ADDF2E6C}" srcOrd="0" destOrd="0" parTransId="{2C938B85-2EAC-4168-A51A-0CC460676AB5}" sibTransId="{E95667DC-9902-458B-8D23-D82EEBE7CC40}"/>
    <dgm:cxn modelId="{2F3DFA76-84FC-48D2-A384-D30652B00F39}" type="presOf" srcId="{B7D81F01-5C4E-4623-8F5E-248E89E2075E}" destId="{35D71DFF-2F77-43D6-A6C4-119827379C5B}" srcOrd="0" destOrd="0" presId="urn:microsoft.com/office/officeart/2005/8/layout/hList6"/>
    <dgm:cxn modelId="{A28D723D-6B8B-4010-9D86-D375F6C9CB52}" srcId="{04C0578D-4FE5-46EF-8174-CDC0ADDF2E6C}" destId="{823D273E-E813-4292-BF41-2C2B2A16FC28}" srcOrd="7" destOrd="0" parTransId="{2B2D37CF-78C0-47EF-ACEF-683C0B98F45E}" sibTransId="{DB9EF51B-9380-463E-B127-A7EF66EB6765}"/>
    <dgm:cxn modelId="{4FE861A1-6939-4A4B-98DE-15D813F2D6BF}" srcId="{04C0578D-4FE5-46EF-8174-CDC0ADDF2E6C}" destId="{9B73589E-DE28-488D-8D64-5263BBF8328D}" srcOrd="4" destOrd="0" parTransId="{E428AFF7-4D68-461D-BEAD-436F97B5B442}" sibTransId="{1FE65CE0-1687-49C4-A5E8-0CD8E78D5F5E}"/>
    <dgm:cxn modelId="{3C3C94F0-22C4-485C-A6B9-513199A51A9D}" type="presOf" srcId="{BA63AFC0-7CCA-44E1-969A-4AD16EB2BDF8}" destId="{E009356F-561D-477E-8EC9-BF676680150E}" srcOrd="0" destOrd="6" presId="urn:microsoft.com/office/officeart/2005/8/layout/hList6"/>
    <dgm:cxn modelId="{1A7A95C4-6729-4E2E-9EF1-D01F2810DFE6}" srcId="{B7D81F01-5C4E-4623-8F5E-248E89E2075E}" destId="{B5CF277A-E00C-4B5B-81CB-E87863C6382F}" srcOrd="3" destOrd="0" parTransId="{022241ED-4127-41C3-B2DE-3035ABBC8B4E}" sibTransId="{66762B26-D6D8-4046-A3D0-D9FECBC4B6B8}"/>
    <dgm:cxn modelId="{629D6A74-697D-4E91-8DBF-E7A3A68A8086}" srcId="{B7D81F01-5C4E-4623-8F5E-248E89E2075E}" destId="{47DD9DA3-0DF4-4F42-8C5F-F23F5F328056}" srcOrd="4" destOrd="0" parTransId="{E353B36B-E94C-49A8-8E99-877342DC42B5}" sibTransId="{105B1850-4948-4B15-9239-D380AC19C34A}"/>
    <dgm:cxn modelId="{B8FC6A7C-2670-4A25-B588-0EB77CD4BB2C}" type="presOf" srcId="{68890935-646D-4C98-93D6-EB50611EE38F}" destId="{35D71DFF-2F77-43D6-A6C4-119827379C5B}" srcOrd="0" destOrd="8" presId="urn:microsoft.com/office/officeart/2005/8/layout/hList6"/>
    <dgm:cxn modelId="{AE576B6A-A3F2-4618-AF8F-D542A4C8E6ED}" srcId="{B7D81F01-5C4E-4623-8F5E-248E89E2075E}" destId="{68890935-646D-4C98-93D6-EB50611EE38F}" srcOrd="7" destOrd="0" parTransId="{242CC632-BC32-4E6D-B427-C90FA9A3E5AD}" sibTransId="{B4CFC3C6-327F-40D2-925E-9D91767EFEFA}"/>
    <dgm:cxn modelId="{4B846192-1885-4417-81EB-8412F3E1CC22}" type="presOf" srcId="{823D273E-E813-4292-BF41-2C2B2A16FC28}" destId="{E009356F-561D-477E-8EC9-BF676680150E}" srcOrd="0" destOrd="8" presId="urn:microsoft.com/office/officeart/2005/8/layout/hList6"/>
    <dgm:cxn modelId="{186D22DE-4EEF-4367-B5CE-3A72FDC5EEE4}" type="presOf" srcId="{04C0578D-4FE5-46EF-8174-CDC0ADDF2E6C}" destId="{E009356F-561D-477E-8EC9-BF676680150E}" srcOrd="0" destOrd="0" presId="urn:microsoft.com/office/officeart/2005/8/layout/hList6"/>
    <dgm:cxn modelId="{5BA09489-7A34-4E31-8231-CA27929DD19A}" srcId="{04C0578D-4FE5-46EF-8174-CDC0ADDF2E6C}" destId="{53CA2E49-BD1D-42E1-B5EF-EF1C1B8AE802}" srcOrd="6" destOrd="0" parTransId="{E3EB59B3-B3F5-401A-85FA-992DE93F6DDC}" sibTransId="{66ED18A0-46E0-4337-836B-A85F988DA6E3}"/>
    <dgm:cxn modelId="{C09CD031-EAB1-4BF2-A047-3621F4EF252F}" type="presOf" srcId="{D1E599B0-A204-445C-B1C0-FEFB628D1186}" destId="{E009356F-561D-477E-8EC9-BF676680150E}" srcOrd="0" destOrd="3" presId="urn:microsoft.com/office/officeart/2005/8/layout/hList6"/>
    <dgm:cxn modelId="{7D673F51-7155-45A7-B5AE-795766CDFAFD}" srcId="{04C0578D-4FE5-46EF-8174-CDC0ADDF2E6C}" destId="{75B20AB6-5B64-4E60-B2D3-B9ABCF638B40}" srcOrd="0" destOrd="0" parTransId="{AF360BCF-FFFF-4F89-BE9A-6F1E7834A35B}" sibTransId="{42C32257-565E-4EBA-81D1-A3E4088913D0}"/>
    <dgm:cxn modelId="{FF700499-FB36-4C1C-B8E8-BB315BE0FDF3}" srcId="{B7D81F01-5C4E-4623-8F5E-248E89E2075E}" destId="{8557E603-2D10-4246-B682-C204AA68E964}" srcOrd="6" destOrd="0" parTransId="{2D68FE8F-4563-493B-B718-F048408BE623}" sibTransId="{C761027C-A71A-4CE6-8485-3A66D1C13D74}"/>
    <dgm:cxn modelId="{344C1A5D-A5DD-4668-B127-6195C13FAC21}" type="presOf" srcId="{3FB93BEA-0BD7-4E91-B64D-B64EEB6B8122}" destId="{E009356F-561D-477E-8EC9-BF676680150E}" srcOrd="0" destOrd="4" presId="urn:microsoft.com/office/officeart/2005/8/layout/hList6"/>
    <dgm:cxn modelId="{323A2934-655C-4BE5-BF33-128A57EF7543}" srcId="{B7D81F01-5C4E-4623-8F5E-248E89E2075E}" destId="{01C998CB-5896-454F-9348-E2B653A00073}" srcOrd="0" destOrd="0" parTransId="{2DFE5248-C069-4161-99AA-82BA49236688}" sibTransId="{7D22AEA1-6E3B-4535-AF34-42BA03B9B9CD}"/>
    <dgm:cxn modelId="{C020349A-A372-413A-9E71-B303A7BEC15B}" type="presOf" srcId="{D18D92FB-CDFF-4E72-BF57-D982A1B31CBC}" destId="{E009356F-561D-477E-8EC9-BF676680150E}" srcOrd="0" destOrd="2" presId="urn:microsoft.com/office/officeart/2005/8/layout/hList6"/>
    <dgm:cxn modelId="{183EC105-7BBF-4949-B896-8B801257EA20}" srcId="{3E4B5523-EB45-44BE-9684-0D72AD4487BF}" destId="{B7D81F01-5C4E-4623-8F5E-248E89E2075E}" srcOrd="1" destOrd="0" parTransId="{3BD8D5B0-AFC0-439B-88F9-FA3C57379794}" sibTransId="{37B9441B-F578-4F49-BF3A-4A6059D49D84}"/>
    <dgm:cxn modelId="{6CCEAB64-0543-49D5-AE28-05AF12CACFD0}" type="presOf" srcId="{B5CF277A-E00C-4B5B-81CB-E87863C6382F}" destId="{35D71DFF-2F77-43D6-A6C4-119827379C5B}" srcOrd="0" destOrd="4" presId="urn:microsoft.com/office/officeart/2005/8/layout/hList6"/>
    <dgm:cxn modelId="{FC288FB7-5C46-460E-BD26-38899EB5F76B}" type="presOf" srcId="{47DD9DA3-0DF4-4F42-8C5F-F23F5F328056}" destId="{35D71DFF-2F77-43D6-A6C4-119827379C5B}" srcOrd="0" destOrd="5" presId="urn:microsoft.com/office/officeart/2005/8/layout/hList6"/>
    <dgm:cxn modelId="{4B0AE052-6CDA-463F-AF22-E9151B0D9A8A}" type="presOf" srcId="{8B6FE818-AAF5-4247-BA04-3445BD6F08F1}" destId="{35D71DFF-2F77-43D6-A6C4-119827379C5B}" srcOrd="0" destOrd="3" presId="urn:microsoft.com/office/officeart/2005/8/layout/hList6"/>
    <dgm:cxn modelId="{53C96121-940C-4BEA-9CCB-1F6C53AEEEF7}" type="presOf" srcId="{3E4B5523-EB45-44BE-9684-0D72AD4487BF}" destId="{3B7C0950-E6E6-40E6-8989-16DC7DA2DAE6}" srcOrd="0" destOrd="0" presId="urn:microsoft.com/office/officeart/2005/8/layout/hList6"/>
    <dgm:cxn modelId="{6A5D22E1-7DA0-4D40-B31C-4D440680D0C7}" srcId="{04C0578D-4FE5-46EF-8174-CDC0ADDF2E6C}" destId="{D1E599B0-A204-445C-B1C0-FEFB628D1186}" srcOrd="2" destOrd="0" parTransId="{4BEFD88A-CAB5-4EF7-8352-B4588492193D}" sibTransId="{85E42BB8-6B91-4217-8831-B0FF51A76C95}"/>
    <dgm:cxn modelId="{E3773CC3-19CD-4166-8981-045F2424F66A}" srcId="{B7D81F01-5C4E-4623-8F5E-248E89E2075E}" destId="{7C1B01A1-942F-4CB2-BBB6-D2AED1938E17}" srcOrd="1" destOrd="0" parTransId="{EDF0A9E7-9E00-41E8-B411-30A311B7B6EC}" sibTransId="{B6F62D6D-7E65-4AAF-A162-4A6BA33F02DD}"/>
    <dgm:cxn modelId="{A51A2C7E-23E4-4074-BDB3-6479C8B122B7}" type="presOf" srcId="{75B20AB6-5B64-4E60-B2D3-B9ABCF638B40}" destId="{E009356F-561D-477E-8EC9-BF676680150E}" srcOrd="0" destOrd="1" presId="urn:microsoft.com/office/officeart/2005/8/layout/hList6"/>
    <dgm:cxn modelId="{F74E3CE1-3002-4246-B3DB-3ACC43DD81D3}" srcId="{B7D81F01-5C4E-4623-8F5E-248E89E2075E}" destId="{76D065D5-E93C-41BC-996C-5F1446C613D3}" srcOrd="5" destOrd="0" parTransId="{633D2FFB-3BAA-4461-AACA-7CC6181B9B6B}" sibTransId="{C11D4761-E578-4FED-8E85-BD2C0CA928D7}"/>
    <dgm:cxn modelId="{5D35D604-785E-4761-818B-7F300B367024}" type="presOf" srcId="{8557E603-2D10-4246-B682-C204AA68E964}" destId="{35D71DFF-2F77-43D6-A6C4-119827379C5B}" srcOrd="0" destOrd="7" presId="urn:microsoft.com/office/officeart/2005/8/layout/hList6"/>
    <dgm:cxn modelId="{F03181A6-D67E-465A-B17B-1D10546C4850}" type="presOf" srcId="{76D065D5-E93C-41BC-996C-5F1446C613D3}" destId="{35D71DFF-2F77-43D6-A6C4-119827379C5B}" srcOrd="0" destOrd="6" presId="urn:microsoft.com/office/officeart/2005/8/layout/hList6"/>
    <dgm:cxn modelId="{77E40C36-9BBB-42EF-8029-728B5BEBEC75}" srcId="{04C0578D-4FE5-46EF-8174-CDC0ADDF2E6C}" destId="{D18D92FB-CDFF-4E72-BF57-D982A1B31CBC}" srcOrd="1" destOrd="0" parTransId="{83FF1C41-F90B-40AB-B336-C4A40CBEEC0C}" sibTransId="{54184829-90D6-47A2-AABE-959AD7CCD176}"/>
    <dgm:cxn modelId="{3B3CB570-94AC-4B17-B9FE-9EC45D52BF34}" type="presOf" srcId="{53CA2E49-BD1D-42E1-B5EF-EF1C1B8AE802}" destId="{E009356F-561D-477E-8EC9-BF676680150E}" srcOrd="0" destOrd="7" presId="urn:microsoft.com/office/officeart/2005/8/layout/hList6"/>
    <dgm:cxn modelId="{8102B456-BA14-438F-9C47-2AF73D2E9264}" type="presOf" srcId="{9B73589E-DE28-488D-8D64-5263BBF8328D}" destId="{E009356F-561D-477E-8EC9-BF676680150E}" srcOrd="0" destOrd="5" presId="urn:microsoft.com/office/officeart/2005/8/layout/hList6"/>
    <dgm:cxn modelId="{7EC0B0C7-0189-4675-B2EA-901102B6BA37}" srcId="{04C0578D-4FE5-46EF-8174-CDC0ADDF2E6C}" destId="{3FB93BEA-0BD7-4E91-B64D-B64EEB6B8122}" srcOrd="3" destOrd="0" parTransId="{6AB08B4E-61AE-4C5D-B5C0-12CECE256A2F}" sibTransId="{E3F6EADC-D20D-47DE-85F3-19095D4BF31E}"/>
    <dgm:cxn modelId="{FEF93D79-0CDC-4974-83C5-85BDEB6E0F7F}" type="presOf" srcId="{01C998CB-5896-454F-9348-E2B653A00073}" destId="{35D71DFF-2F77-43D6-A6C4-119827379C5B}" srcOrd="0" destOrd="1" presId="urn:microsoft.com/office/officeart/2005/8/layout/hList6"/>
    <dgm:cxn modelId="{8CEB5FC4-079A-4CB8-8A64-5DE8FD3687C8}" type="presOf" srcId="{7C1B01A1-942F-4CB2-BBB6-D2AED1938E17}" destId="{35D71DFF-2F77-43D6-A6C4-119827379C5B}" srcOrd="0" destOrd="2" presId="urn:microsoft.com/office/officeart/2005/8/layout/hList6"/>
    <dgm:cxn modelId="{28C16C40-B28F-483C-9F64-D5F123F28DB8}" srcId="{B7D81F01-5C4E-4623-8F5E-248E89E2075E}" destId="{8B6FE818-AAF5-4247-BA04-3445BD6F08F1}" srcOrd="2" destOrd="0" parTransId="{E9DA6B1D-3BF9-483C-81BB-377C62C1B7A6}" sibTransId="{FBF25BA7-1BCE-4863-A1E1-E16D3BAFF563}"/>
    <dgm:cxn modelId="{C96F7AA5-17AA-48A7-9E9F-61F94E254897}" type="presParOf" srcId="{3B7C0950-E6E6-40E6-8989-16DC7DA2DAE6}" destId="{E009356F-561D-477E-8EC9-BF676680150E}" srcOrd="0" destOrd="0" presId="urn:microsoft.com/office/officeart/2005/8/layout/hList6"/>
    <dgm:cxn modelId="{CA77752C-30AF-4C73-AFC2-FB740183B025}" type="presParOf" srcId="{3B7C0950-E6E6-40E6-8989-16DC7DA2DAE6}" destId="{6C6FFE76-924C-45EE-B32B-115901199500}" srcOrd="1" destOrd="0" presId="urn:microsoft.com/office/officeart/2005/8/layout/hList6"/>
    <dgm:cxn modelId="{5E70A1EA-F430-495A-A4E9-9082831BBFAC}" type="presParOf" srcId="{3B7C0950-E6E6-40E6-8989-16DC7DA2DAE6}" destId="{35D71DFF-2F77-43D6-A6C4-119827379C5B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F86E5-EC3A-48F4-B9F6-AC915712A36A}">
      <dsp:nvSpPr>
        <dsp:cNvPr id="0" name=""/>
        <dsp:cNvSpPr/>
      </dsp:nvSpPr>
      <dsp:spPr>
        <a:xfrm>
          <a:off x="0" y="71051"/>
          <a:ext cx="5047777" cy="8132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в целях осуществления </a:t>
          </a:r>
          <a:r>
            <a:rPr lang="ru-RU" sz="1500" b="1" kern="12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капитальных вложений</a:t>
          </a:r>
          <a:endParaRPr lang="ru-RU" sz="1500" i="1" kern="1200" dirty="0">
            <a:solidFill>
              <a:srgbClr val="FF0000"/>
            </a:solidFill>
          </a:endParaRPr>
        </a:p>
      </dsp:txBody>
      <dsp:txXfrm>
        <a:off x="39700" y="110751"/>
        <a:ext cx="4968377" cy="733865"/>
      </dsp:txXfrm>
    </dsp:sp>
    <dsp:sp modelId="{905FC4B2-5623-4350-AAE3-7624B44F1878}">
      <dsp:nvSpPr>
        <dsp:cNvPr id="0" name=""/>
        <dsp:cNvSpPr/>
      </dsp:nvSpPr>
      <dsp:spPr>
        <a:xfrm>
          <a:off x="0" y="833292"/>
          <a:ext cx="5047777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267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100" b="1" kern="1200" dirty="0">
            <a:solidFill>
              <a:srgbClr val="FF0000"/>
            </a:solidFill>
          </a:endParaRPr>
        </a:p>
      </dsp:txBody>
      <dsp:txXfrm>
        <a:off x="0" y="833292"/>
        <a:ext cx="5047777" cy="447120"/>
      </dsp:txXfrm>
    </dsp:sp>
    <dsp:sp modelId="{062AD8F8-ED93-47B6-970E-DC8891AD161E}">
      <dsp:nvSpPr>
        <dsp:cNvPr id="0" name=""/>
        <dsp:cNvSpPr/>
      </dsp:nvSpPr>
      <dsp:spPr>
        <a:xfrm>
          <a:off x="0" y="1150783"/>
          <a:ext cx="5047777" cy="7735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 </a:t>
          </a:r>
          <a:r>
            <a:rPr lang="ru-RU" sz="1500" b="1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</a:t>
          </a:r>
          <a:r>
            <a:rPr lang="ru-RU" sz="1500" b="1" kern="12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при исполнении международных обязательств</a:t>
          </a:r>
          <a:r>
            <a:rPr lang="ru-RU" sz="1500" b="1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Российской Федерации;</a:t>
          </a:r>
          <a:endParaRPr lang="ru-RU" sz="1500" kern="1200" dirty="0"/>
        </a:p>
      </dsp:txBody>
      <dsp:txXfrm>
        <a:off x="37763" y="1188546"/>
        <a:ext cx="4972251" cy="698047"/>
      </dsp:txXfrm>
    </dsp:sp>
    <dsp:sp modelId="{38DD1DA5-354B-4E65-84F5-0B6D4C2EBA7B}">
      <dsp:nvSpPr>
        <dsp:cNvPr id="0" name=""/>
        <dsp:cNvSpPr/>
      </dsp:nvSpPr>
      <dsp:spPr>
        <a:xfrm>
          <a:off x="0" y="2053985"/>
          <a:ext cx="5047777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267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2100" b="1" kern="1200" dirty="0">
            <a:solidFill>
              <a:srgbClr val="FF0000"/>
            </a:solidFill>
          </a:endParaRPr>
        </a:p>
      </dsp:txBody>
      <dsp:txXfrm>
        <a:off x="0" y="2053985"/>
        <a:ext cx="5047777" cy="447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F86E5-EC3A-48F4-B9F6-AC915712A36A}">
      <dsp:nvSpPr>
        <dsp:cNvPr id="0" name=""/>
        <dsp:cNvSpPr/>
      </dsp:nvSpPr>
      <dsp:spPr>
        <a:xfrm>
          <a:off x="0" y="0"/>
          <a:ext cx="5047777" cy="879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при реализации </a:t>
          </a:r>
          <a:r>
            <a:rPr lang="ru-RU" sz="1500" b="1" kern="12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государственного оборонного заказа</a:t>
          </a:r>
          <a:endParaRPr lang="ru-RU" sz="1500" i="1" kern="1200" dirty="0">
            <a:solidFill>
              <a:srgbClr val="FF0000"/>
            </a:solidFill>
          </a:endParaRPr>
        </a:p>
      </dsp:txBody>
      <dsp:txXfrm>
        <a:off x="42935" y="42935"/>
        <a:ext cx="4961907" cy="793654"/>
      </dsp:txXfrm>
    </dsp:sp>
    <dsp:sp modelId="{905FC4B2-5623-4350-AAE3-7624B44F1878}">
      <dsp:nvSpPr>
        <dsp:cNvPr id="0" name=""/>
        <dsp:cNvSpPr/>
      </dsp:nvSpPr>
      <dsp:spPr>
        <a:xfrm>
          <a:off x="0" y="1243376"/>
          <a:ext cx="5047777" cy="71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267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400" b="1" kern="1200" dirty="0">
            <a:solidFill>
              <a:srgbClr val="FF0000"/>
            </a:solidFill>
          </a:endParaRPr>
        </a:p>
      </dsp:txBody>
      <dsp:txXfrm>
        <a:off x="0" y="1243376"/>
        <a:ext cx="5047777" cy="71883"/>
      </dsp:txXfrm>
    </dsp:sp>
    <dsp:sp modelId="{062AD8F8-ED93-47B6-970E-DC8891AD161E}">
      <dsp:nvSpPr>
        <dsp:cNvPr id="0" name=""/>
        <dsp:cNvSpPr/>
      </dsp:nvSpPr>
      <dsp:spPr>
        <a:xfrm>
          <a:off x="0" y="1169356"/>
          <a:ext cx="5047777" cy="777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 </a:t>
          </a:r>
          <a:r>
            <a:rPr lang="ru-RU" sz="1500" b="1" kern="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государственный контракт заключен в целях достижения результатов национального проекта;</a:t>
          </a: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37963" y="1207319"/>
        <a:ext cx="4971851" cy="701759"/>
      </dsp:txXfrm>
    </dsp:sp>
    <dsp:sp modelId="{38DD1DA5-354B-4E65-84F5-0B6D4C2EBA7B}">
      <dsp:nvSpPr>
        <dsp:cNvPr id="0" name=""/>
        <dsp:cNvSpPr/>
      </dsp:nvSpPr>
      <dsp:spPr>
        <a:xfrm>
          <a:off x="0" y="2092945"/>
          <a:ext cx="5047777" cy="71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267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400" b="1" kern="1200" dirty="0">
            <a:solidFill>
              <a:srgbClr val="FF0000"/>
            </a:solidFill>
          </a:endParaRPr>
        </a:p>
      </dsp:txBody>
      <dsp:txXfrm>
        <a:off x="0" y="2092945"/>
        <a:ext cx="5047777" cy="718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9356F-561D-477E-8EC9-BF676680150E}">
      <dsp:nvSpPr>
        <dsp:cNvPr id="0" name=""/>
        <dsp:cNvSpPr/>
      </dsp:nvSpPr>
      <dsp:spPr>
        <a:xfrm rot="16200000">
          <a:off x="39379" y="-33610"/>
          <a:ext cx="5482013" cy="554923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Федеральные казенные учреждения: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chemeClr val="bg1"/>
            </a:solidFill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Century Gothic" panose="020B0502020202020204" pitchFamily="34" charset="0"/>
            </a:rPr>
            <a:t>Контроль показателей «Неисполненное бюджетное обязательство», «Неисполненное денежное обязательство»;</a:t>
          </a:r>
          <a:endParaRPr lang="ru-RU" sz="1400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 smtClean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Анализ бюджетных обязательств на предмет зачета ранее выплаченного аванса, в том числе в размере 100 процентов;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 smtClean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Анализ отражения операций на лицевом счете по коду мероприятия по информатизации (КВР 242. 246), коду объекта капитального строительства (КВР 400); 	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 smtClean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Уточнение поступлений, учтенных как невыясненные поступления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100" kern="1200" dirty="0" smtClean="0"/>
        </a:p>
      </dsp:txBody>
      <dsp:txXfrm rot="5400000">
        <a:off x="5769" y="1096403"/>
        <a:ext cx="5549233" cy="3289207"/>
      </dsp:txXfrm>
    </dsp:sp>
    <dsp:sp modelId="{35D71DFF-2F77-43D6-A6C4-119827379C5B}">
      <dsp:nvSpPr>
        <dsp:cNvPr id="0" name=""/>
        <dsp:cNvSpPr/>
      </dsp:nvSpPr>
      <dsp:spPr>
        <a:xfrm rot="16200000">
          <a:off x="5953185" y="-33610"/>
          <a:ext cx="5482013" cy="554923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bg1"/>
              </a:solidFill>
              <a:latin typeface="Century Gothic" panose="020B0502020202020204" pitchFamily="34" charset="0"/>
            </a:rPr>
            <a:t>Федеральные бюджетные и автономные учреждения: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chemeClr val="bg1"/>
            </a:solidFill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Уточнение поступлений, учтенных как невыясненные поступления;</a:t>
          </a:r>
          <a:endParaRPr lang="ru-RU" sz="1400" b="0" kern="1200" dirty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 smtClean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Уточнение кодов бюджетной классификации и (или) кодов целевых субсидий, по которым операции были отражены на лицевых счетах;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 smtClean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Уточнение поступлений, отраженных на лицевом счете «без права расходования»;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0" kern="1200" dirty="0" smtClean="0">
            <a:latin typeface="Century Gothic" panose="020B0502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Century Gothic" panose="020B0502020202020204" pitchFamily="34" charset="0"/>
            </a:rPr>
            <a:t>Уточнение сумм от возврата дебиторской задолженности прошлых лет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b="1" kern="1200" dirty="0" smtClean="0"/>
        </a:p>
      </dsp:txBody>
      <dsp:txXfrm rot="5400000">
        <a:off x="5919575" y="1096403"/>
        <a:ext cx="5549233" cy="3289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500636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500636"/>
          </a:xfrm>
          <a:prstGeom prst="rect">
            <a:avLst/>
          </a:prstGeom>
        </p:spPr>
        <p:txBody>
          <a:bodyPr vert="horz" lIns="92345" tIns="46173" rIns="92345" bIns="46173" rtlCol="0"/>
          <a:lstStyle>
            <a:lvl1pPr algn="r">
              <a:defRPr sz="1200"/>
            </a:lvl1pPr>
          </a:lstStyle>
          <a:p>
            <a:fld id="{6BBD6B94-028D-46F4-8763-1A8CEEC36743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6188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45" tIns="46173" rIns="92345" bIns="4617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0" y="4802577"/>
            <a:ext cx="5487041" cy="3929672"/>
          </a:xfrm>
          <a:prstGeom prst="rect">
            <a:avLst/>
          </a:prstGeom>
        </p:spPr>
        <p:txBody>
          <a:bodyPr vert="horz" lIns="92345" tIns="46173" rIns="92345" bIns="4617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389"/>
            <a:ext cx="2972547" cy="500636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78389"/>
            <a:ext cx="2972547" cy="500636"/>
          </a:xfrm>
          <a:prstGeom prst="rect">
            <a:avLst/>
          </a:prstGeom>
        </p:spPr>
        <p:txBody>
          <a:bodyPr vert="horz" lIns="92345" tIns="46173" rIns="92345" bIns="46173" rtlCol="0" anchor="b"/>
          <a:lstStyle>
            <a:lvl1pPr algn="r">
              <a:defRPr sz="1200"/>
            </a:lvl1pPr>
          </a:lstStyle>
          <a:p>
            <a:fld id="{C31B83AF-26AD-475A-A230-346048A5C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93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06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055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80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225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783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502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48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65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4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72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812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239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4B6E9-0AA5-4C2D-B52A-77E9BED53EA8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699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1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TextBox 9"/>
          <p:cNvSpPr txBox="1"/>
          <p:nvPr/>
        </p:nvSpPr>
        <p:spPr>
          <a:xfrm>
            <a:off x="137191" y="2932065"/>
            <a:ext cx="7408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Завершение финансового года</a:t>
            </a:r>
            <a:endParaRPr lang="ru-RU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 smtClean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391" y="6402658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691" dirty="0" smtClean="0">
                <a:solidFill>
                  <a:schemeClr val="bg1">
                    <a:lumMod val="65000"/>
                  </a:schemeClr>
                </a:solidFill>
              </a:rPr>
              <a:t>14 декабря 2023 года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89" y="4560548"/>
            <a:ext cx="6953693" cy="1360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902" b="1" dirty="0" smtClean="0">
              <a:solidFill>
                <a:srgbClr val="11437F"/>
              </a:solidFill>
            </a:endParaRPr>
          </a:p>
          <a:p>
            <a:r>
              <a:rPr lang="ru-RU" sz="1902" b="1" dirty="0" smtClean="0">
                <a:solidFill>
                  <a:srgbClr val="11437F"/>
                </a:solidFill>
              </a:rPr>
              <a:t>Кашликова Наталья Васильевна</a:t>
            </a:r>
            <a:endParaRPr lang="ru-RU" sz="1902" b="1" dirty="0">
              <a:solidFill>
                <a:srgbClr val="11437F"/>
              </a:solidFill>
            </a:endParaRPr>
          </a:p>
          <a:p>
            <a:endParaRPr lang="ru-RU" sz="1479" dirty="0" smtClean="0">
              <a:solidFill>
                <a:srgbClr val="11437F"/>
              </a:solidFill>
            </a:endParaRPr>
          </a:p>
          <a:p>
            <a:r>
              <a:rPr lang="ru-RU" sz="1479" dirty="0" smtClean="0">
                <a:solidFill>
                  <a:srgbClr val="11437F"/>
                </a:solidFill>
              </a:rPr>
              <a:t>Начальник Отдела обслуживания силовых ведомств</a:t>
            </a:r>
            <a:endParaRPr lang="ru-RU" sz="1479" dirty="0">
              <a:solidFill>
                <a:srgbClr val="11437F"/>
              </a:solidFill>
            </a:endParaRPr>
          </a:p>
          <a:p>
            <a:endParaRPr lang="ru-RU" sz="1479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985" y="5666866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96000" y="192971"/>
            <a:ext cx="6605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График совершения операций в конце </a:t>
            </a:r>
            <a:r>
              <a:rPr lang="ru-RU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2023 </a:t>
            </a:r>
            <a:r>
              <a:rPr lang="ru-RU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года</a:t>
            </a:r>
            <a:endParaRPr lang="ru-RU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033218"/>
              </p:ext>
            </p:extLst>
          </p:nvPr>
        </p:nvGraphicFramePr>
        <p:xfrm>
          <a:off x="830771" y="1136204"/>
          <a:ext cx="10680192" cy="5177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7260"/>
                <a:gridCol w="8802932"/>
              </a:tblGrid>
              <a:tr h="3818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entury Gothic" panose="020B0502020202020204" pitchFamily="34" charset="0"/>
                        </a:rPr>
                        <a:t>Дата</a:t>
                      </a:r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entury Gothic" panose="020B0502020202020204" pitchFamily="34" charset="0"/>
                        </a:rPr>
                        <a:t>Мероприятие</a:t>
                      </a:r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</a:tr>
              <a:tr h="802193">
                <a:tc>
                  <a:txBody>
                    <a:bodyPr/>
                    <a:lstStyle/>
                    <a:p>
                      <a:pPr algn="ctr"/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 декабря 20</a:t>
                      </a:r>
                      <a:r>
                        <a:rPr lang="en-US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Принятие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получателем средств федерального бюджета бюджетных обязательств на основании государственных контрактов на поставку товаров, выполнение работ, оказание услуг, предусматривающих сроки оплаты поставленных товаров, выполненных работ, оказанных услуг или выплаты аванса, в том числе по отдельным этапам их исполнения, превышающие один месяц после указанной даты в пределах, доведенных до них в установленном порядке на текущий финансовый год соответствующих лимитов бюджетных обязательств;</a:t>
                      </a:r>
                      <a:endParaRPr lang="ru-RU" sz="1400" b="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9888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Доведение лимитов бюджетных обязательств (бюджетных ассигнований) и предельных объемов финансирования получателям средств федерального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бюджета;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2611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Представление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получателями средств федерального бюджета 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аспоряжений и иных документов, необходимых для подтверждения в установленном порядке принятых денежных обязательств, и последующего осуществления кассовых выплат из федерального бюджета. При этом дата платежного документа в поле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«дата»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должна быть позднее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декабря 2023 года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/>
                </a:tc>
              </a:tr>
              <a:tr h="960289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9 декабря 2023</a:t>
                      </a:r>
                    </a:p>
                    <a:p>
                      <a:pPr algn="ctr"/>
                      <a:r>
                        <a:rPr lang="ru-RU" sz="1400" b="1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 14:00 по местному времени 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Представление в ТОФК Распоряжений и иных документов</a:t>
                      </a:r>
                      <a:r>
                        <a:rPr lang="en-US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для осуществления перечислений с лицевых счетов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ФАУ и ФБУ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object 9"/>
          <p:cNvSpPr/>
          <p:nvPr/>
        </p:nvSpPr>
        <p:spPr>
          <a:xfrm>
            <a:off x="9554901" y="904564"/>
            <a:ext cx="2621849" cy="5351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</p:spTree>
    <p:extLst>
      <p:ext uri="{BB962C8B-B14F-4D97-AF65-F5344CB8AC3E}">
        <p14:creationId xmlns:p14="http://schemas.microsoft.com/office/powerpoint/2010/main" val="99107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738648" y="18125"/>
            <a:ext cx="6144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График совершения операций в конце 2023 года</a:t>
            </a:r>
            <a:endParaRPr lang="ru-RU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975698"/>
              </p:ext>
            </p:extLst>
          </p:nvPr>
        </p:nvGraphicFramePr>
        <p:xfrm>
          <a:off x="585686" y="944274"/>
          <a:ext cx="11240554" cy="4916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199"/>
                <a:gridCol w="9408355"/>
              </a:tblGrid>
              <a:tr h="38189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entury Gothic" panose="020B0502020202020204" pitchFamily="34" charset="0"/>
                        </a:rPr>
                        <a:t>Дата</a:t>
                      </a:r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entury Gothic" panose="020B0502020202020204" pitchFamily="34" charset="0"/>
                        </a:rPr>
                        <a:t>Мероприятие</a:t>
                      </a:r>
                    </a:p>
                  </a:txBody>
                  <a:tcPr anchor="ctr"/>
                </a:tc>
              </a:tr>
              <a:tr h="88100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Представление  в ТОФК Распоряжений и иных документов для осуществления операций по выплатам за счет наличных денежных средств. При этом дата составления документа в поле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«дата» платежного документа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не должна быть позднее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декабря 2023</a:t>
                      </a:r>
                    </a:p>
                  </a:txBody>
                  <a:tcPr/>
                </a:tc>
              </a:tr>
              <a:tr h="6621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Внесение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наличных денежных средств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на расчетные (дебетовые) карты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через банкоматы или пункты выдачи наличных денежных средств;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  <a:tr h="8408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Представление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в ТОФК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Расшифровок сумм неиспользованных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средств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с указанием в поле «Вид операции» слова «неиспользованные»;</a:t>
                      </a:r>
                    </a:p>
                  </a:txBody>
                  <a:tcPr/>
                </a:tc>
              </a:tr>
              <a:tr h="7147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28 декабря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Предельный срок для взноса наличных денежных средств по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Объявлениям на взнос наличными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/>
                </a:tc>
              </a:tr>
              <a:tr h="7041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29 декабря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Удостовериться в отсутствии остатков на всех расчетных (дебетовых) картах, выданных организации; </a:t>
                      </a:r>
                    </a:p>
                  </a:txBody>
                  <a:tcPr/>
                </a:tc>
              </a:tr>
              <a:tr h="6085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29 декабря 2023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до 12:00 местного времени </a:t>
                      </a:r>
                      <a:endParaRPr lang="ru-RU" sz="1400" b="1" baseline="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Представление в ТОФК Расшифровок сумм неиспользованных средств, в случае внесения наличных средств в последний рабочий день финансового года;</a:t>
                      </a:r>
                    </a:p>
                    <a:p>
                      <a:pPr marL="0" algn="just" defTabSz="914400" rtl="0" eaLnBrk="1" latinLnBrk="0" hangingPunct="1"/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object 9"/>
          <p:cNvSpPr/>
          <p:nvPr/>
        </p:nvSpPr>
        <p:spPr>
          <a:xfrm>
            <a:off x="9554901" y="904564"/>
            <a:ext cx="2621849" cy="5351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</p:spTree>
    <p:extLst>
      <p:ext uri="{BB962C8B-B14F-4D97-AF65-F5344CB8AC3E}">
        <p14:creationId xmlns:p14="http://schemas.microsoft.com/office/powerpoint/2010/main" val="49208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301762" y="89660"/>
            <a:ext cx="6559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Порядок завершения операций по исполнению бюджета Союзного государства в конце 2023 года</a:t>
            </a:r>
            <a:endParaRPr lang="ru-RU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748409"/>
              </p:ext>
            </p:extLst>
          </p:nvPr>
        </p:nvGraphicFramePr>
        <p:xfrm>
          <a:off x="597954" y="1811896"/>
          <a:ext cx="10617975" cy="3100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239"/>
                <a:gridCol w="8936736"/>
              </a:tblGrid>
              <a:tr h="38618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entury Gothic" panose="020B0502020202020204" pitchFamily="34" charset="0"/>
                        </a:rPr>
                        <a:t>Дата</a:t>
                      </a:r>
                      <a:endParaRPr lang="ru-RU" sz="1200" dirty="0"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Century Gothic" panose="020B0502020202020204" pitchFamily="34" charset="0"/>
                        </a:rPr>
                        <a:t>Мероприятие</a:t>
                      </a:r>
                    </a:p>
                  </a:txBody>
                  <a:tcPr anchor="ctr"/>
                </a:tc>
              </a:tr>
              <a:tr h="14272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Принятие денежных обязательств получателями средств бюджета Союзного государства,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подлежащих оплате за счет средств бюджета Союзного государства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2873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27 декабря 2023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endParaRPr lang="ru-RU" sz="1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Century Gothic" panose="020B0502020202020204" pitchFamily="34" charset="0"/>
                        </a:rPr>
                        <a:t>Представление документов, необходимых для осуществления кассовых расходов с лицевых счетов</a:t>
                      </a:r>
                      <a:r>
                        <a:rPr lang="ru-RU" sz="1400" baseline="0" dirty="0" smtClean="0">
                          <a:latin typeface="Century Gothic" panose="020B0502020202020204" pitchFamily="34" charset="0"/>
                        </a:rPr>
                        <a:t> для учета операций со средствами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бюджета Союзного государства</a:t>
                      </a:r>
                      <a:endParaRPr lang="ru-RU" sz="1400" dirty="0" smtClean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object 9"/>
          <p:cNvSpPr/>
          <p:nvPr/>
        </p:nvSpPr>
        <p:spPr>
          <a:xfrm>
            <a:off x="9533532" y="904564"/>
            <a:ext cx="2621849" cy="5351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</p:spTree>
    <p:extLst>
      <p:ext uri="{BB962C8B-B14F-4D97-AF65-F5344CB8AC3E}">
        <p14:creationId xmlns:p14="http://schemas.microsoft.com/office/powerpoint/2010/main" val="51297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89728"/>
              </p:ext>
            </p:extLst>
          </p:nvPr>
        </p:nvGraphicFramePr>
        <p:xfrm>
          <a:off x="161192" y="1006557"/>
          <a:ext cx="11884269" cy="5100789"/>
        </p:xfrm>
        <a:graphic>
          <a:graphicData uri="http://schemas.openxmlformats.org/drawingml/2006/table">
            <a:tbl>
              <a:tblPr bandRow="1"/>
              <a:tblGrid>
                <a:gridCol w="835401"/>
                <a:gridCol w="1333369"/>
                <a:gridCol w="9715499"/>
              </a:tblGrid>
              <a:tr h="592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</a:rPr>
                        <a:t>пункт ПП РФ № 1496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1100" b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+mn-cs"/>
                        </a:rPr>
                        <a:t>Предельная</a:t>
                      </a:r>
                      <a:r>
                        <a:rPr lang="ru-RU" sz="1100" b="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+mn-cs"/>
                        </a:rPr>
                        <a:t> дата исполнения</a:t>
                      </a:r>
                      <a:endParaRPr lang="ru-RU" sz="1100" b="0" dirty="0" smtClean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ru-RU" sz="1100" b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Норма</a:t>
                      </a:r>
                      <a:endParaRPr lang="ru-RU" sz="1100" b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133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</a:t>
                      </a:r>
                      <a:r>
                        <a:rPr lang="ru-RU" sz="1100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5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01.12.2023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lvl="0" algn="just"/>
                      <a:r>
                        <a:rPr lang="ru-RU" sz="1100" b="1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Получатели средств федерального бюджета в пределах доведенных до них в установленном порядке на </a:t>
                      </a:r>
                      <a:r>
                        <a:rPr lang="ru-RU" sz="1100" b="1" u="sng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текущий финансовый год </a:t>
                      </a:r>
                      <a:r>
                        <a:rPr lang="ru-RU" sz="1100" b="0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соответствующих лимитов бюджетных обязательств </a:t>
                      </a:r>
                      <a:r>
                        <a:rPr lang="ru-RU" sz="1100" b="1" u="sng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не вправе принимать после 1 декабря текущего финансового</a:t>
                      </a:r>
                      <a:r>
                        <a:rPr lang="ru-RU" sz="1100" b="1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года бюджетные обязательства на основании государственных контрактов на поставку товаров, выполнение работ, оказание услуг, предусматривающих сроки оплаты поставленных товаров, выполненных работ, оказанных услуг или выплаты аванса, в том числе по отдельным этапам их исполнения, </a:t>
                      </a:r>
                      <a:r>
                        <a:rPr lang="ru-RU" sz="1100" b="1" kern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превышающие один месяц после указанной даты.</a:t>
                      </a:r>
                      <a:endParaRPr lang="ru-RU" sz="1100" b="1" kern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3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</a:t>
                      </a:r>
                      <a:r>
                        <a:rPr lang="ru-RU" sz="1100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5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25.12.2023</a:t>
                      </a:r>
                      <a:endParaRPr lang="ru-RU" sz="1100" b="1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Получатели средств федерального бюджета </a:t>
                      </a:r>
                      <a:r>
                        <a:rPr lang="ru-RU" sz="1100" b="1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завершают расчеты по государственным контрактам</a:t>
                      </a:r>
                      <a:r>
                        <a:rPr lang="ru-RU" sz="1100" dirty="0" smtClean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заключенным в текущем финансовом году в связи с расторжением ранее заключенных государственных контрактов на поставку товаров, выполнение работ, оказание услуг по соглашению сторон, решению суда или из-за одностороннего отказа стороны такого государственного контракта от его исполнения в соответствии с гражданским законодательством Российской Федерации, в том числе в связи с введением процедур, применяемых в деле о несостоятельности (банкротстве) поставщика (подрядчика, исполнителя) </a:t>
                      </a:r>
                      <a:endParaRPr lang="ru-RU" sz="105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757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п. 20(1)</a:t>
                      </a:r>
                      <a:endParaRPr lang="ru-RU" sz="1600" dirty="0"/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1 по 20 декабря</a:t>
                      </a:r>
                      <a:endParaRPr lang="ru-RU" sz="1600" b="1" dirty="0"/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Получатели средств федерального бюджета предусматривают в заключаемых ими государственных контрактах, исполнение которых (исполнение отдельного этапа по которым) осуществляется в декабре текущего финансового года, и (или) в декабре последующих финансовых годов условие об оплате - в 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соответствующем финансовом году в пределах лимитов бюджетных обязательств, доведенных до получателя средств федерального бюджета на указанный финансовый год,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не позднее чем за один рабочий день до окончания этого финансового года либо в очередном финансовом году в пределах лимитов бюджетных обязательств на соответствующий финансовый год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</a:tr>
              <a:tr h="12397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Times New Roman" panose="02020603050405020304" pitchFamily="18" charset="0"/>
                        </a:rPr>
                        <a:t>п. 20(1)</a:t>
                      </a:r>
                      <a:endParaRPr lang="ru-RU" sz="1600" dirty="0"/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21 по 31 декабря</a:t>
                      </a:r>
                      <a:endParaRPr lang="ru-RU" sz="1100" b="1" dirty="0"/>
                    </a:p>
                  </a:txBody>
                  <a:tcPr marL="68580" marR="6858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Получатели средств федерального бюджета предусматривают в заключаемых ими государственных контрактах, исполнение которых (исполнение отдельного этапа по которым) осуществляется в декабре текущего финансового года и (или) в декабре последующих финансовых годов условие об оплате - в </a:t>
                      </a:r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очередном финансовом году в пределах лимитов бюджетных обязательств на соответствующий финансовый год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1F8"/>
                    </a:solidFill>
                  </a:tcPr>
                </a:tc>
              </a:tr>
            </a:tbl>
          </a:graphicData>
        </a:graphic>
      </p:graphicFrame>
      <p:sp>
        <p:nvSpPr>
          <p:cNvPr id="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76445" y="17770"/>
            <a:ext cx="7251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Положения </a:t>
            </a:r>
            <a:r>
              <a:rPr lang="ru-RU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постановления </a:t>
            </a:r>
            <a:r>
              <a:rPr lang="ru-RU" b="1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Правительства </a:t>
            </a:r>
            <a:r>
              <a:rPr lang="ru-RU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РФ «</a:t>
            </a:r>
            <a:r>
              <a:rPr lang="ru-RU" b="1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 мерах по обеспечению исполнения федерального бюджета» от 09.12.2017 № 1496</a:t>
            </a:r>
          </a:p>
        </p:txBody>
      </p:sp>
      <p:sp>
        <p:nvSpPr>
          <p:cNvPr id="11" name="object 9"/>
          <p:cNvSpPr/>
          <p:nvPr/>
        </p:nvSpPr>
        <p:spPr>
          <a:xfrm>
            <a:off x="9554080" y="904564"/>
            <a:ext cx="2621849" cy="5351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2" name="object 9"/>
          <p:cNvSpPr/>
          <p:nvPr/>
        </p:nvSpPr>
        <p:spPr>
          <a:xfrm>
            <a:off x="9685932" y="1056964"/>
            <a:ext cx="2621849" cy="5351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</p:spTree>
    <p:extLst>
      <p:ext uri="{BB962C8B-B14F-4D97-AF65-F5344CB8AC3E}">
        <p14:creationId xmlns:p14="http://schemas.microsoft.com/office/powerpoint/2010/main" val="297213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221996" y="28891"/>
            <a:ext cx="6606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 4 </a:t>
            </a:r>
            <a:r>
              <a:rPr lang="ru-RU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Положения постановления Правительства РФ«О мерах по обеспечению исполнения федерального бюджета» от 09.12.2017 № 1496</a:t>
            </a:r>
            <a:endParaRPr lang="ru-RU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54901" y="904564"/>
            <a:ext cx="2621849" cy="5351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3513668" y="1222984"/>
            <a:ext cx="4700201" cy="1478124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ДОВЕДЕНИЕ ДОПОЛНИТЕЛЬНЫХ ЛБО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698334013"/>
              </p:ext>
            </p:extLst>
          </p:nvPr>
        </p:nvGraphicFramePr>
        <p:xfrm>
          <a:off x="174219" y="2600599"/>
          <a:ext cx="5047777" cy="2521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082180198"/>
              </p:ext>
            </p:extLst>
          </p:nvPr>
        </p:nvGraphicFramePr>
        <p:xfrm>
          <a:off x="6405487" y="2701108"/>
          <a:ext cx="5047777" cy="2528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3572111" y="4847917"/>
            <a:ext cx="5047777" cy="170576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источником финансового обеспечения оплаты государственного контракта являлись бюджетные ассигнования, выделенные   из 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резервного фонда Президента Российской Федерации </a:t>
            </a:r>
            <a:r>
              <a:rPr lang="ru-RU" sz="1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либо после 1 октября отчетного финансового года из 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резервного фонда Правительства Российской Федерации</a:t>
            </a:r>
            <a:r>
              <a:rPr lang="ru-RU" sz="1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51941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4272180231"/>
              </p:ext>
            </p:extLst>
          </p:nvPr>
        </p:nvGraphicFramePr>
        <p:xfrm>
          <a:off x="255494" y="1015501"/>
          <a:ext cx="11526198" cy="5482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804899" y="269416"/>
            <a:ext cx="6071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Мероприятия по завершению финансового года</a:t>
            </a:r>
            <a:endParaRPr lang="ru-RU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9533532" y="904564"/>
            <a:ext cx="2621849" cy="53517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</p:spTree>
    <p:extLst>
      <p:ext uri="{BB962C8B-B14F-4D97-AF65-F5344CB8AC3E}">
        <p14:creationId xmlns:p14="http://schemas.microsoft.com/office/powerpoint/2010/main" val="3008508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 smtClean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391" y="6402658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691" dirty="0" smtClean="0">
                <a:solidFill>
                  <a:schemeClr val="bg1">
                    <a:lumMod val="65000"/>
                  </a:schemeClr>
                </a:solidFill>
              </a:rPr>
              <a:t>14 декабря 2023 года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9145" y="3113594"/>
            <a:ext cx="4448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2800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2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9903</TotalTime>
  <Words>1017</Words>
  <Application>Microsoft Office PowerPoint</Application>
  <PresentationFormat>Широкоэкранный</PresentationFormat>
  <Paragraphs>88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Гуревич Екатерина Ильинична</dc:creator>
  <cp:lastModifiedBy>Кашликова Наталья Васильевна</cp:lastModifiedBy>
  <cp:revision>404</cp:revision>
  <cp:lastPrinted>2023-12-11T16:55:05Z</cp:lastPrinted>
  <dcterms:created xsi:type="dcterms:W3CDTF">2022-05-19T08:37:48Z</dcterms:created>
  <dcterms:modified xsi:type="dcterms:W3CDTF">2023-12-14T06:48:54Z</dcterms:modified>
</cp:coreProperties>
</file>