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58" r:id="rId2"/>
    <p:sldId id="257" r:id="rId3"/>
    <p:sldId id="265" r:id="rId4"/>
    <p:sldId id="266" r:id="rId5"/>
    <p:sldId id="262" r:id="rId6"/>
    <p:sldId id="263" r:id="rId7"/>
    <p:sldId id="267" r:id="rId8"/>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1437F"/>
    <a:srgbClr val="00FF00"/>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00" autoAdjust="0"/>
    <p:restoredTop sz="94660"/>
  </p:normalViewPr>
  <p:slideViewPr>
    <p:cSldViewPr snapToGrid="0">
      <p:cViewPr varScale="1">
        <p:scale>
          <a:sx n="116" d="100"/>
          <a:sy n="116" d="100"/>
        </p:scale>
        <p:origin x="10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oleObject" Target="file:///C:\Users\Malygina_SA\Desktop\&#1076;&#1086;&#1082;&#1080;\&#1054;&#1060;&#1050;&#1057;\&#1057;&#1052;&#1090;&#1072;&#1090;&#1072;.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Malygina_SA\Desktop\&#1076;&#1086;&#1082;&#1080;\&#1054;&#1060;&#1050;&#1057;\&#1057;&#1052;&#1090;&#1072;&#1090;&#1072;.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39350275232152393"/>
          <c:y val="3.6250932894784996E-2"/>
          <c:w val="0.57300232421794517"/>
          <c:h val="0.79199523575364483"/>
        </c:manualLayout>
      </c:layout>
      <c:bar3DChart>
        <c:barDir val="bar"/>
        <c:grouping val="percentStacked"/>
        <c:varyColors val="0"/>
        <c:ser>
          <c:idx val="0"/>
          <c:order val="0"/>
          <c:tx>
            <c:strRef>
              <c:f>Лист2!$D$52</c:f>
              <c:strCache>
                <c:ptCount val="1"/>
                <c:pt idx="0">
                  <c:v>Уведомление</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SimSun" panose="02010600030101010101" pitchFamily="2" charset="-122"/>
                    <a:ea typeface="SimSun" panose="02010600030101010101" pitchFamily="2" charset="-122"/>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Лист2!$C$53:$C$55</c:f>
              <c:strCache>
                <c:ptCount val="3"/>
                <c:pt idx="0">
                  <c:v>План-график закупок</c:v>
                </c:pt>
                <c:pt idx="1">
                  <c:v>Контракт и изменение в контракт</c:v>
                </c:pt>
                <c:pt idx="2">
                  <c:v>Исполнение и расторжение контракта</c:v>
                </c:pt>
              </c:strCache>
            </c:strRef>
          </c:cat>
          <c:val>
            <c:numRef>
              <c:f>Лист2!$D$53:$D$55</c:f>
              <c:numCache>
                <c:formatCode>General</c:formatCode>
                <c:ptCount val="3"/>
                <c:pt idx="0">
                  <c:v>11475</c:v>
                </c:pt>
                <c:pt idx="1">
                  <c:v>100986</c:v>
                </c:pt>
                <c:pt idx="2">
                  <c:v>426506</c:v>
                </c:pt>
              </c:numCache>
            </c:numRef>
          </c:val>
        </c:ser>
        <c:ser>
          <c:idx val="1"/>
          <c:order val="1"/>
          <c:tx>
            <c:strRef>
              <c:f>Лист2!$E$52</c:f>
              <c:strCache>
                <c:ptCount val="1"/>
                <c:pt idx="0">
                  <c:v>Протокол</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invertIfNegative val="0"/>
          <c:dLbls>
            <c:dLbl>
              <c:idx val="0"/>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ysClr val="windowText" lastClr="000000"/>
                      </a:solidFill>
                      <a:latin typeface="SimSun" panose="02010600030101010101" pitchFamily="2" charset="-122"/>
                      <a:ea typeface="SimSun" panose="02010600030101010101" pitchFamily="2" charset="-122"/>
                      <a:cs typeface="+mn-cs"/>
                    </a:defRPr>
                  </a:pPr>
                  <a:endParaRPr lang="ru-RU"/>
                </a:p>
              </c:txPr>
              <c:showLegendKey val="0"/>
              <c:showVal val="1"/>
              <c:showCatName val="0"/>
              <c:showSerName val="0"/>
              <c:showPercent val="0"/>
              <c:showBubbleSize val="0"/>
            </c:dLbl>
            <c:dLbl>
              <c:idx val="1"/>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ysClr val="windowText" lastClr="000000"/>
                      </a:solidFill>
                      <a:latin typeface="SimSun" panose="02010600030101010101" pitchFamily="2" charset="-122"/>
                      <a:ea typeface="SimSun" panose="02010600030101010101" pitchFamily="2" charset="-122"/>
                      <a:cs typeface="+mn-cs"/>
                    </a:defRPr>
                  </a:pPr>
                  <a:endParaRPr lang="ru-RU"/>
                </a:p>
              </c:txPr>
              <c:showLegendKey val="0"/>
              <c:showVal val="1"/>
              <c:showCatName val="0"/>
              <c:showSerName val="0"/>
              <c:showPercent val="0"/>
              <c:showBubbleSize val="0"/>
            </c:dLbl>
            <c:dLbl>
              <c:idx val="2"/>
              <c:layout>
                <c:manualLayout>
                  <c:x val="-4.7047193256533809E-2"/>
                  <c:y val="-0.10216142647140869"/>
                </c:manualLayout>
              </c:layout>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ysClr val="windowText" lastClr="000000"/>
                      </a:solidFill>
                      <a:latin typeface="SimSun" panose="02010600030101010101" pitchFamily="2" charset="-122"/>
                      <a:ea typeface="SimSun" panose="02010600030101010101" pitchFamily="2" charset="-122"/>
                      <a:cs typeface="+mn-cs"/>
                    </a:defRPr>
                  </a:pPr>
                  <a:endParaRPr lang="ru-RU"/>
                </a:p>
              </c:txP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ysClr val="windowText" lastClr="000000"/>
                    </a:solidFill>
                    <a:latin typeface="SimSun" panose="02010600030101010101" pitchFamily="2" charset="-122"/>
                    <a:ea typeface="SimSun" panose="02010600030101010101" pitchFamily="2" charset="-122"/>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Лист2!$C$53:$C$55</c:f>
              <c:strCache>
                <c:ptCount val="3"/>
                <c:pt idx="0">
                  <c:v>План-график закупок</c:v>
                </c:pt>
                <c:pt idx="1">
                  <c:v>Контракт и изменение в контракт</c:v>
                </c:pt>
                <c:pt idx="2">
                  <c:v>Исполнение и расторжение контракта</c:v>
                </c:pt>
              </c:strCache>
            </c:strRef>
          </c:cat>
          <c:val>
            <c:numRef>
              <c:f>Лист2!$E$53:$E$55</c:f>
              <c:numCache>
                <c:formatCode>General</c:formatCode>
                <c:ptCount val="3"/>
                <c:pt idx="0">
                  <c:v>2574</c:v>
                </c:pt>
                <c:pt idx="1">
                  <c:v>40042</c:v>
                </c:pt>
                <c:pt idx="2">
                  <c:v>28191</c:v>
                </c:pt>
              </c:numCache>
            </c:numRef>
          </c:val>
        </c:ser>
        <c:dLbls>
          <c:showLegendKey val="0"/>
          <c:showVal val="1"/>
          <c:showCatName val="0"/>
          <c:showSerName val="0"/>
          <c:showPercent val="0"/>
          <c:showBubbleSize val="0"/>
        </c:dLbls>
        <c:gapWidth val="150"/>
        <c:shape val="box"/>
        <c:axId val="195962960"/>
        <c:axId val="195963352"/>
        <c:axId val="0"/>
      </c:bar3DChart>
      <c:catAx>
        <c:axId val="195962960"/>
        <c:scaling>
          <c:orientation val="minMax"/>
        </c:scaling>
        <c:delete val="0"/>
        <c:axPos val="l"/>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accent5">
                    <a:lumMod val="50000"/>
                  </a:schemeClr>
                </a:solidFill>
                <a:latin typeface="Times New Roman" panose="02020603050405020304" pitchFamily="18" charset="0"/>
                <a:ea typeface="+mn-ea"/>
                <a:cs typeface="Times New Roman" panose="02020603050405020304" pitchFamily="18" charset="0"/>
              </a:defRPr>
            </a:pPr>
            <a:endParaRPr lang="ru-RU"/>
          </a:p>
        </c:txPr>
        <c:crossAx val="195963352"/>
        <c:crosses val="autoZero"/>
        <c:auto val="1"/>
        <c:lblAlgn val="ctr"/>
        <c:lblOffset val="100"/>
        <c:noMultiLvlLbl val="0"/>
      </c:catAx>
      <c:valAx>
        <c:axId val="195963352"/>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u-RU"/>
          </a:p>
        </c:txPr>
        <c:crossAx val="19596296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400" b="0" i="0" u="none" strike="noStrike" kern="1200" baseline="0">
              <a:solidFill>
                <a:schemeClr val="accent5">
                  <a:lumMod val="50000"/>
                </a:schemeClr>
              </a:solidFill>
              <a:latin typeface="+mn-lt"/>
              <a:ea typeface="+mn-ea"/>
              <a:cs typeface="+mn-cs"/>
            </a:defRPr>
          </a:pPr>
          <a:endParaRPr lang="ru-RU"/>
        </a:p>
      </c:txPr>
    </c:legend>
    <c:plotVisOnly val="1"/>
    <c:dispBlanksAs val="gap"/>
    <c:showDLblsOverMax val="0"/>
  </c:chart>
  <c:spPr>
    <a:noFill/>
    <a:ln>
      <a:noFill/>
    </a:ln>
    <a:effectLst/>
  </c:spPr>
  <c:txPr>
    <a:bodyPr/>
    <a:lstStyle/>
    <a:p>
      <a:pPr>
        <a:defRPr/>
      </a:pPr>
      <a:endParaRPr lang="ru-RU"/>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ru-RU"/>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11562484313486456"/>
          <c:y val="8.2062649420821712E-2"/>
          <c:w val="0.81934554471144383"/>
          <c:h val="0.71081964064889602"/>
        </c:manualLayout>
      </c:layout>
      <c:pie3DChart>
        <c:varyColors val="1"/>
        <c:ser>
          <c:idx val="0"/>
          <c:order val="0"/>
          <c:tx>
            <c:strRef>
              <c:f>Лист2!$C$42:$C$44</c:f>
              <c:strCache>
                <c:ptCount val="3"/>
                <c:pt idx="0">
                  <c:v>План-график закупок</c:v>
                </c:pt>
                <c:pt idx="1">
                  <c:v>Контракт и изменение в контракт</c:v>
                </c:pt>
                <c:pt idx="2">
                  <c:v>Исполнение и расторжение контракта</c:v>
                </c:pt>
              </c:strCache>
            </c:strRef>
          </c:tx>
          <c:dPt>
            <c:idx val="0"/>
            <c:bubble3D val="0"/>
            <c:spPr>
              <a:solidFill>
                <a:schemeClr val="accent5">
                  <a:shade val="65000"/>
                </a:schemeClr>
              </a:solidFill>
              <a:ln w="25400">
                <a:solidFill>
                  <a:schemeClr val="lt1"/>
                </a:solidFill>
              </a:ln>
              <a:effectLst/>
              <a:sp3d contourW="25400">
                <a:contourClr>
                  <a:schemeClr val="lt1"/>
                </a:contourClr>
              </a:sp3d>
            </c:spPr>
          </c:dPt>
          <c:dPt>
            <c:idx val="1"/>
            <c:bubble3D val="0"/>
            <c:spPr>
              <a:solidFill>
                <a:schemeClr val="accent5"/>
              </a:solidFill>
              <a:ln w="25400">
                <a:solidFill>
                  <a:schemeClr val="lt1"/>
                </a:solidFill>
              </a:ln>
              <a:effectLst/>
              <a:sp3d contourW="25400">
                <a:contourClr>
                  <a:schemeClr val="lt1"/>
                </a:contourClr>
              </a:sp3d>
            </c:spPr>
          </c:dPt>
          <c:dPt>
            <c:idx val="2"/>
            <c:bubble3D val="0"/>
            <c:spPr>
              <a:solidFill>
                <a:schemeClr val="accent5">
                  <a:tint val="65000"/>
                </a:schemeClr>
              </a:solidFill>
              <a:ln w="25400">
                <a:solidFill>
                  <a:schemeClr val="lt1"/>
                </a:solidFill>
              </a:ln>
              <a:effectLst/>
              <a:sp3d contourW="25400">
                <a:contourClr>
                  <a:schemeClr val="lt1"/>
                </a:contourClr>
              </a:sp3d>
            </c:spPr>
          </c:dPt>
          <c:dLbls>
            <c:dLbl>
              <c:idx val="0"/>
              <c:layout>
                <c:manualLayout>
                  <c:x val="4.0476184784938397E-2"/>
                  <c:y val="-1.7759199241901277E-2"/>
                </c:manualLayout>
              </c:layout>
              <c:tx>
                <c:rich>
                  <a:bodyPr rot="0" spcFirstLastPara="1" vertOverflow="ellipsis" vert="horz" wrap="square" lIns="38100" tIns="19050" rIns="38100" bIns="19050" anchor="ctr" anchorCtr="1">
                    <a:spAutoFit/>
                  </a:bodyPr>
                  <a:lstStyle/>
                  <a:p>
                    <a:pPr>
                      <a:defRPr sz="2000" b="1" i="0" u="none" strike="noStrike" kern="1200" baseline="0">
                        <a:solidFill>
                          <a:sysClr val="windowText" lastClr="000000"/>
                        </a:solidFill>
                        <a:latin typeface="SimSun" panose="02010600030101010101" pitchFamily="2" charset="-122"/>
                        <a:ea typeface="SimSun" panose="02010600030101010101" pitchFamily="2" charset="-122"/>
                        <a:cs typeface="+mn-cs"/>
                      </a:defRPr>
                    </a:pPr>
                    <a:fld id="{F65D0EA7-0F23-4CEC-92E2-D850955F0FCF}" type="PERCENTAGE">
                      <a:rPr lang="en-US" sz="2000" b="1" baseline="0">
                        <a:solidFill>
                          <a:sysClr val="windowText" lastClr="000000"/>
                        </a:solidFill>
                        <a:latin typeface="SimSun" panose="02010600030101010101" pitchFamily="2" charset="-122"/>
                        <a:ea typeface="SimSun" panose="02010600030101010101" pitchFamily="2" charset="-122"/>
                      </a:rPr>
                      <a:pPr>
                        <a:defRPr sz="2000" b="1">
                          <a:solidFill>
                            <a:sysClr val="windowText" lastClr="000000"/>
                          </a:solidFill>
                          <a:latin typeface="SimSun" panose="02010600030101010101" pitchFamily="2" charset="-122"/>
                          <a:ea typeface="SimSun" panose="02010600030101010101" pitchFamily="2" charset="-122"/>
                        </a:defRPr>
                      </a:pPr>
                      <a:t>[ПРОЦЕНТ]</a:t>
                    </a:fld>
                    <a:endParaRPr lang="ru-RU"/>
                  </a:p>
                </c:rich>
              </c:tx>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ysClr val="windowText" lastClr="000000"/>
                      </a:solidFill>
                      <a:latin typeface="SimSun" panose="02010600030101010101" pitchFamily="2" charset="-122"/>
                      <a:ea typeface="SimSun" panose="02010600030101010101" pitchFamily="2" charset="-122"/>
                      <a:cs typeface="+mn-cs"/>
                    </a:defRPr>
                  </a:pPr>
                  <a:endParaRPr lang="ru-RU"/>
                </a:p>
              </c:txPr>
              <c:dLblPos val="bestFit"/>
              <c:showLegendKey val="0"/>
              <c:showVal val="0"/>
              <c:showCatName val="1"/>
              <c:showSerName val="0"/>
              <c:showPercent val="1"/>
              <c:showBubbleSize val="0"/>
              <c:extLst>
                <c:ext xmlns:c15="http://schemas.microsoft.com/office/drawing/2012/chart" uri="{CE6537A1-D6FC-4f65-9D91-7224C49458BB}">
                  <c15:layout/>
                  <c15:dlblFieldTable/>
                  <c15:showDataLabelsRange val="0"/>
                </c:ext>
              </c:extLst>
            </c:dLbl>
            <c:dLbl>
              <c:idx val="1"/>
              <c:layout>
                <c:manualLayout>
                  <c:x val="-0.1770833084341055"/>
                  <c:y val="5.9197330806337566E-2"/>
                </c:manualLayout>
              </c:layout>
              <c:tx>
                <c:rich>
                  <a:bodyPr rot="0" spcFirstLastPara="1" vertOverflow="ellipsis" vert="horz" wrap="square" lIns="38100" tIns="19050" rIns="38100" bIns="19050" anchor="ctr" anchorCtr="1">
                    <a:spAutoFit/>
                  </a:bodyPr>
                  <a:lstStyle/>
                  <a:p>
                    <a:pPr>
                      <a:defRPr sz="2000" b="1" i="0" u="none" strike="noStrike" kern="1200" cap="none" spc="0" baseline="0">
                        <a:ln w="0"/>
                        <a:solidFill>
                          <a:schemeClr val="bg1"/>
                        </a:solidFill>
                        <a:effectLst>
                          <a:outerShdw blurRad="38100" dist="19050" dir="2700000" algn="tl" rotWithShape="0">
                            <a:schemeClr val="dk1">
                              <a:alpha val="40000"/>
                            </a:schemeClr>
                          </a:outerShdw>
                        </a:effectLst>
                        <a:latin typeface="SimSun" panose="02010600030101010101" pitchFamily="2" charset="-122"/>
                        <a:ea typeface="SimSun" panose="02010600030101010101" pitchFamily="2" charset="-122"/>
                        <a:cs typeface="+mn-cs"/>
                      </a:defRPr>
                    </a:pPr>
                    <a:fld id="{5662E092-4072-4053-9D3A-D9F6F17DD487}" type="PERCENTAGE">
                      <a:rPr lang="en-US" sz="2000" b="1" cap="none" spc="0" baseline="0">
                        <a:ln w="0"/>
                        <a:solidFill>
                          <a:schemeClr val="bg1"/>
                        </a:solidFill>
                        <a:effectLst>
                          <a:outerShdw blurRad="38100" dist="19050" dir="2700000" algn="tl" rotWithShape="0">
                            <a:schemeClr val="dk1">
                              <a:alpha val="40000"/>
                            </a:schemeClr>
                          </a:outerShdw>
                        </a:effectLst>
                        <a:latin typeface="SimSun" panose="02010600030101010101" pitchFamily="2" charset="-122"/>
                        <a:ea typeface="SimSun" panose="02010600030101010101" pitchFamily="2" charset="-122"/>
                      </a:rPr>
                      <a:pPr>
                        <a:defRPr sz="2000" b="1" cap="none" spc="0">
                          <a:ln w="0"/>
                          <a:solidFill>
                            <a:schemeClr val="bg1"/>
                          </a:solidFill>
                          <a:effectLst>
                            <a:outerShdw blurRad="38100" dist="19050" dir="2700000" algn="tl" rotWithShape="0">
                              <a:schemeClr val="dk1">
                                <a:alpha val="40000"/>
                              </a:schemeClr>
                            </a:outerShdw>
                          </a:effectLst>
                          <a:latin typeface="SimSun" panose="02010600030101010101" pitchFamily="2" charset="-122"/>
                          <a:ea typeface="SimSun" panose="02010600030101010101" pitchFamily="2" charset="-122"/>
                        </a:defRPr>
                      </a:pPr>
                      <a:t>[ПРОЦЕНТ]</a:t>
                    </a:fld>
                    <a:endParaRPr lang="ru-RU"/>
                  </a:p>
                </c:rich>
              </c:tx>
              <c:spPr>
                <a:noFill/>
                <a:ln>
                  <a:noFill/>
                </a:ln>
                <a:effectLst/>
              </c:spPr>
              <c:txPr>
                <a:bodyPr rot="0" spcFirstLastPara="1" vertOverflow="ellipsis" vert="horz" wrap="square" lIns="38100" tIns="19050" rIns="38100" bIns="19050" anchor="ctr" anchorCtr="1">
                  <a:spAutoFit/>
                </a:bodyPr>
                <a:lstStyle/>
                <a:p>
                  <a:pPr>
                    <a:defRPr sz="2000" b="1" i="0" u="none" strike="noStrike" kern="1200" cap="none" spc="0" baseline="0">
                      <a:ln w="0"/>
                      <a:solidFill>
                        <a:schemeClr val="bg1"/>
                      </a:solidFill>
                      <a:effectLst>
                        <a:outerShdw blurRad="38100" dist="19050" dir="2700000" algn="tl" rotWithShape="0">
                          <a:schemeClr val="dk1">
                            <a:alpha val="40000"/>
                          </a:schemeClr>
                        </a:outerShdw>
                      </a:effectLst>
                      <a:latin typeface="SimSun" panose="02010600030101010101" pitchFamily="2" charset="-122"/>
                      <a:ea typeface="SimSun" panose="02010600030101010101" pitchFamily="2" charset="-122"/>
                      <a:cs typeface="+mn-cs"/>
                    </a:defRPr>
                  </a:pPr>
                  <a:endParaRPr lang="ru-RU"/>
                </a:p>
              </c:txPr>
              <c:dLblPos val="bestFit"/>
              <c:showLegendKey val="0"/>
              <c:showVal val="0"/>
              <c:showCatName val="1"/>
              <c:showSerName val="0"/>
              <c:showPercent val="1"/>
              <c:showBubbleSize val="0"/>
              <c:extLst>
                <c:ext xmlns:c15="http://schemas.microsoft.com/office/drawing/2012/chart" uri="{CE6537A1-D6FC-4f65-9D91-7224C49458BB}">
                  <c15:layout/>
                  <c15:dlblFieldTable/>
                  <c15:showDataLabelsRange val="0"/>
                </c:ext>
              </c:extLst>
            </c:dLbl>
            <c:dLbl>
              <c:idx val="2"/>
              <c:layout>
                <c:manualLayout>
                  <c:x val="0.21502973166998524"/>
                  <c:y val="-0.2308695901447165"/>
                </c:manualLayout>
              </c:layout>
              <c:tx>
                <c:rich>
                  <a:bodyPr rot="0" spcFirstLastPara="1" vertOverflow="ellipsis" vert="horz" wrap="square" lIns="38100" tIns="19050" rIns="38100" bIns="19050" anchor="ctr" anchorCtr="1">
                    <a:spAutoFit/>
                  </a:bodyPr>
                  <a:lstStyle/>
                  <a:p>
                    <a:pPr>
                      <a:defRPr sz="2000" b="1" i="0" u="none" strike="noStrike" kern="1200" cap="none" spc="0" baseline="0">
                        <a:ln w="0"/>
                        <a:solidFill>
                          <a:schemeClr val="bg1"/>
                        </a:solidFill>
                        <a:effectLst>
                          <a:outerShdw blurRad="38100" dist="19050" dir="2700000" algn="tl" rotWithShape="0">
                            <a:schemeClr val="dk1">
                              <a:alpha val="40000"/>
                            </a:schemeClr>
                          </a:outerShdw>
                        </a:effectLst>
                        <a:latin typeface="SimSun" panose="02010600030101010101" pitchFamily="2" charset="-122"/>
                        <a:ea typeface="SimSun" panose="02010600030101010101" pitchFamily="2" charset="-122"/>
                        <a:cs typeface="+mn-cs"/>
                      </a:defRPr>
                    </a:pPr>
                    <a:fld id="{57598CCB-6269-4199-B73E-63DC46E4F024}" type="PERCENTAGE">
                      <a:rPr lang="en-US" sz="2000" b="1" cap="none" spc="0" baseline="0">
                        <a:ln w="0"/>
                        <a:solidFill>
                          <a:schemeClr val="bg1"/>
                        </a:solidFill>
                        <a:effectLst>
                          <a:outerShdw blurRad="38100" dist="19050" dir="2700000" algn="tl" rotWithShape="0">
                            <a:schemeClr val="dk1">
                              <a:alpha val="40000"/>
                            </a:schemeClr>
                          </a:outerShdw>
                        </a:effectLst>
                        <a:latin typeface="SimSun" panose="02010600030101010101" pitchFamily="2" charset="-122"/>
                        <a:ea typeface="SimSun" panose="02010600030101010101" pitchFamily="2" charset="-122"/>
                      </a:rPr>
                      <a:pPr>
                        <a:defRPr sz="2000" b="1" cap="none" spc="0">
                          <a:ln w="0"/>
                          <a:solidFill>
                            <a:schemeClr val="bg1"/>
                          </a:solidFill>
                          <a:effectLst>
                            <a:outerShdw blurRad="38100" dist="19050" dir="2700000" algn="tl" rotWithShape="0">
                              <a:schemeClr val="dk1">
                                <a:alpha val="40000"/>
                              </a:schemeClr>
                            </a:outerShdw>
                          </a:effectLst>
                          <a:latin typeface="SimSun" panose="02010600030101010101" pitchFamily="2" charset="-122"/>
                          <a:ea typeface="SimSun" panose="02010600030101010101" pitchFamily="2" charset="-122"/>
                        </a:defRPr>
                      </a:pPr>
                      <a:t>[ПРОЦЕНТ]</a:t>
                    </a:fld>
                    <a:endParaRPr lang="ru-RU"/>
                  </a:p>
                </c:rich>
              </c:tx>
              <c:spPr>
                <a:noFill/>
                <a:ln>
                  <a:noFill/>
                </a:ln>
                <a:effectLst/>
              </c:spPr>
              <c:txPr>
                <a:bodyPr rot="0" spcFirstLastPara="1" vertOverflow="ellipsis" vert="horz" wrap="square" lIns="38100" tIns="19050" rIns="38100" bIns="19050" anchor="ctr" anchorCtr="1">
                  <a:spAutoFit/>
                </a:bodyPr>
                <a:lstStyle/>
                <a:p>
                  <a:pPr>
                    <a:defRPr sz="2000" b="1" i="0" u="none" strike="noStrike" kern="1200" cap="none" spc="0" baseline="0">
                      <a:ln w="0"/>
                      <a:solidFill>
                        <a:schemeClr val="bg1"/>
                      </a:solidFill>
                      <a:effectLst>
                        <a:outerShdw blurRad="38100" dist="19050" dir="2700000" algn="tl" rotWithShape="0">
                          <a:schemeClr val="dk1">
                            <a:alpha val="40000"/>
                          </a:schemeClr>
                        </a:outerShdw>
                      </a:effectLst>
                      <a:latin typeface="SimSun" panose="02010600030101010101" pitchFamily="2" charset="-122"/>
                      <a:ea typeface="SimSun" panose="02010600030101010101" pitchFamily="2" charset="-122"/>
                      <a:cs typeface="+mn-cs"/>
                    </a:defRPr>
                  </a:pPr>
                  <a:endParaRPr lang="ru-RU"/>
                </a:p>
              </c:txPr>
              <c:dLblPos val="bestFit"/>
              <c:showLegendKey val="0"/>
              <c:showVal val="0"/>
              <c:showCatName val="1"/>
              <c:showSerName val="0"/>
              <c:showPercent val="1"/>
              <c:showBubbleSize val="0"/>
              <c:extLst>
                <c:ext xmlns:c15="http://schemas.microsoft.com/office/drawing/2012/chart" uri="{CE6537A1-D6FC-4f65-9D91-7224C49458BB}">
                  <c15:layout/>
                  <c15:dlblFieldTable/>
                  <c15:showDataLabelsRange val="0"/>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SimSun" panose="02010600030101010101" pitchFamily="2" charset="-122"/>
                    <a:ea typeface="SimSun" panose="02010600030101010101" pitchFamily="2" charset="-122"/>
                    <a:cs typeface="+mn-cs"/>
                  </a:defRPr>
                </a:pPr>
                <a:endParaRPr lang="ru-RU"/>
              </a:p>
            </c:txPr>
            <c:dLblPos val="outEnd"/>
            <c:showLegendKey val="0"/>
            <c:showVal val="0"/>
            <c:showCatName val="1"/>
            <c:showSerName val="0"/>
            <c:showPercent val="1"/>
            <c:showBubbleSize val="0"/>
            <c:showLeaderLines val="1"/>
            <c:leaderLines>
              <c:spPr>
                <a:ln w="19050" cap="flat" cmpd="sng" algn="ctr">
                  <a:solidFill>
                    <a:schemeClr val="dk1"/>
                  </a:solidFill>
                  <a:prstDash val="solid"/>
                  <a:miter lim="800000"/>
                </a:ln>
                <a:effectLst/>
              </c:spPr>
            </c:leaderLines>
            <c:extLst>
              <c:ext xmlns:c15="http://schemas.microsoft.com/office/drawing/2012/chart" uri="{CE6537A1-D6FC-4f65-9D91-7224C49458BB}"/>
            </c:extLst>
          </c:dLbls>
          <c:cat>
            <c:strRef>
              <c:f>Лист2!$C$42:$C$44</c:f>
              <c:strCache>
                <c:ptCount val="3"/>
                <c:pt idx="0">
                  <c:v>План-график закупок</c:v>
                </c:pt>
                <c:pt idx="1">
                  <c:v>Контракт и изменение в контракт</c:v>
                </c:pt>
                <c:pt idx="2">
                  <c:v>Исполнение и расторжение контракта</c:v>
                </c:pt>
              </c:strCache>
            </c:strRef>
          </c:cat>
          <c:val>
            <c:numRef>
              <c:f>Лист2!$D$42:$D$44</c:f>
              <c:numCache>
                <c:formatCode>General</c:formatCode>
                <c:ptCount val="3"/>
                <c:pt idx="0">
                  <c:v>14049</c:v>
                </c:pt>
                <c:pt idx="1">
                  <c:v>141046</c:v>
                </c:pt>
                <c:pt idx="2">
                  <c:v>454697</c:v>
                </c:pt>
              </c:numCache>
            </c:numRef>
          </c:val>
        </c:ser>
        <c:dLbls>
          <c:dLblPos val="outEnd"/>
          <c:showLegendKey val="0"/>
          <c:showVal val="0"/>
          <c:showCatName val="0"/>
          <c:showSerName val="0"/>
          <c:showPercent val="1"/>
          <c:showBubbleSize val="0"/>
          <c:showLeaderLines val="1"/>
        </c:dLbls>
      </c:pie3D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ru-RU"/>
        </a:p>
      </c:txPr>
    </c:legend>
    <c:plotVisOnly val="1"/>
    <c:dispBlanksAs val="gap"/>
    <c:showDLblsOverMax val="0"/>
  </c:chart>
  <c:spPr>
    <a:solidFill>
      <a:schemeClr val="bg1"/>
    </a:solidFill>
    <a:ln w="9525" cap="flat" cmpd="sng" algn="ctr">
      <a:solidFill>
        <a:schemeClr val="tx1">
          <a:lumMod val="15000"/>
          <a:lumOff val="85000"/>
        </a:schemeClr>
      </a:solidFill>
      <a:bevel/>
    </a:ln>
    <a:effectLst/>
  </c:spPr>
  <c:txPr>
    <a:bodyPr/>
    <a:lstStyle/>
    <a:p>
      <a:pPr>
        <a:defRPr/>
      </a:pPr>
      <a:endParaRPr lang="ru-RU"/>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withinLinear" id="18">
  <a:schemeClr val="accent5"/>
</cs:colorStyle>
</file>

<file path=ppt/charts/style1.xml><?xml version="1.0" encoding="utf-8"?>
<cs:chartStyle xmlns:cs="http://schemas.microsoft.com/office/drawing/2012/chartStyle" xmlns:a="http://schemas.openxmlformats.org/drawingml/2006/main" id="347">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F8F4DF7-A882-4900-962C-0E80DC1F9B69}" type="datetimeFigureOut">
              <a:rPr lang="ru-RU" smtClean="0"/>
              <a:t>22.11.2022</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B96A51E-B93D-473F-991C-022BEE97056C}" type="slidenum">
              <a:rPr lang="ru-RU" smtClean="0"/>
              <a:t>‹#›</a:t>
            </a:fld>
            <a:endParaRPr lang="ru-RU"/>
          </a:p>
        </p:txBody>
      </p:sp>
    </p:spTree>
    <p:extLst>
      <p:ext uri="{BB962C8B-B14F-4D97-AF65-F5344CB8AC3E}">
        <p14:creationId xmlns:p14="http://schemas.microsoft.com/office/powerpoint/2010/main" val="22189003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079500" y="1560513"/>
            <a:ext cx="13862050" cy="779780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B7D7DF5C-7F57-44F4-B39F-B8F4CFA10446}" type="slidenum">
              <a:rPr lang="ru-RU" smtClean="0"/>
              <a:t>1</a:t>
            </a:fld>
            <a:endParaRPr lang="ru-RU"/>
          </a:p>
        </p:txBody>
      </p:sp>
    </p:spTree>
    <p:extLst>
      <p:ext uri="{BB962C8B-B14F-4D97-AF65-F5344CB8AC3E}">
        <p14:creationId xmlns:p14="http://schemas.microsoft.com/office/powerpoint/2010/main" val="41059646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079500" y="1560513"/>
            <a:ext cx="13862050" cy="779780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B7D7DF5C-7F57-44F4-B39F-B8F4CFA10446}" type="slidenum">
              <a:rPr lang="ru-RU" smtClean="0"/>
              <a:t>2</a:t>
            </a:fld>
            <a:endParaRPr lang="ru-RU"/>
          </a:p>
        </p:txBody>
      </p:sp>
    </p:spTree>
    <p:extLst>
      <p:ext uri="{BB962C8B-B14F-4D97-AF65-F5344CB8AC3E}">
        <p14:creationId xmlns:p14="http://schemas.microsoft.com/office/powerpoint/2010/main" val="11213028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079500" y="1560513"/>
            <a:ext cx="13862050" cy="779780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B7D7DF5C-7F57-44F4-B39F-B8F4CFA10446}" type="slidenum">
              <a:rPr lang="ru-RU" smtClean="0"/>
              <a:t>3</a:t>
            </a:fld>
            <a:endParaRPr lang="ru-RU"/>
          </a:p>
        </p:txBody>
      </p:sp>
    </p:spTree>
    <p:extLst>
      <p:ext uri="{BB962C8B-B14F-4D97-AF65-F5344CB8AC3E}">
        <p14:creationId xmlns:p14="http://schemas.microsoft.com/office/powerpoint/2010/main" val="36601376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079500" y="1560513"/>
            <a:ext cx="13862050" cy="779780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B7D7DF5C-7F57-44F4-B39F-B8F4CFA10446}" type="slidenum">
              <a:rPr lang="ru-RU" smtClean="0"/>
              <a:t>4</a:t>
            </a:fld>
            <a:endParaRPr lang="ru-RU"/>
          </a:p>
        </p:txBody>
      </p:sp>
    </p:spTree>
    <p:extLst>
      <p:ext uri="{BB962C8B-B14F-4D97-AF65-F5344CB8AC3E}">
        <p14:creationId xmlns:p14="http://schemas.microsoft.com/office/powerpoint/2010/main" val="40949756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079500" y="1560513"/>
            <a:ext cx="13862050" cy="779780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B7D7DF5C-7F57-44F4-B39F-B8F4CFA10446}" type="slidenum">
              <a:rPr lang="ru-RU" smtClean="0"/>
              <a:t>5</a:t>
            </a:fld>
            <a:endParaRPr lang="ru-RU"/>
          </a:p>
        </p:txBody>
      </p:sp>
    </p:spTree>
    <p:extLst>
      <p:ext uri="{BB962C8B-B14F-4D97-AF65-F5344CB8AC3E}">
        <p14:creationId xmlns:p14="http://schemas.microsoft.com/office/powerpoint/2010/main" val="6264029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079500" y="1560513"/>
            <a:ext cx="13862050" cy="779780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B7D7DF5C-7F57-44F4-B39F-B8F4CFA10446}" type="slidenum">
              <a:rPr lang="ru-RU" smtClean="0"/>
              <a:t>6</a:t>
            </a:fld>
            <a:endParaRPr lang="ru-RU"/>
          </a:p>
        </p:txBody>
      </p:sp>
    </p:spTree>
    <p:extLst>
      <p:ext uri="{BB962C8B-B14F-4D97-AF65-F5344CB8AC3E}">
        <p14:creationId xmlns:p14="http://schemas.microsoft.com/office/powerpoint/2010/main" val="32117725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079500" y="1560513"/>
            <a:ext cx="13862050" cy="7797800"/>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B7D7DF5C-7F57-44F4-B39F-B8F4CFA10446}" type="slidenum">
              <a:rPr lang="ru-RU" smtClean="0"/>
              <a:t>7</a:t>
            </a:fld>
            <a:endParaRPr lang="ru-RU"/>
          </a:p>
        </p:txBody>
      </p:sp>
    </p:spTree>
    <p:extLst>
      <p:ext uri="{BB962C8B-B14F-4D97-AF65-F5344CB8AC3E}">
        <p14:creationId xmlns:p14="http://schemas.microsoft.com/office/powerpoint/2010/main" val="29221846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0F22653-22A9-4E71-BD15-98D3B3ABA1A8}" type="datetimeFigureOut">
              <a:rPr lang="ru-RU" smtClean="0"/>
              <a:t>22.11.2022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5C464B7-8B33-4850-AC60-ABBDC947C2AB}" type="slidenum">
              <a:rPr lang="ru-RU" smtClean="0"/>
              <a:t>‹#›</a:t>
            </a:fld>
            <a:endParaRPr lang="ru-RU"/>
          </a:p>
        </p:txBody>
      </p:sp>
    </p:spTree>
    <p:extLst>
      <p:ext uri="{BB962C8B-B14F-4D97-AF65-F5344CB8AC3E}">
        <p14:creationId xmlns:p14="http://schemas.microsoft.com/office/powerpoint/2010/main" val="18756220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0F22653-22A9-4E71-BD15-98D3B3ABA1A8}" type="datetimeFigureOut">
              <a:rPr lang="ru-RU" smtClean="0"/>
              <a:t>22.11.2022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5C464B7-8B33-4850-AC60-ABBDC947C2AB}" type="slidenum">
              <a:rPr lang="ru-RU" smtClean="0"/>
              <a:t>‹#›</a:t>
            </a:fld>
            <a:endParaRPr lang="ru-RU"/>
          </a:p>
        </p:txBody>
      </p:sp>
    </p:spTree>
    <p:extLst>
      <p:ext uri="{BB962C8B-B14F-4D97-AF65-F5344CB8AC3E}">
        <p14:creationId xmlns:p14="http://schemas.microsoft.com/office/powerpoint/2010/main" val="21223431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0F22653-22A9-4E71-BD15-98D3B3ABA1A8}" type="datetimeFigureOut">
              <a:rPr lang="ru-RU" smtClean="0"/>
              <a:t>22.11.2022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5C464B7-8B33-4850-AC60-ABBDC947C2AB}" type="slidenum">
              <a:rPr lang="ru-RU" smtClean="0"/>
              <a:t>‹#›</a:t>
            </a:fld>
            <a:endParaRPr lang="ru-RU"/>
          </a:p>
        </p:txBody>
      </p:sp>
    </p:spTree>
    <p:extLst>
      <p:ext uri="{BB962C8B-B14F-4D97-AF65-F5344CB8AC3E}">
        <p14:creationId xmlns:p14="http://schemas.microsoft.com/office/powerpoint/2010/main" val="12348747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0F22653-22A9-4E71-BD15-98D3B3ABA1A8}" type="datetimeFigureOut">
              <a:rPr lang="ru-RU" smtClean="0"/>
              <a:t>22.11.2022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5C464B7-8B33-4850-AC60-ABBDC947C2AB}" type="slidenum">
              <a:rPr lang="ru-RU" smtClean="0"/>
              <a:t>‹#›</a:t>
            </a:fld>
            <a:endParaRPr lang="ru-RU"/>
          </a:p>
        </p:txBody>
      </p:sp>
    </p:spTree>
    <p:extLst>
      <p:ext uri="{BB962C8B-B14F-4D97-AF65-F5344CB8AC3E}">
        <p14:creationId xmlns:p14="http://schemas.microsoft.com/office/powerpoint/2010/main" val="3717487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0F22653-22A9-4E71-BD15-98D3B3ABA1A8}" type="datetimeFigureOut">
              <a:rPr lang="ru-RU" smtClean="0"/>
              <a:t>22.11.2022</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35C464B7-8B33-4850-AC60-ABBDC947C2AB}" type="slidenum">
              <a:rPr lang="ru-RU" smtClean="0"/>
              <a:t>‹#›</a:t>
            </a:fld>
            <a:endParaRPr lang="ru-RU"/>
          </a:p>
        </p:txBody>
      </p:sp>
    </p:spTree>
    <p:extLst>
      <p:ext uri="{BB962C8B-B14F-4D97-AF65-F5344CB8AC3E}">
        <p14:creationId xmlns:p14="http://schemas.microsoft.com/office/powerpoint/2010/main" val="17299538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0F22653-22A9-4E71-BD15-98D3B3ABA1A8}" type="datetimeFigureOut">
              <a:rPr lang="ru-RU" smtClean="0"/>
              <a:t>22.11.2022</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35C464B7-8B33-4850-AC60-ABBDC947C2AB}" type="slidenum">
              <a:rPr lang="ru-RU" smtClean="0"/>
              <a:t>‹#›</a:t>
            </a:fld>
            <a:endParaRPr lang="ru-RU"/>
          </a:p>
        </p:txBody>
      </p:sp>
    </p:spTree>
    <p:extLst>
      <p:ext uri="{BB962C8B-B14F-4D97-AF65-F5344CB8AC3E}">
        <p14:creationId xmlns:p14="http://schemas.microsoft.com/office/powerpoint/2010/main" val="23515985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0F22653-22A9-4E71-BD15-98D3B3ABA1A8}" type="datetimeFigureOut">
              <a:rPr lang="ru-RU" smtClean="0"/>
              <a:t>22.11.2022</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35C464B7-8B33-4850-AC60-ABBDC947C2AB}" type="slidenum">
              <a:rPr lang="ru-RU" smtClean="0"/>
              <a:t>‹#›</a:t>
            </a:fld>
            <a:endParaRPr lang="ru-RU"/>
          </a:p>
        </p:txBody>
      </p:sp>
    </p:spTree>
    <p:extLst>
      <p:ext uri="{BB962C8B-B14F-4D97-AF65-F5344CB8AC3E}">
        <p14:creationId xmlns:p14="http://schemas.microsoft.com/office/powerpoint/2010/main" val="20284108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50F22653-22A9-4E71-BD15-98D3B3ABA1A8}" type="datetimeFigureOut">
              <a:rPr lang="ru-RU" smtClean="0"/>
              <a:t>22.11.2022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5C464B7-8B33-4850-AC60-ABBDC947C2AB}" type="slidenum">
              <a:rPr lang="ru-RU" smtClean="0"/>
              <a:t>‹#›</a:t>
            </a:fld>
            <a:endParaRPr lang="ru-RU"/>
          </a:p>
        </p:txBody>
      </p:sp>
    </p:spTree>
    <p:extLst>
      <p:ext uri="{BB962C8B-B14F-4D97-AF65-F5344CB8AC3E}">
        <p14:creationId xmlns:p14="http://schemas.microsoft.com/office/powerpoint/2010/main" val="3090540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50F22653-22A9-4E71-BD15-98D3B3ABA1A8}" type="datetimeFigureOut">
              <a:rPr lang="ru-RU" smtClean="0"/>
              <a:t>22.11.2022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5C464B7-8B33-4850-AC60-ABBDC947C2AB}" type="slidenum">
              <a:rPr lang="ru-RU" smtClean="0"/>
              <a:t>‹#›</a:t>
            </a:fld>
            <a:endParaRPr lang="ru-RU"/>
          </a:p>
        </p:txBody>
      </p:sp>
    </p:spTree>
    <p:extLst>
      <p:ext uri="{BB962C8B-B14F-4D97-AF65-F5344CB8AC3E}">
        <p14:creationId xmlns:p14="http://schemas.microsoft.com/office/powerpoint/2010/main" val="7219330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0F22653-22A9-4E71-BD15-98D3B3ABA1A8}" type="datetimeFigureOut">
              <a:rPr lang="ru-RU" smtClean="0"/>
              <a:t>22.11.2022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5C464B7-8B33-4850-AC60-ABBDC947C2AB}" type="slidenum">
              <a:rPr lang="ru-RU" smtClean="0"/>
              <a:t>‹#›</a:t>
            </a:fld>
            <a:endParaRPr lang="ru-RU"/>
          </a:p>
        </p:txBody>
      </p:sp>
    </p:spTree>
    <p:extLst>
      <p:ext uri="{BB962C8B-B14F-4D97-AF65-F5344CB8AC3E}">
        <p14:creationId xmlns:p14="http://schemas.microsoft.com/office/powerpoint/2010/main" val="23933824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0F22653-22A9-4E71-BD15-98D3B3ABA1A8}" type="datetimeFigureOut">
              <a:rPr lang="ru-RU" smtClean="0"/>
              <a:t>22.11.2022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5C464B7-8B33-4850-AC60-ABBDC947C2AB}" type="slidenum">
              <a:rPr lang="ru-RU" smtClean="0"/>
              <a:t>‹#›</a:t>
            </a:fld>
            <a:endParaRPr lang="ru-RU"/>
          </a:p>
        </p:txBody>
      </p:sp>
    </p:spTree>
    <p:extLst>
      <p:ext uri="{BB962C8B-B14F-4D97-AF65-F5344CB8AC3E}">
        <p14:creationId xmlns:p14="http://schemas.microsoft.com/office/powerpoint/2010/main" val="39012282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F22653-22A9-4E71-BD15-98D3B3ABA1A8}" type="datetimeFigureOut">
              <a:rPr lang="ru-RU" smtClean="0"/>
              <a:t>22.11.2022</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C464B7-8B33-4850-AC60-ABBDC947C2AB}" type="slidenum">
              <a:rPr lang="ru-RU" smtClean="0"/>
              <a:t>‹#›</a:t>
            </a:fld>
            <a:endParaRPr lang="ru-RU"/>
          </a:p>
        </p:txBody>
      </p:sp>
    </p:spTree>
    <p:extLst>
      <p:ext uri="{BB962C8B-B14F-4D97-AF65-F5344CB8AC3E}">
        <p14:creationId xmlns:p14="http://schemas.microsoft.com/office/powerpoint/2010/main" val="37072121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chart" Target="../charts/chart2.xml"/><Relationship Id="rId3" Type="http://schemas.openxmlformats.org/officeDocument/2006/relationships/image" Target="../media/image2.png"/><Relationship Id="rId7"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2.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2.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object 9"/>
          <p:cNvSpPr/>
          <p:nvPr/>
        </p:nvSpPr>
        <p:spPr>
          <a:xfrm>
            <a:off x="9563996" y="672470"/>
            <a:ext cx="2620566" cy="5814716"/>
          </a:xfrm>
          <a:prstGeom prst="rect">
            <a:avLst/>
          </a:prstGeom>
          <a:blipFill>
            <a:blip r:embed="rId3" cstate="print"/>
            <a:stretch>
              <a:fillRect/>
            </a:stretch>
          </a:blipFill>
          <a:ln>
            <a:noFill/>
          </a:ln>
        </p:spPr>
        <p:txBody>
          <a:bodyPr wrap="square" lIns="0" tIns="0" rIns="0" bIns="0" rtlCol="0"/>
          <a:lstStyle/>
          <a:p>
            <a:endParaRPr sz="3802">
              <a:solidFill>
                <a:prstClr val="black"/>
              </a:solidFill>
            </a:endParaRPr>
          </a:p>
        </p:txBody>
      </p:sp>
      <p:sp>
        <p:nvSpPr>
          <p:cNvPr id="22" name="object 2"/>
          <p:cNvSpPr/>
          <p:nvPr/>
        </p:nvSpPr>
        <p:spPr>
          <a:xfrm flipV="1">
            <a:off x="2983" y="530119"/>
            <a:ext cx="12186035" cy="374445"/>
          </a:xfrm>
          <a:custGeom>
            <a:avLst/>
            <a:gdLst/>
            <a:ahLst/>
            <a:cxnLst/>
            <a:rect l="l" t="t" r="r" b="b"/>
            <a:pathLst>
              <a:path w="4416425">
                <a:moveTo>
                  <a:pt x="0" y="0"/>
                </a:moveTo>
                <a:lnTo>
                  <a:pt x="4415994" y="0"/>
                </a:lnTo>
              </a:path>
            </a:pathLst>
          </a:custGeom>
          <a:ln w="12700">
            <a:solidFill>
              <a:schemeClr val="bg1">
                <a:lumMod val="85000"/>
              </a:schemeClr>
            </a:solidFill>
          </a:ln>
        </p:spPr>
        <p:txBody>
          <a:bodyPr wrap="square" lIns="0" tIns="0" rIns="0" bIns="0" rtlCol="0"/>
          <a:lstStyle/>
          <a:p>
            <a:endParaRPr sz="1479"/>
          </a:p>
        </p:txBody>
      </p:sp>
      <p:sp>
        <p:nvSpPr>
          <p:cNvPr id="9" name="object 8"/>
          <p:cNvSpPr/>
          <p:nvPr/>
        </p:nvSpPr>
        <p:spPr>
          <a:xfrm>
            <a:off x="2983" y="6488930"/>
            <a:ext cx="12157852" cy="0"/>
          </a:xfrm>
          <a:custGeom>
            <a:avLst/>
            <a:gdLst/>
            <a:ahLst/>
            <a:cxnLst/>
            <a:rect l="l" t="t" r="r" b="b"/>
            <a:pathLst>
              <a:path w="5752465">
                <a:moveTo>
                  <a:pt x="0" y="0"/>
                </a:moveTo>
                <a:lnTo>
                  <a:pt x="5751940" y="0"/>
                </a:lnTo>
              </a:path>
            </a:pathLst>
          </a:custGeom>
          <a:ln w="9525">
            <a:solidFill>
              <a:srgbClr val="003B59"/>
            </a:solidFill>
          </a:ln>
        </p:spPr>
        <p:txBody>
          <a:bodyPr wrap="square" lIns="0" tIns="0" rIns="0" bIns="0" rtlCol="0"/>
          <a:lstStyle/>
          <a:p>
            <a:endParaRPr sz="1479"/>
          </a:p>
        </p:txBody>
      </p:sp>
      <p:sp>
        <p:nvSpPr>
          <p:cNvPr id="12" name="TextBox 11"/>
          <p:cNvSpPr txBox="1"/>
          <p:nvPr/>
        </p:nvSpPr>
        <p:spPr>
          <a:xfrm>
            <a:off x="352145" y="6399494"/>
            <a:ext cx="4848492" cy="319959"/>
          </a:xfrm>
          <a:prstGeom prst="rect">
            <a:avLst/>
          </a:prstGeom>
          <a:noFill/>
        </p:spPr>
        <p:txBody>
          <a:bodyPr wrap="square" rtlCol="0">
            <a:spAutoFit/>
          </a:bodyPr>
          <a:lstStyle/>
          <a:p>
            <a:r>
              <a:rPr lang="en-US" sz="1479" dirty="0">
                <a:solidFill>
                  <a:prstClr val="white">
                    <a:lumMod val="65000"/>
                  </a:prstClr>
                </a:solidFill>
              </a:rPr>
              <a:t>www.moscow.roskazna.gov.ru</a:t>
            </a:r>
            <a:endParaRPr lang="ru-RU" sz="1479" dirty="0">
              <a:solidFill>
                <a:prstClr val="white">
                  <a:lumMod val="65000"/>
                </a:prstClr>
              </a:solidFill>
            </a:endParaRPr>
          </a:p>
        </p:txBody>
      </p:sp>
      <p:sp>
        <p:nvSpPr>
          <p:cNvPr id="13" name="object 2"/>
          <p:cNvSpPr/>
          <p:nvPr/>
        </p:nvSpPr>
        <p:spPr>
          <a:xfrm flipV="1">
            <a:off x="2984" y="530119"/>
            <a:ext cx="9334127" cy="374445"/>
          </a:xfrm>
          <a:custGeom>
            <a:avLst/>
            <a:gdLst/>
            <a:ahLst/>
            <a:cxnLst/>
            <a:rect l="l" t="t" r="r" b="b"/>
            <a:pathLst>
              <a:path w="4416425">
                <a:moveTo>
                  <a:pt x="0" y="0"/>
                </a:moveTo>
                <a:lnTo>
                  <a:pt x="4415994" y="0"/>
                </a:lnTo>
              </a:path>
            </a:pathLst>
          </a:custGeom>
          <a:ln w="12700">
            <a:solidFill>
              <a:schemeClr val="bg1">
                <a:lumMod val="85000"/>
              </a:schemeClr>
            </a:solidFill>
          </a:ln>
        </p:spPr>
        <p:txBody>
          <a:bodyPr wrap="square" lIns="0" tIns="0" rIns="0" bIns="0" rtlCol="0"/>
          <a:lstStyle/>
          <a:p>
            <a:endParaRPr sz="1479"/>
          </a:p>
        </p:txBody>
      </p:sp>
      <p:sp>
        <p:nvSpPr>
          <p:cNvPr id="15" name="TextBox 14"/>
          <p:cNvSpPr txBox="1"/>
          <p:nvPr/>
        </p:nvSpPr>
        <p:spPr>
          <a:xfrm>
            <a:off x="7383134" y="6399496"/>
            <a:ext cx="4590283" cy="319959"/>
          </a:xfrm>
          <a:prstGeom prst="rect">
            <a:avLst/>
          </a:prstGeom>
          <a:noFill/>
        </p:spPr>
        <p:txBody>
          <a:bodyPr wrap="square" rtlCol="0">
            <a:spAutoFit/>
          </a:bodyPr>
          <a:lstStyle/>
          <a:p>
            <a:pPr algn="r"/>
            <a:r>
              <a:rPr lang="ru-RU" sz="1479" dirty="0">
                <a:solidFill>
                  <a:schemeClr val="bg1">
                    <a:lumMod val="65000"/>
                  </a:schemeClr>
                </a:solidFill>
              </a:rPr>
              <a:t> г. Москва,  2022 год</a:t>
            </a:r>
          </a:p>
        </p:txBody>
      </p:sp>
      <p:pic>
        <p:nvPicPr>
          <p:cNvPr id="32" name="Рисунок 31"/>
          <p:cNvPicPr>
            <a:picLocks noChangeAspect="1"/>
          </p:cNvPicPr>
          <p:nvPr/>
        </p:nvPicPr>
        <p:blipFill>
          <a:blip r:embed="rId4"/>
          <a:stretch>
            <a:fillRect/>
          </a:stretch>
        </p:blipFill>
        <p:spPr>
          <a:xfrm>
            <a:off x="11375069" y="51116"/>
            <a:ext cx="731619" cy="801100"/>
          </a:xfrm>
          <a:prstGeom prst="rect">
            <a:avLst/>
          </a:prstGeom>
        </p:spPr>
      </p:pic>
      <p:pic>
        <p:nvPicPr>
          <p:cNvPr id="35" name="Рисунок 34"/>
          <p:cNvPicPr>
            <a:picLocks noChangeAspect="1"/>
          </p:cNvPicPr>
          <p:nvPr/>
        </p:nvPicPr>
        <p:blipFill>
          <a:blip r:embed="rId5"/>
          <a:stretch>
            <a:fillRect/>
          </a:stretch>
        </p:blipFill>
        <p:spPr>
          <a:xfrm>
            <a:off x="9787677" y="174487"/>
            <a:ext cx="1622938" cy="355635"/>
          </a:xfrm>
          <a:prstGeom prst="rect">
            <a:avLst/>
          </a:prstGeom>
        </p:spPr>
      </p:pic>
      <p:pic>
        <p:nvPicPr>
          <p:cNvPr id="37" name="Рисунок 36"/>
          <p:cNvPicPr>
            <a:picLocks noChangeAspect="1"/>
          </p:cNvPicPr>
          <p:nvPr/>
        </p:nvPicPr>
        <p:blipFill>
          <a:blip r:embed="rId6"/>
          <a:stretch>
            <a:fillRect/>
          </a:stretch>
        </p:blipFill>
        <p:spPr>
          <a:xfrm>
            <a:off x="80373" y="23129"/>
            <a:ext cx="2003487" cy="811181"/>
          </a:xfrm>
          <a:prstGeom prst="rect">
            <a:avLst/>
          </a:prstGeom>
        </p:spPr>
      </p:pic>
      <p:pic>
        <p:nvPicPr>
          <p:cNvPr id="14" name="Рисунок 13"/>
          <p:cNvPicPr>
            <a:picLocks noChangeAspect="1"/>
          </p:cNvPicPr>
          <p:nvPr/>
        </p:nvPicPr>
        <p:blipFill>
          <a:blip r:embed="rId7"/>
          <a:stretch>
            <a:fillRect/>
          </a:stretch>
        </p:blipFill>
        <p:spPr>
          <a:xfrm>
            <a:off x="2158470" y="15547"/>
            <a:ext cx="688951" cy="862157"/>
          </a:xfrm>
          <a:prstGeom prst="rect">
            <a:avLst/>
          </a:prstGeom>
        </p:spPr>
      </p:pic>
      <p:sp>
        <p:nvSpPr>
          <p:cNvPr id="17" name="TextBox 16"/>
          <p:cNvSpPr txBox="1"/>
          <p:nvPr/>
        </p:nvSpPr>
        <p:spPr>
          <a:xfrm>
            <a:off x="80373" y="4052692"/>
            <a:ext cx="9793786" cy="1323439"/>
          </a:xfrm>
          <a:prstGeom prst="rect">
            <a:avLst/>
          </a:prstGeom>
          <a:noFill/>
        </p:spPr>
        <p:txBody>
          <a:bodyPr wrap="square" rtlCol="0">
            <a:spAutoFit/>
          </a:bodyPr>
          <a:lstStyle/>
          <a:p>
            <a:r>
              <a:rPr lang="ru-RU" sz="2000" b="1" dirty="0">
                <a:solidFill>
                  <a:srgbClr val="11437F"/>
                </a:solidFill>
                <a:latin typeface="Arial" panose="020B0604020202020204" pitchFamily="34" charset="0"/>
                <a:cs typeface="Arial" panose="020B0604020202020204" pitchFamily="34" charset="0"/>
              </a:rPr>
              <a:t>Актуальные вопросы, возникающие при проверке сведений, подлежащих включению в реестр контрактов с учетом изменений, вступивших в действие с </a:t>
            </a:r>
            <a:r>
              <a:rPr lang="ru-RU" sz="2000" b="1" dirty="0" smtClean="0">
                <a:solidFill>
                  <a:srgbClr val="11437F"/>
                </a:solidFill>
                <a:latin typeface="Arial" panose="020B0604020202020204" pitchFamily="34" charset="0"/>
                <a:cs typeface="Arial" panose="020B0604020202020204" pitchFamily="34" charset="0"/>
              </a:rPr>
              <a:t>01.10.2022 Обзор </a:t>
            </a:r>
            <a:r>
              <a:rPr lang="ru-RU" sz="2000" b="1" dirty="0">
                <a:solidFill>
                  <a:srgbClr val="11437F"/>
                </a:solidFill>
                <a:latin typeface="Arial" panose="020B0604020202020204" pitchFamily="34" charset="0"/>
                <a:cs typeface="Arial" panose="020B0604020202020204" pitchFamily="34" charset="0"/>
              </a:rPr>
              <a:t>изменений при осуществлении проверок, вступивших в действие с 16.11.2022</a:t>
            </a:r>
          </a:p>
        </p:txBody>
      </p:sp>
      <p:sp>
        <p:nvSpPr>
          <p:cNvPr id="20" name="TextBox 19"/>
          <p:cNvSpPr txBox="1"/>
          <p:nvPr/>
        </p:nvSpPr>
        <p:spPr>
          <a:xfrm>
            <a:off x="80373" y="5420849"/>
            <a:ext cx="3290127" cy="338554"/>
          </a:xfrm>
          <a:prstGeom prst="rect">
            <a:avLst/>
          </a:prstGeom>
          <a:noFill/>
        </p:spPr>
        <p:txBody>
          <a:bodyPr wrap="square" rtlCol="0">
            <a:spAutoFit/>
          </a:bodyPr>
          <a:lstStyle/>
          <a:p>
            <a:r>
              <a:rPr lang="ru-RU" sz="900" b="1" dirty="0" smtClean="0">
                <a:solidFill>
                  <a:srgbClr val="11437F"/>
                </a:solidFill>
              </a:rPr>
              <a:t>Чуркина Анастасия Владимировна</a:t>
            </a:r>
            <a:endParaRPr lang="ru-RU" sz="900" dirty="0">
              <a:solidFill>
                <a:srgbClr val="11437F"/>
              </a:solidFill>
            </a:endParaRPr>
          </a:p>
          <a:p>
            <a:r>
              <a:rPr lang="ru-RU" sz="700" dirty="0">
                <a:solidFill>
                  <a:srgbClr val="11437F"/>
                </a:solidFill>
              </a:rPr>
              <a:t>Начальник Отдела функционирования контрактной системы</a:t>
            </a:r>
          </a:p>
        </p:txBody>
      </p:sp>
      <p:sp>
        <p:nvSpPr>
          <p:cNvPr id="23" name="object 2"/>
          <p:cNvSpPr/>
          <p:nvPr/>
        </p:nvSpPr>
        <p:spPr>
          <a:xfrm>
            <a:off x="0" y="5929552"/>
            <a:ext cx="2654299" cy="156528"/>
          </a:xfrm>
          <a:custGeom>
            <a:avLst/>
            <a:gdLst/>
            <a:ahLst/>
            <a:cxnLst/>
            <a:rect l="l" t="t" r="r" b="b"/>
            <a:pathLst>
              <a:path w="4416425">
                <a:moveTo>
                  <a:pt x="0" y="0"/>
                </a:moveTo>
                <a:lnTo>
                  <a:pt x="4415994" y="0"/>
                </a:lnTo>
              </a:path>
            </a:pathLst>
          </a:custGeom>
          <a:ln w="9525">
            <a:solidFill>
              <a:srgbClr val="003B59"/>
            </a:solidFill>
          </a:ln>
        </p:spPr>
        <p:txBody>
          <a:bodyPr wrap="square" lIns="0" tIns="0" rIns="0" bIns="0" rtlCol="0"/>
          <a:lstStyle/>
          <a:p>
            <a:endParaRPr/>
          </a:p>
        </p:txBody>
      </p:sp>
    </p:spTree>
    <p:extLst>
      <p:ext uri="{BB962C8B-B14F-4D97-AF65-F5344CB8AC3E}">
        <p14:creationId xmlns:p14="http://schemas.microsoft.com/office/powerpoint/2010/main" val="350734798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1920019" y="185787"/>
            <a:ext cx="7889785" cy="385042"/>
          </a:xfrm>
          <a:prstGeom prst="rect">
            <a:avLst/>
          </a:prstGeom>
          <a:noFill/>
        </p:spPr>
        <p:txBody>
          <a:bodyPr wrap="square" rtlCol="0">
            <a:spAutoFit/>
          </a:bodyPr>
          <a:lstStyle/>
          <a:p>
            <a:pPr algn="ctr"/>
            <a:r>
              <a:rPr lang="ru-RU" altLang="ru-RU" sz="1902" b="1" dirty="0">
                <a:solidFill>
                  <a:srgbClr val="11437F"/>
                </a:solidFill>
                <a:latin typeface="Arial" pitchFamily="34" charset="0"/>
                <a:cs typeface="Arial" pitchFamily="34" charset="0"/>
                <a:sym typeface="Arial" panose="020B0604020202020204" pitchFamily="34" charset="0"/>
              </a:rPr>
              <a:t>Статистика с 01.01.2022 по </a:t>
            </a:r>
            <a:r>
              <a:rPr lang="ru-RU" altLang="ru-RU" sz="1902" b="1" dirty="0" smtClean="0">
                <a:solidFill>
                  <a:srgbClr val="11437F"/>
                </a:solidFill>
                <a:latin typeface="Arial" pitchFamily="34" charset="0"/>
                <a:cs typeface="Arial" pitchFamily="34" charset="0"/>
                <a:sym typeface="Arial" panose="020B0604020202020204" pitchFamily="34" charset="0"/>
              </a:rPr>
              <a:t>31.10.2022 </a:t>
            </a:r>
            <a:r>
              <a:rPr lang="ru-RU" altLang="ru-RU" sz="1902" b="1" dirty="0">
                <a:solidFill>
                  <a:srgbClr val="11437F"/>
                </a:solidFill>
                <a:latin typeface="Arial" pitchFamily="34" charset="0"/>
                <a:cs typeface="Arial" pitchFamily="34" charset="0"/>
                <a:sym typeface="Arial" panose="020B0604020202020204" pitchFamily="34" charset="0"/>
              </a:rPr>
              <a:t>г.</a:t>
            </a:r>
            <a:endParaRPr lang="ru-RU" altLang="ru-RU" sz="1902" b="1" dirty="0">
              <a:solidFill>
                <a:srgbClr val="11437F"/>
              </a:solidFill>
              <a:cs typeface="Times New Roman" panose="02020603050405020304" pitchFamily="18" charset="0"/>
              <a:sym typeface="Arial" panose="020B0604020202020204" pitchFamily="34" charset="0"/>
            </a:endParaRPr>
          </a:p>
        </p:txBody>
      </p:sp>
      <p:sp>
        <p:nvSpPr>
          <p:cNvPr id="22" name="object 2"/>
          <p:cNvSpPr/>
          <p:nvPr/>
        </p:nvSpPr>
        <p:spPr>
          <a:xfrm flipV="1">
            <a:off x="2983" y="530119"/>
            <a:ext cx="12186035" cy="374445"/>
          </a:xfrm>
          <a:custGeom>
            <a:avLst/>
            <a:gdLst/>
            <a:ahLst/>
            <a:cxnLst/>
            <a:rect l="l" t="t" r="r" b="b"/>
            <a:pathLst>
              <a:path w="4416425">
                <a:moveTo>
                  <a:pt x="0" y="0"/>
                </a:moveTo>
                <a:lnTo>
                  <a:pt x="4415994" y="0"/>
                </a:lnTo>
              </a:path>
            </a:pathLst>
          </a:custGeom>
          <a:ln w="12700">
            <a:solidFill>
              <a:schemeClr val="bg1">
                <a:lumMod val="85000"/>
              </a:schemeClr>
            </a:solidFill>
          </a:ln>
        </p:spPr>
        <p:txBody>
          <a:bodyPr wrap="square" lIns="0" tIns="0" rIns="0" bIns="0" rtlCol="0"/>
          <a:lstStyle/>
          <a:p>
            <a:endParaRPr sz="1479"/>
          </a:p>
        </p:txBody>
      </p:sp>
      <p:sp>
        <p:nvSpPr>
          <p:cNvPr id="9" name="object 8"/>
          <p:cNvSpPr/>
          <p:nvPr/>
        </p:nvSpPr>
        <p:spPr>
          <a:xfrm>
            <a:off x="2983" y="6488930"/>
            <a:ext cx="12157852" cy="0"/>
          </a:xfrm>
          <a:custGeom>
            <a:avLst/>
            <a:gdLst/>
            <a:ahLst/>
            <a:cxnLst/>
            <a:rect l="l" t="t" r="r" b="b"/>
            <a:pathLst>
              <a:path w="5752465">
                <a:moveTo>
                  <a:pt x="0" y="0"/>
                </a:moveTo>
                <a:lnTo>
                  <a:pt x="5751940" y="0"/>
                </a:lnTo>
              </a:path>
            </a:pathLst>
          </a:custGeom>
          <a:ln w="9525">
            <a:solidFill>
              <a:srgbClr val="003B59"/>
            </a:solidFill>
          </a:ln>
        </p:spPr>
        <p:txBody>
          <a:bodyPr wrap="square" lIns="0" tIns="0" rIns="0" bIns="0" rtlCol="0"/>
          <a:lstStyle/>
          <a:p>
            <a:endParaRPr sz="1479"/>
          </a:p>
        </p:txBody>
      </p:sp>
      <p:sp>
        <p:nvSpPr>
          <p:cNvPr id="12" name="TextBox 11"/>
          <p:cNvSpPr txBox="1"/>
          <p:nvPr/>
        </p:nvSpPr>
        <p:spPr>
          <a:xfrm>
            <a:off x="352145" y="6399494"/>
            <a:ext cx="4848492" cy="319959"/>
          </a:xfrm>
          <a:prstGeom prst="rect">
            <a:avLst/>
          </a:prstGeom>
          <a:noFill/>
        </p:spPr>
        <p:txBody>
          <a:bodyPr wrap="square" rtlCol="0">
            <a:spAutoFit/>
          </a:bodyPr>
          <a:lstStyle/>
          <a:p>
            <a:r>
              <a:rPr lang="en-US" sz="1479" dirty="0">
                <a:solidFill>
                  <a:prstClr val="white">
                    <a:lumMod val="65000"/>
                  </a:prstClr>
                </a:solidFill>
              </a:rPr>
              <a:t>www.moscow.roskazna.gov.ru</a:t>
            </a:r>
            <a:endParaRPr lang="ru-RU" sz="1479" dirty="0">
              <a:solidFill>
                <a:prstClr val="white">
                  <a:lumMod val="65000"/>
                </a:prstClr>
              </a:solidFill>
            </a:endParaRPr>
          </a:p>
        </p:txBody>
      </p:sp>
      <p:sp>
        <p:nvSpPr>
          <p:cNvPr id="13" name="object 2"/>
          <p:cNvSpPr/>
          <p:nvPr/>
        </p:nvSpPr>
        <p:spPr>
          <a:xfrm flipV="1">
            <a:off x="2984" y="530119"/>
            <a:ext cx="9334127" cy="374445"/>
          </a:xfrm>
          <a:custGeom>
            <a:avLst/>
            <a:gdLst/>
            <a:ahLst/>
            <a:cxnLst/>
            <a:rect l="l" t="t" r="r" b="b"/>
            <a:pathLst>
              <a:path w="4416425">
                <a:moveTo>
                  <a:pt x="0" y="0"/>
                </a:moveTo>
                <a:lnTo>
                  <a:pt x="4415994" y="0"/>
                </a:lnTo>
              </a:path>
            </a:pathLst>
          </a:custGeom>
          <a:ln w="12700">
            <a:solidFill>
              <a:schemeClr val="bg1">
                <a:lumMod val="85000"/>
              </a:schemeClr>
            </a:solidFill>
          </a:ln>
        </p:spPr>
        <p:txBody>
          <a:bodyPr wrap="square" lIns="0" tIns="0" rIns="0" bIns="0" rtlCol="0"/>
          <a:lstStyle/>
          <a:p>
            <a:endParaRPr sz="1479"/>
          </a:p>
        </p:txBody>
      </p:sp>
      <p:sp>
        <p:nvSpPr>
          <p:cNvPr id="15" name="TextBox 14"/>
          <p:cNvSpPr txBox="1"/>
          <p:nvPr/>
        </p:nvSpPr>
        <p:spPr>
          <a:xfrm>
            <a:off x="7383134" y="6399496"/>
            <a:ext cx="4590283" cy="319959"/>
          </a:xfrm>
          <a:prstGeom prst="rect">
            <a:avLst/>
          </a:prstGeom>
          <a:noFill/>
        </p:spPr>
        <p:txBody>
          <a:bodyPr wrap="square" rtlCol="0">
            <a:spAutoFit/>
          </a:bodyPr>
          <a:lstStyle/>
          <a:p>
            <a:pPr algn="r"/>
            <a:r>
              <a:rPr lang="ru-RU" sz="1479" dirty="0">
                <a:solidFill>
                  <a:schemeClr val="bg1">
                    <a:lumMod val="65000"/>
                  </a:schemeClr>
                </a:solidFill>
              </a:rPr>
              <a:t> г. Москва,  2022 год</a:t>
            </a:r>
          </a:p>
        </p:txBody>
      </p:sp>
      <p:pic>
        <p:nvPicPr>
          <p:cNvPr id="32" name="Рисунок 31"/>
          <p:cNvPicPr>
            <a:picLocks noChangeAspect="1"/>
          </p:cNvPicPr>
          <p:nvPr/>
        </p:nvPicPr>
        <p:blipFill>
          <a:blip r:embed="rId3"/>
          <a:stretch>
            <a:fillRect/>
          </a:stretch>
        </p:blipFill>
        <p:spPr>
          <a:xfrm>
            <a:off x="11375069" y="51116"/>
            <a:ext cx="731619" cy="801100"/>
          </a:xfrm>
          <a:prstGeom prst="rect">
            <a:avLst/>
          </a:prstGeom>
        </p:spPr>
      </p:pic>
      <p:pic>
        <p:nvPicPr>
          <p:cNvPr id="35" name="Рисунок 34"/>
          <p:cNvPicPr>
            <a:picLocks noChangeAspect="1"/>
          </p:cNvPicPr>
          <p:nvPr/>
        </p:nvPicPr>
        <p:blipFill>
          <a:blip r:embed="rId4"/>
          <a:stretch>
            <a:fillRect/>
          </a:stretch>
        </p:blipFill>
        <p:spPr>
          <a:xfrm>
            <a:off x="9787677" y="174487"/>
            <a:ext cx="1622938" cy="355635"/>
          </a:xfrm>
          <a:prstGeom prst="rect">
            <a:avLst/>
          </a:prstGeom>
        </p:spPr>
      </p:pic>
      <p:pic>
        <p:nvPicPr>
          <p:cNvPr id="37" name="Рисунок 36"/>
          <p:cNvPicPr>
            <a:picLocks noChangeAspect="1"/>
          </p:cNvPicPr>
          <p:nvPr/>
        </p:nvPicPr>
        <p:blipFill>
          <a:blip r:embed="rId5"/>
          <a:stretch>
            <a:fillRect/>
          </a:stretch>
        </p:blipFill>
        <p:spPr>
          <a:xfrm>
            <a:off x="116746" y="41037"/>
            <a:ext cx="2003487" cy="811181"/>
          </a:xfrm>
          <a:prstGeom prst="rect">
            <a:avLst/>
          </a:prstGeom>
        </p:spPr>
      </p:pic>
      <p:pic>
        <p:nvPicPr>
          <p:cNvPr id="17" name="Рисунок 16"/>
          <p:cNvPicPr>
            <a:picLocks noChangeAspect="1"/>
          </p:cNvPicPr>
          <p:nvPr/>
        </p:nvPicPr>
        <p:blipFill>
          <a:blip r:embed="rId6"/>
          <a:stretch>
            <a:fillRect/>
          </a:stretch>
        </p:blipFill>
        <p:spPr>
          <a:xfrm>
            <a:off x="2158470" y="15547"/>
            <a:ext cx="688951" cy="862157"/>
          </a:xfrm>
          <a:prstGeom prst="rect">
            <a:avLst/>
          </a:prstGeom>
        </p:spPr>
      </p:pic>
      <p:graphicFrame>
        <p:nvGraphicFramePr>
          <p:cNvPr id="18" name="Диаграмма 17"/>
          <p:cNvGraphicFramePr>
            <a:graphicFrameLocks/>
          </p:cNvGraphicFramePr>
          <p:nvPr>
            <p:extLst>
              <p:ext uri="{D42A27DB-BD31-4B8C-83A1-F6EECF244321}">
                <p14:modId xmlns:p14="http://schemas.microsoft.com/office/powerpoint/2010/main" val="1574392351"/>
              </p:ext>
            </p:extLst>
          </p:nvPr>
        </p:nvGraphicFramePr>
        <p:xfrm>
          <a:off x="-54960" y="1648065"/>
          <a:ext cx="7484954" cy="3607052"/>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9" name="Диаграмма 18"/>
          <p:cNvGraphicFramePr>
            <a:graphicFrameLocks/>
          </p:cNvGraphicFramePr>
          <p:nvPr>
            <p:extLst>
              <p:ext uri="{D42A27DB-BD31-4B8C-83A1-F6EECF244321}">
                <p14:modId xmlns:p14="http://schemas.microsoft.com/office/powerpoint/2010/main" val="3823973161"/>
              </p:ext>
            </p:extLst>
          </p:nvPr>
        </p:nvGraphicFramePr>
        <p:xfrm>
          <a:off x="7383133" y="1110688"/>
          <a:ext cx="4757357" cy="4041217"/>
        </p:xfrm>
        <a:graphic>
          <a:graphicData uri="http://schemas.openxmlformats.org/drawingml/2006/chart">
            <c:chart xmlns:c="http://schemas.openxmlformats.org/drawingml/2006/chart" xmlns:r="http://schemas.openxmlformats.org/officeDocument/2006/relationships" r:id="rId8"/>
          </a:graphicData>
        </a:graphic>
      </p:graphicFrame>
      <p:pic>
        <p:nvPicPr>
          <p:cNvPr id="11" name="Рисунок 10"/>
          <p:cNvPicPr>
            <a:picLocks noChangeAspect="1"/>
          </p:cNvPicPr>
          <p:nvPr/>
        </p:nvPicPr>
        <p:blipFill>
          <a:blip r:embed="rId9"/>
          <a:stretch>
            <a:fillRect/>
          </a:stretch>
        </p:blipFill>
        <p:spPr>
          <a:xfrm>
            <a:off x="3564354" y="5325769"/>
            <a:ext cx="6197457" cy="1059949"/>
          </a:xfrm>
          <a:prstGeom prst="rect">
            <a:avLst/>
          </a:prstGeom>
        </p:spPr>
      </p:pic>
    </p:spTree>
    <p:extLst>
      <p:ext uri="{BB962C8B-B14F-4D97-AF65-F5344CB8AC3E}">
        <p14:creationId xmlns:p14="http://schemas.microsoft.com/office/powerpoint/2010/main" val="30845747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2414061" y="192840"/>
            <a:ext cx="7889785" cy="677750"/>
          </a:xfrm>
          <a:prstGeom prst="rect">
            <a:avLst/>
          </a:prstGeom>
          <a:noFill/>
        </p:spPr>
        <p:txBody>
          <a:bodyPr wrap="square" rtlCol="0">
            <a:spAutoFit/>
          </a:bodyPr>
          <a:lstStyle/>
          <a:p>
            <a:pPr algn="ctr"/>
            <a:r>
              <a:rPr lang="ru-RU" altLang="ru-RU" sz="1902" b="1" dirty="0">
                <a:solidFill>
                  <a:srgbClr val="11437F"/>
                </a:solidFill>
                <a:cs typeface="Times New Roman" panose="02020603050405020304" pitchFamily="18" charset="0"/>
                <a:sym typeface="Arial" panose="020B0604020202020204" pitchFamily="34" charset="0"/>
              </a:rPr>
              <a:t>Проблемные вопросы при осуществлении проверок сведений, подлежащих включению в реестр контрактов</a:t>
            </a:r>
          </a:p>
        </p:txBody>
      </p:sp>
      <p:sp>
        <p:nvSpPr>
          <p:cNvPr id="22" name="object 2"/>
          <p:cNvSpPr/>
          <p:nvPr/>
        </p:nvSpPr>
        <p:spPr>
          <a:xfrm flipV="1">
            <a:off x="2983" y="530119"/>
            <a:ext cx="12186035" cy="374445"/>
          </a:xfrm>
          <a:custGeom>
            <a:avLst/>
            <a:gdLst/>
            <a:ahLst/>
            <a:cxnLst/>
            <a:rect l="l" t="t" r="r" b="b"/>
            <a:pathLst>
              <a:path w="4416425">
                <a:moveTo>
                  <a:pt x="0" y="0"/>
                </a:moveTo>
                <a:lnTo>
                  <a:pt x="4415994" y="0"/>
                </a:lnTo>
              </a:path>
            </a:pathLst>
          </a:custGeom>
          <a:ln w="12700">
            <a:solidFill>
              <a:schemeClr val="bg1">
                <a:lumMod val="85000"/>
              </a:schemeClr>
            </a:solidFill>
          </a:ln>
        </p:spPr>
        <p:txBody>
          <a:bodyPr wrap="square" lIns="0" tIns="0" rIns="0" bIns="0" rtlCol="0"/>
          <a:lstStyle/>
          <a:p>
            <a:endParaRPr sz="1479"/>
          </a:p>
        </p:txBody>
      </p:sp>
      <p:sp>
        <p:nvSpPr>
          <p:cNvPr id="9" name="object 8"/>
          <p:cNvSpPr/>
          <p:nvPr/>
        </p:nvSpPr>
        <p:spPr>
          <a:xfrm>
            <a:off x="2983" y="6488930"/>
            <a:ext cx="12157852" cy="0"/>
          </a:xfrm>
          <a:custGeom>
            <a:avLst/>
            <a:gdLst/>
            <a:ahLst/>
            <a:cxnLst/>
            <a:rect l="l" t="t" r="r" b="b"/>
            <a:pathLst>
              <a:path w="5752465">
                <a:moveTo>
                  <a:pt x="0" y="0"/>
                </a:moveTo>
                <a:lnTo>
                  <a:pt x="5751940" y="0"/>
                </a:lnTo>
              </a:path>
            </a:pathLst>
          </a:custGeom>
          <a:ln w="9525">
            <a:solidFill>
              <a:srgbClr val="003B59"/>
            </a:solidFill>
          </a:ln>
        </p:spPr>
        <p:txBody>
          <a:bodyPr wrap="square" lIns="0" tIns="0" rIns="0" bIns="0" rtlCol="0"/>
          <a:lstStyle/>
          <a:p>
            <a:endParaRPr sz="1479"/>
          </a:p>
        </p:txBody>
      </p:sp>
      <p:sp>
        <p:nvSpPr>
          <p:cNvPr id="12" name="TextBox 11"/>
          <p:cNvSpPr txBox="1"/>
          <p:nvPr/>
        </p:nvSpPr>
        <p:spPr>
          <a:xfrm>
            <a:off x="352145" y="6399494"/>
            <a:ext cx="4848492" cy="319959"/>
          </a:xfrm>
          <a:prstGeom prst="rect">
            <a:avLst/>
          </a:prstGeom>
          <a:noFill/>
        </p:spPr>
        <p:txBody>
          <a:bodyPr wrap="square" rtlCol="0">
            <a:spAutoFit/>
          </a:bodyPr>
          <a:lstStyle/>
          <a:p>
            <a:r>
              <a:rPr lang="en-US" sz="1479" dirty="0">
                <a:solidFill>
                  <a:prstClr val="white">
                    <a:lumMod val="65000"/>
                  </a:prstClr>
                </a:solidFill>
              </a:rPr>
              <a:t>www.moscow.roskazna.gov.ru</a:t>
            </a:r>
            <a:endParaRPr lang="ru-RU" sz="1479" dirty="0">
              <a:solidFill>
                <a:prstClr val="white">
                  <a:lumMod val="65000"/>
                </a:prstClr>
              </a:solidFill>
            </a:endParaRPr>
          </a:p>
        </p:txBody>
      </p:sp>
      <p:sp>
        <p:nvSpPr>
          <p:cNvPr id="13" name="object 2"/>
          <p:cNvSpPr/>
          <p:nvPr/>
        </p:nvSpPr>
        <p:spPr>
          <a:xfrm flipV="1">
            <a:off x="2984" y="530119"/>
            <a:ext cx="9334127" cy="374445"/>
          </a:xfrm>
          <a:custGeom>
            <a:avLst/>
            <a:gdLst/>
            <a:ahLst/>
            <a:cxnLst/>
            <a:rect l="l" t="t" r="r" b="b"/>
            <a:pathLst>
              <a:path w="4416425">
                <a:moveTo>
                  <a:pt x="0" y="0"/>
                </a:moveTo>
                <a:lnTo>
                  <a:pt x="4415994" y="0"/>
                </a:lnTo>
              </a:path>
            </a:pathLst>
          </a:custGeom>
          <a:ln w="12700">
            <a:solidFill>
              <a:schemeClr val="bg1">
                <a:lumMod val="85000"/>
              </a:schemeClr>
            </a:solidFill>
          </a:ln>
        </p:spPr>
        <p:txBody>
          <a:bodyPr wrap="square" lIns="0" tIns="0" rIns="0" bIns="0" rtlCol="0"/>
          <a:lstStyle/>
          <a:p>
            <a:endParaRPr sz="1479"/>
          </a:p>
        </p:txBody>
      </p:sp>
      <p:sp>
        <p:nvSpPr>
          <p:cNvPr id="15" name="TextBox 14"/>
          <p:cNvSpPr txBox="1"/>
          <p:nvPr/>
        </p:nvSpPr>
        <p:spPr>
          <a:xfrm>
            <a:off x="7383134" y="6399496"/>
            <a:ext cx="4590283" cy="319959"/>
          </a:xfrm>
          <a:prstGeom prst="rect">
            <a:avLst/>
          </a:prstGeom>
          <a:noFill/>
        </p:spPr>
        <p:txBody>
          <a:bodyPr wrap="square" rtlCol="0">
            <a:spAutoFit/>
          </a:bodyPr>
          <a:lstStyle/>
          <a:p>
            <a:pPr algn="r"/>
            <a:r>
              <a:rPr lang="ru-RU" sz="1479" dirty="0">
                <a:solidFill>
                  <a:schemeClr val="bg1">
                    <a:lumMod val="65000"/>
                  </a:schemeClr>
                </a:solidFill>
              </a:rPr>
              <a:t> г. Москва,  2022 год</a:t>
            </a:r>
          </a:p>
        </p:txBody>
      </p:sp>
      <p:pic>
        <p:nvPicPr>
          <p:cNvPr id="35" name="Рисунок 34"/>
          <p:cNvPicPr>
            <a:picLocks noChangeAspect="1"/>
          </p:cNvPicPr>
          <p:nvPr/>
        </p:nvPicPr>
        <p:blipFill>
          <a:blip r:embed="rId3"/>
          <a:stretch>
            <a:fillRect/>
          </a:stretch>
        </p:blipFill>
        <p:spPr>
          <a:xfrm>
            <a:off x="9787677" y="174486"/>
            <a:ext cx="1622938" cy="374616"/>
          </a:xfrm>
          <a:prstGeom prst="rect">
            <a:avLst/>
          </a:prstGeom>
        </p:spPr>
      </p:pic>
      <p:pic>
        <p:nvPicPr>
          <p:cNvPr id="19" name="Рисунок 18"/>
          <p:cNvPicPr>
            <a:picLocks noChangeAspect="1"/>
          </p:cNvPicPr>
          <p:nvPr/>
        </p:nvPicPr>
        <p:blipFill>
          <a:blip r:embed="rId4"/>
          <a:stretch>
            <a:fillRect/>
          </a:stretch>
        </p:blipFill>
        <p:spPr>
          <a:xfrm>
            <a:off x="116746" y="41037"/>
            <a:ext cx="2003487" cy="811181"/>
          </a:xfrm>
          <a:prstGeom prst="rect">
            <a:avLst/>
          </a:prstGeom>
        </p:spPr>
      </p:pic>
      <p:pic>
        <p:nvPicPr>
          <p:cNvPr id="21" name="Рисунок 20"/>
          <p:cNvPicPr>
            <a:picLocks noChangeAspect="1"/>
          </p:cNvPicPr>
          <p:nvPr/>
        </p:nvPicPr>
        <p:blipFill>
          <a:blip r:embed="rId5"/>
          <a:stretch>
            <a:fillRect/>
          </a:stretch>
        </p:blipFill>
        <p:spPr>
          <a:xfrm>
            <a:off x="11375069" y="51116"/>
            <a:ext cx="731619" cy="801100"/>
          </a:xfrm>
          <a:prstGeom prst="rect">
            <a:avLst/>
          </a:prstGeom>
        </p:spPr>
      </p:pic>
      <p:sp>
        <p:nvSpPr>
          <p:cNvPr id="27" name="TextBox 26"/>
          <p:cNvSpPr txBox="1"/>
          <p:nvPr/>
        </p:nvSpPr>
        <p:spPr>
          <a:xfrm>
            <a:off x="213783" y="3025480"/>
            <a:ext cx="5749272" cy="707886"/>
          </a:xfrm>
          <a:prstGeom prst="rect">
            <a:avLst/>
          </a:prstGeom>
          <a:solidFill>
            <a:srgbClr val="DAE7F6"/>
          </a:solidFill>
        </p:spPr>
        <p:style>
          <a:lnRef idx="0">
            <a:schemeClr val="accent5"/>
          </a:lnRef>
          <a:fillRef idx="3">
            <a:schemeClr val="accent5"/>
          </a:fillRef>
          <a:effectRef idx="3">
            <a:schemeClr val="accent5"/>
          </a:effectRef>
          <a:fontRef idx="minor">
            <a:schemeClr val="lt1"/>
          </a:fontRef>
        </p:style>
        <p:txBody>
          <a:bodyPr wrap="square" rtlCol="0">
            <a:spAutoFit/>
          </a:bodyPr>
          <a:lstStyle/>
          <a:p>
            <a:pPr lvl="0"/>
            <a:r>
              <a:rPr lang="ru-RU" sz="2000" dirty="0" smtClean="0">
                <a:ln w="0"/>
                <a:solidFill>
                  <a:srgbClr val="002060"/>
                </a:solidFill>
                <a:latin typeface="Times New Roman" panose="02020603050405020304" pitchFamily="18" charset="0"/>
                <a:cs typeface="Times New Roman" panose="02020603050405020304" pitchFamily="18" charset="0"/>
              </a:rPr>
              <a:t>2. Количество, единица измерения товара, работы, услуги </a:t>
            </a:r>
            <a:endParaRPr lang="ru-RU" sz="2000" dirty="0">
              <a:ln w="0"/>
              <a:solidFill>
                <a:srgbClr val="002060"/>
              </a:solidFill>
              <a:latin typeface="Times New Roman" panose="02020603050405020304" pitchFamily="18" charset="0"/>
              <a:cs typeface="Times New Roman" panose="02020603050405020304" pitchFamily="18" charset="0"/>
            </a:endParaRPr>
          </a:p>
        </p:txBody>
      </p:sp>
      <p:sp>
        <p:nvSpPr>
          <p:cNvPr id="28" name="TextBox 27"/>
          <p:cNvSpPr txBox="1"/>
          <p:nvPr/>
        </p:nvSpPr>
        <p:spPr>
          <a:xfrm>
            <a:off x="6202599" y="2294540"/>
            <a:ext cx="5770818" cy="1015663"/>
          </a:xfrm>
          <a:prstGeom prst="rect">
            <a:avLst/>
          </a:prstGeom>
          <a:solidFill>
            <a:srgbClr val="DAE7F6"/>
          </a:solidFill>
        </p:spPr>
        <p:style>
          <a:lnRef idx="0">
            <a:schemeClr val="accent5"/>
          </a:lnRef>
          <a:fillRef idx="3">
            <a:schemeClr val="accent5"/>
          </a:fillRef>
          <a:effectRef idx="3">
            <a:schemeClr val="accent5"/>
          </a:effectRef>
          <a:fontRef idx="minor">
            <a:schemeClr val="lt1"/>
          </a:fontRef>
        </p:style>
        <p:txBody>
          <a:bodyPr wrap="square" rtlCol="0">
            <a:spAutoFit/>
          </a:bodyPr>
          <a:lstStyle/>
          <a:p>
            <a:pPr lvl="0"/>
            <a:r>
              <a:rPr lang="ru-RU" sz="2000" dirty="0" smtClean="0">
                <a:solidFill>
                  <a:srgbClr val="002060"/>
                </a:solidFill>
                <a:latin typeface="Times New Roman" panose="02020603050405020304" pitchFamily="18" charset="0"/>
                <a:cs typeface="Times New Roman" panose="02020603050405020304" pitchFamily="18" charset="0"/>
              </a:rPr>
              <a:t>1. </a:t>
            </a:r>
            <a:r>
              <a:rPr lang="ru-RU" sz="2000" dirty="0">
                <a:solidFill>
                  <a:srgbClr val="002060"/>
                </a:solidFill>
                <a:latin typeface="Times New Roman" panose="02020603050405020304" pitchFamily="18" charset="0"/>
                <a:cs typeface="Times New Roman" panose="02020603050405020304" pitchFamily="18" charset="0"/>
              </a:rPr>
              <a:t>Информация о банковском или казначейском сопровождении контракта / </a:t>
            </a:r>
            <a:br>
              <a:rPr lang="ru-RU" sz="2000" dirty="0">
                <a:solidFill>
                  <a:srgbClr val="002060"/>
                </a:solidFill>
                <a:latin typeface="Times New Roman" panose="02020603050405020304" pitchFamily="18" charset="0"/>
                <a:cs typeface="Times New Roman" panose="02020603050405020304" pitchFamily="18" charset="0"/>
              </a:rPr>
            </a:br>
            <a:r>
              <a:rPr lang="ru-RU" sz="2000" b="1" dirty="0">
                <a:solidFill>
                  <a:srgbClr val="002060"/>
                </a:solidFill>
                <a:latin typeface="Times New Roman" panose="02020603050405020304" pitchFamily="18" charset="0"/>
                <a:cs typeface="Times New Roman" panose="02020603050405020304" pitchFamily="18" charset="0"/>
              </a:rPr>
              <a:t>размер казначейского обеспечения </a:t>
            </a:r>
            <a:r>
              <a:rPr lang="ru-RU" sz="2000" b="1" dirty="0" smtClean="0">
                <a:solidFill>
                  <a:srgbClr val="002060"/>
                </a:solidFill>
                <a:latin typeface="Times New Roman" panose="02020603050405020304" pitchFamily="18" charset="0"/>
                <a:cs typeface="Times New Roman" panose="02020603050405020304" pitchFamily="18" charset="0"/>
              </a:rPr>
              <a:t>обязательств</a:t>
            </a:r>
            <a:endParaRPr lang="ru-RU" sz="2000" b="1" dirty="0">
              <a:solidFill>
                <a:srgbClr val="002060"/>
              </a:solidFill>
              <a:latin typeface="Times New Roman" panose="02020603050405020304" pitchFamily="18" charset="0"/>
              <a:cs typeface="Times New Roman" panose="02020603050405020304" pitchFamily="18" charset="0"/>
            </a:endParaRPr>
          </a:p>
        </p:txBody>
      </p:sp>
      <p:sp>
        <p:nvSpPr>
          <p:cNvPr id="29" name="TextBox 28"/>
          <p:cNvSpPr txBox="1"/>
          <p:nvPr/>
        </p:nvSpPr>
        <p:spPr>
          <a:xfrm>
            <a:off x="6202600" y="3505150"/>
            <a:ext cx="5770817" cy="707886"/>
          </a:xfrm>
          <a:prstGeom prst="rect">
            <a:avLst/>
          </a:prstGeom>
          <a:solidFill>
            <a:srgbClr val="DAE7F6"/>
          </a:solidFill>
        </p:spPr>
        <p:style>
          <a:lnRef idx="0">
            <a:schemeClr val="accent5"/>
          </a:lnRef>
          <a:fillRef idx="3">
            <a:schemeClr val="accent5"/>
          </a:fillRef>
          <a:effectRef idx="3">
            <a:schemeClr val="accent5"/>
          </a:effectRef>
          <a:fontRef idx="minor">
            <a:schemeClr val="lt1"/>
          </a:fontRef>
        </p:style>
        <p:txBody>
          <a:bodyPr wrap="square" rtlCol="0">
            <a:spAutoFit/>
          </a:bodyPr>
          <a:lstStyle/>
          <a:p>
            <a:pPr lvl="0"/>
            <a:r>
              <a:rPr lang="ru-RU" sz="2000" dirty="0">
                <a:solidFill>
                  <a:srgbClr val="002060"/>
                </a:solidFill>
                <a:latin typeface="Times New Roman" panose="02020603050405020304" pitchFamily="18" charset="0"/>
                <a:cs typeface="Times New Roman" panose="02020603050405020304" pitchFamily="18" charset="0"/>
              </a:rPr>
              <a:t>2</a:t>
            </a:r>
            <a:r>
              <a:rPr lang="ru-RU" sz="2000" dirty="0" smtClean="0">
                <a:solidFill>
                  <a:srgbClr val="002060"/>
                </a:solidFill>
                <a:latin typeface="Times New Roman" panose="02020603050405020304" pitchFamily="18" charset="0"/>
                <a:cs typeface="Times New Roman" panose="02020603050405020304" pitchFamily="18" charset="0"/>
              </a:rPr>
              <a:t>. </a:t>
            </a:r>
            <a:r>
              <a:rPr lang="ru-RU" sz="2000" dirty="0">
                <a:solidFill>
                  <a:srgbClr val="002060"/>
                </a:solidFill>
                <a:latin typeface="Times New Roman" panose="02020603050405020304" pitchFamily="18" charset="0"/>
                <a:cs typeface="Times New Roman" panose="02020603050405020304" pitchFamily="18" charset="0"/>
              </a:rPr>
              <a:t>Информация о возможности одностороннего отказа от исполнения контракта  </a:t>
            </a:r>
          </a:p>
        </p:txBody>
      </p:sp>
      <p:sp>
        <p:nvSpPr>
          <p:cNvPr id="30" name="TextBox 29"/>
          <p:cNvSpPr txBox="1"/>
          <p:nvPr/>
        </p:nvSpPr>
        <p:spPr>
          <a:xfrm>
            <a:off x="204492" y="5341701"/>
            <a:ext cx="5758563" cy="400110"/>
          </a:xfrm>
          <a:prstGeom prst="rect">
            <a:avLst/>
          </a:prstGeom>
          <a:solidFill>
            <a:srgbClr val="DAE7F6"/>
          </a:solidFill>
        </p:spPr>
        <p:style>
          <a:lnRef idx="0">
            <a:schemeClr val="accent5"/>
          </a:lnRef>
          <a:fillRef idx="3">
            <a:schemeClr val="accent5"/>
          </a:fillRef>
          <a:effectRef idx="3">
            <a:schemeClr val="accent5"/>
          </a:effectRef>
          <a:fontRef idx="minor">
            <a:schemeClr val="lt1"/>
          </a:fontRef>
        </p:style>
        <p:txBody>
          <a:bodyPr wrap="square" rtlCol="0">
            <a:spAutoFit/>
          </a:bodyPr>
          <a:lstStyle/>
          <a:p>
            <a:pPr lvl="0"/>
            <a:r>
              <a:rPr lang="ru-RU" sz="2000" dirty="0">
                <a:solidFill>
                  <a:srgbClr val="002060"/>
                </a:solidFill>
                <a:latin typeface="Times New Roman" panose="02020603050405020304" pitchFamily="18" charset="0"/>
                <a:cs typeface="Times New Roman" panose="02020603050405020304" pitchFamily="18" charset="0"/>
              </a:rPr>
              <a:t>4</a:t>
            </a:r>
            <a:r>
              <a:rPr lang="ru-RU" sz="2000" dirty="0" smtClean="0">
                <a:solidFill>
                  <a:srgbClr val="002060"/>
                </a:solidFill>
                <a:latin typeface="Times New Roman" panose="02020603050405020304" pitchFamily="18" charset="0"/>
                <a:cs typeface="Times New Roman" panose="02020603050405020304" pitchFamily="18" charset="0"/>
              </a:rPr>
              <a:t>. Изменение существенных условий контракта</a:t>
            </a:r>
            <a:endParaRPr lang="ru-RU" sz="2000" dirty="0">
              <a:solidFill>
                <a:srgbClr val="002060"/>
              </a:solidFill>
              <a:latin typeface="Times New Roman" panose="02020603050405020304" pitchFamily="18" charset="0"/>
              <a:cs typeface="Times New Roman" panose="02020603050405020304" pitchFamily="18" charset="0"/>
            </a:endParaRPr>
          </a:p>
        </p:txBody>
      </p:sp>
      <p:sp>
        <p:nvSpPr>
          <p:cNvPr id="31" name="TextBox 30"/>
          <p:cNvSpPr txBox="1"/>
          <p:nvPr/>
        </p:nvSpPr>
        <p:spPr>
          <a:xfrm>
            <a:off x="6213917" y="5560063"/>
            <a:ext cx="5759500" cy="707886"/>
          </a:xfrm>
          <a:prstGeom prst="rect">
            <a:avLst/>
          </a:prstGeom>
          <a:solidFill>
            <a:srgbClr val="DAE7F6"/>
          </a:solidFill>
        </p:spPr>
        <p:style>
          <a:lnRef idx="0">
            <a:schemeClr val="accent5"/>
          </a:lnRef>
          <a:fillRef idx="3">
            <a:schemeClr val="accent5"/>
          </a:fillRef>
          <a:effectRef idx="3">
            <a:schemeClr val="accent5"/>
          </a:effectRef>
          <a:fontRef idx="minor">
            <a:schemeClr val="lt1"/>
          </a:fontRef>
        </p:style>
        <p:txBody>
          <a:bodyPr wrap="square" rtlCol="0">
            <a:spAutoFit/>
          </a:bodyPr>
          <a:lstStyle/>
          <a:p>
            <a:pPr lvl="0"/>
            <a:r>
              <a:rPr lang="ru-RU" sz="2000" dirty="0">
                <a:solidFill>
                  <a:srgbClr val="002060"/>
                </a:solidFill>
                <a:latin typeface="Times New Roman" panose="02020603050405020304" pitchFamily="18" charset="0"/>
                <a:cs typeface="Times New Roman" panose="02020603050405020304" pitchFamily="18" charset="0"/>
              </a:rPr>
              <a:t>4</a:t>
            </a:r>
            <a:r>
              <a:rPr lang="ru-RU" sz="2000" dirty="0" smtClean="0">
                <a:solidFill>
                  <a:srgbClr val="002060"/>
                </a:solidFill>
                <a:latin typeface="Times New Roman" panose="02020603050405020304" pitchFamily="18" charset="0"/>
                <a:cs typeface="Times New Roman" panose="02020603050405020304" pitchFamily="18" charset="0"/>
              </a:rPr>
              <a:t>. </a:t>
            </a:r>
            <a:r>
              <a:rPr lang="ru-RU" sz="2000" dirty="0">
                <a:solidFill>
                  <a:srgbClr val="002060"/>
                </a:solidFill>
                <a:latin typeface="Times New Roman" panose="02020603050405020304" pitchFamily="18" charset="0"/>
                <a:cs typeface="Times New Roman" panose="02020603050405020304" pitchFamily="18" charset="0"/>
              </a:rPr>
              <a:t>Место поставки товара, выполнения работы или оказания услуги</a:t>
            </a:r>
          </a:p>
        </p:txBody>
      </p:sp>
      <p:pic>
        <p:nvPicPr>
          <p:cNvPr id="20" name="Рисунок 19"/>
          <p:cNvPicPr>
            <a:picLocks noChangeAspect="1"/>
          </p:cNvPicPr>
          <p:nvPr/>
        </p:nvPicPr>
        <p:blipFill>
          <a:blip r:embed="rId6"/>
          <a:stretch>
            <a:fillRect/>
          </a:stretch>
        </p:blipFill>
        <p:spPr>
          <a:xfrm>
            <a:off x="2233996" y="24039"/>
            <a:ext cx="688951" cy="862157"/>
          </a:xfrm>
          <a:prstGeom prst="rect">
            <a:avLst/>
          </a:prstGeom>
        </p:spPr>
      </p:pic>
      <p:sp>
        <p:nvSpPr>
          <p:cNvPr id="26" name="TextBox 25"/>
          <p:cNvSpPr txBox="1"/>
          <p:nvPr/>
        </p:nvSpPr>
        <p:spPr>
          <a:xfrm>
            <a:off x="6213917" y="4412854"/>
            <a:ext cx="5759500" cy="1015663"/>
          </a:xfrm>
          <a:prstGeom prst="rect">
            <a:avLst/>
          </a:prstGeom>
          <a:solidFill>
            <a:srgbClr val="DAE7F6"/>
          </a:solidFill>
        </p:spPr>
        <p:style>
          <a:lnRef idx="0">
            <a:schemeClr val="accent5"/>
          </a:lnRef>
          <a:fillRef idx="3">
            <a:schemeClr val="accent5"/>
          </a:fillRef>
          <a:effectRef idx="3">
            <a:schemeClr val="accent5"/>
          </a:effectRef>
          <a:fontRef idx="minor">
            <a:schemeClr val="lt1"/>
          </a:fontRef>
        </p:style>
        <p:txBody>
          <a:bodyPr wrap="square" rtlCol="0">
            <a:spAutoFit/>
          </a:bodyPr>
          <a:lstStyle/>
          <a:p>
            <a:r>
              <a:rPr lang="ru-RU" sz="2000" dirty="0">
                <a:solidFill>
                  <a:schemeClr val="accent1">
                    <a:lumMod val="50000"/>
                  </a:schemeClr>
                </a:solidFill>
                <a:latin typeface="Times New Roman" panose="02020603050405020304" pitchFamily="18" charset="0"/>
                <a:cs typeface="Times New Roman" panose="02020603050405020304" pitchFamily="18" charset="0"/>
              </a:rPr>
              <a:t>3</a:t>
            </a:r>
            <a:r>
              <a:rPr lang="ru-RU" sz="2000" dirty="0" smtClean="0">
                <a:solidFill>
                  <a:schemeClr val="accent1">
                    <a:lumMod val="50000"/>
                  </a:schemeClr>
                </a:solidFill>
                <a:latin typeface="Times New Roman" panose="02020603050405020304" pitchFamily="18" charset="0"/>
                <a:cs typeface="Times New Roman" panose="02020603050405020304" pitchFamily="18" charset="0"/>
              </a:rPr>
              <a:t>. </a:t>
            </a:r>
            <a:r>
              <a:rPr lang="ru-RU" sz="2000" dirty="0">
                <a:solidFill>
                  <a:srgbClr val="002060"/>
                </a:solidFill>
                <a:latin typeface="Times New Roman" panose="02020603050405020304" pitchFamily="18" charset="0"/>
                <a:cs typeface="Times New Roman" panose="02020603050405020304" pitchFamily="18" charset="0"/>
              </a:rPr>
              <a:t>Указание на наличие в контракте условия об удержании суммы неисполненных обязательств и неустоек из суммы, подлежащей </a:t>
            </a:r>
            <a:r>
              <a:rPr lang="ru-RU" sz="2000" dirty="0" smtClean="0">
                <a:solidFill>
                  <a:srgbClr val="002060"/>
                </a:solidFill>
                <a:latin typeface="Times New Roman" panose="02020603050405020304" pitchFamily="18" charset="0"/>
                <a:cs typeface="Times New Roman" panose="02020603050405020304" pitchFamily="18" charset="0"/>
              </a:rPr>
              <a:t>уплате</a:t>
            </a:r>
            <a:endParaRPr lang="ru-RU" sz="2000" dirty="0">
              <a:solidFill>
                <a:srgbClr val="002060"/>
              </a:solidFill>
              <a:latin typeface="Times New Roman" panose="02020603050405020304" pitchFamily="18" charset="0"/>
              <a:cs typeface="Times New Roman" panose="02020603050405020304" pitchFamily="18" charset="0"/>
            </a:endParaRPr>
          </a:p>
        </p:txBody>
      </p:sp>
      <p:sp>
        <p:nvSpPr>
          <p:cNvPr id="25" name="TextBox 24"/>
          <p:cNvSpPr txBox="1"/>
          <p:nvPr/>
        </p:nvSpPr>
        <p:spPr>
          <a:xfrm>
            <a:off x="204492" y="2296336"/>
            <a:ext cx="5758563" cy="400110"/>
          </a:xfrm>
          <a:prstGeom prst="rect">
            <a:avLst/>
          </a:prstGeom>
          <a:solidFill>
            <a:srgbClr val="DAE7F6"/>
          </a:solidFill>
        </p:spPr>
        <p:style>
          <a:lnRef idx="0">
            <a:schemeClr val="accent5"/>
          </a:lnRef>
          <a:fillRef idx="3">
            <a:schemeClr val="accent5"/>
          </a:fillRef>
          <a:effectRef idx="3">
            <a:schemeClr val="accent5"/>
          </a:effectRef>
          <a:fontRef idx="minor">
            <a:schemeClr val="lt1"/>
          </a:fontRef>
        </p:style>
        <p:txBody>
          <a:bodyPr wrap="square" rtlCol="0">
            <a:spAutoFit/>
          </a:bodyPr>
          <a:lstStyle/>
          <a:p>
            <a:pPr lvl="0"/>
            <a:r>
              <a:rPr lang="ru-RU" sz="2000" dirty="0" smtClean="0">
                <a:solidFill>
                  <a:srgbClr val="002060"/>
                </a:solidFill>
                <a:latin typeface="Times New Roman" panose="02020603050405020304" pitchFamily="18" charset="0"/>
                <a:cs typeface="Times New Roman" panose="02020603050405020304" pitchFamily="18" charset="0"/>
              </a:rPr>
              <a:t>1. Наименование объекта закупки</a:t>
            </a:r>
            <a:endParaRPr lang="ru-RU" sz="2000" dirty="0">
              <a:solidFill>
                <a:srgbClr val="002060"/>
              </a:solidFill>
              <a:latin typeface="Times New Roman" panose="02020603050405020304" pitchFamily="18" charset="0"/>
              <a:cs typeface="Times New Roman" panose="02020603050405020304" pitchFamily="18" charset="0"/>
            </a:endParaRPr>
          </a:p>
        </p:txBody>
      </p:sp>
      <p:sp>
        <p:nvSpPr>
          <p:cNvPr id="32" name="TextBox 31"/>
          <p:cNvSpPr txBox="1"/>
          <p:nvPr/>
        </p:nvSpPr>
        <p:spPr>
          <a:xfrm>
            <a:off x="213783" y="4037106"/>
            <a:ext cx="5749272" cy="1015663"/>
          </a:xfrm>
          <a:prstGeom prst="rect">
            <a:avLst/>
          </a:prstGeom>
          <a:solidFill>
            <a:srgbClr val="DAE7F6"/>
          </a:solidFill>
        </p:spPr>
        <p:style>
          <a:lnRef idx="0">
            <a:schemeClr val="accent5"/>
          </a:lnRef>
          <a:fillRef idx="3">
            <a:schemeClr val="accent5"/>
          </a:fillRef>
          <a:effectRef idx="3">
            <a:schemeClr val="accent5"/>
          </a:effectRef>
          <a:fontRef idx="minor">
            <a:schemeClr val="lt1"/>
          </a:fontRef>
        </p:style>
        <p:txBody>
          <a:bodyPr wrap="square" rtlCol="0">
            <a:spAutoFit/>
          </a:bodyPr>
          <a:lstStyle/>
          <a:p>
            <a:r>
              <a:rPr lang="ru-RU" sz="2000" dirty="0" smtClean="0">
                <a:solidFill>
                  <a:srgbClr val="002060"/>
                </a:solidFill>
                <a:latin typeface="Times New Roman" panose="02020603050405020304" pitchFamily="18" charset="0"/>
                <a:cs typeface="Times New Roman" panose="02020603050405020304" pitchFamily="18" charset="0"/>
              </a:rPr>
              <a:t>3. Информация о товаре, который используется при оказании услуг, выполнении работ, как об объекте закупки   </a:t>
            </a:r>
          </a:p>
        </p:txBody>
      </p:sp>
      <p:sp>
        <p:nvSpPr>
          <p:cNvPr id="33" name="TextBox 32"/>
          <p:cNvSpPr txBox="1"/>
          <p:nvPr/>
        </p:nvSpPr>
        <p:spPr>
          <a:xfrm>
            <a:off x="3917779" y="1010704"/>
            <a:ext cx="5161274" cy="553998"/>
          </a:xfrm>
          <a:prstGeom prst="rect">
            <a:avLst/>
          </a:prstGeom>
          <a:solidFill>
            <a:srgbClr val="DAE7F6"/>
          </a:solidFill>
        </p:spPr>
        <p:style>
          <a:lnRef idx="0">
            <a:schemeClr val="accent5"/>
          </a:lnRef>
          <a:fillRef idx="3">
            <a:schemeClr val="accent5"/>
          </a:fillRef>
          <a:effectRef idx="3">
            <a:schemeClr val="accent5"/>
          </a:effectRef>
          <a:fontRef idx="minor">
            <a:schemeClr val="lt1"/>
          </a:fontRef>
        </p:style>
        <p:txBody>
          <a:bodyPr wrap="square" rtlCol="0">
            <a:spAutoFit/>
          </a:bodyPr>
          <a:lstStyle/>
          <a:p>
            <a:pPr lvl="0" algn="ctr">
              <a:lnSpc>
                <a:spcPct val="150000"/>
              </a:lnSpc>
            </a:pPr>
            <a:r>
              <a:rPr lang="ru-RU" sz="2000" b="1" dirty="0" smtClean="0">
                <a:ln w="0"/>
                <a:solidFill>
                  <a:srgbClr val="002060"/>
                </a:solidFill>
                <a:latin typeface="Times New Roman" panose="02020603050405020304" pitchFamily="18" charset="0"/>
                <a:cs typeface="Times New Roman" panose="02020603050405020304" pitchFamily="18" charset="0"/>
              </a:rPr>
              <a:t>О </a:t>
            </a:r>
            <a:r>
              <a:rPr lang="ru-RU" sz="2000" b="1" dirty="0">
                <a:ln w="0"/>
                <a:solidFill>
                  <a:srgbClr val="002060"/>
                </a:solidFill>
                <a:latin typeface="Times New Roman" panose="02020603050405020304" pitchFamily="18" charset="0"/>
                <a:cs typeface="Times New Roman" panose="02020603050405020304" pitchFamily="18" charset="0"/>
              </a:rPr>
              <a:t>заключенном </a:t>
            </a:r>
            <a:r>
              <a:rPr lang="ru-RU" sz="2000" b="1" dirty="0" smtClean="0">
                <a:ln w="0"/>
                <a:solidFill>
                  <a:srgbClr val="002060"/>
                </a:solidFill>
                <a:latin typeface="Times New Roman" panose="02020603050405020304" pitchFamily="18" charset="0"/>
                <a:cs typeface="Times New Roman" panose="02020603050405020304" pitchFamily="18" charset="0"/>
              </a:rPr>
              <a:t>контракте/ его изменении</a:t>
            </a:r>
            <a:endParaRPr lang="ru-RU" sz="2000" b="1" dirty="0">
              <a:ln w="0"/>
              <a:solidFill>
                <a:srgbClr val="002060"/>
              </a:solidFill>
              <a:latin typeface="Times New Roman" panose="02020603050405020304" pitchFamily="18" charset="0"/>
              <a:cs typeface="Times New Roman" panose="02020603050405020304" pitchFamily="18" charset="0"/>
            </a:endParaRPr>
          </a:p>
        </p:txBody>
      </p:sp>
      <p:sp>
        <p:nvSpPr>
          <p:cNvPr id="37" name="TextBox 36"/>
          <p:cNvSpPr txBox="1"/>
          <p:nvPr/>
        </p:nvSpPr>
        <p:spPr>
          <a:xfrm>
            <a:off x="7697228" y="1727251"/>
            <a:ext cx="3125516" cy="400110"/>
          </a:xfrm>
          <a:prstGeom prst="rect">
            <a:avLst/>
          </a:prstGeom>
          <a:solidFill>
            <a:srgbClr val="DAE7F6"/>
          </a:solidFill>
        </p:spPr>
        <p:style>
          <a:lnRef idx="0">
            <a:schemeClr val="accent5"/>
          </a:lnRef>
          <a:fillRef idx="3">
            <a:schemeClr val="accent5"/>
          </a:fillRef>
          <a:effectRef idx="3">
            <a:schemeClr val="accent5"/>
          </a:effectRef>
          <a:fontRef idx="minor">
            <a:schemeClr val="lt1"/>
          </a:fontRef>
        </p:style>
        <p:txBody>
          <a:bodyPr wrap="square" rtlCol="0">
            <a:spAutoFit/>
          </a:bodyPr>
          <a:lstStyle/>
          <a:p>
            <a:pPr lvl="0" algn="ctr"/>
            <a:r>
              <a:rPr lang="ru-RU" sz="2000" b="1" dirty="0" smtClean="0">
                <a:ln w="0"/>
                <a:solidFill>
                  <a:srgbClr val="002060"/>
                </a:solidFill>
                <a:latin typeface="Times New Roman" panose="02020603050405020304" pitchFamily="18" charset="0"/>
                <a:cs typeface="Times New Roman" panose="02020603050405020304" pitchFamily="18" charset="0"/>
              </a:rPr>
              <a:t>С 1 октября 2022 г.</a:t>
            </a:r>
            <a:endParaRPr lang="ru-RU" sz="2000" b="1" dirty="0">
              <a:ln w="0"/>
              <a:solidFill>
                <a:srgbClr val="002060"/>
              </a:solidFill>
              <a:latin typeface="Times New Roman" panose="02020603050405020304" pitchFamily="18" charset="0"/>
              <a:cs typeface="Times New Roman" panose="02020603050405020304" pitchFamily="18" charset="0"/>
            </a:endParaRPr>
          </a:p>
        </p:txBody>
      </p:sp>
      <p:sp>
        <p:nvSpPr>
          <p:cNvPr id="39" name="TextBox 38"/>
          <p:cNvSpPr txBox="1"/>
          <p:nvPr/>
        </p:nvSpPr>
        <p:spPr>
          <a:xfrm>
            <a:off x="1521015" y="1670842"/>
            <a:ext cx="3125516" cy="400110"/>
          </a:xfrm>
          <a:prstGeom prst="rect">
            <a:avLst/>
          </a:prstGeom>
          <a:solidFill>
            <a:srgbClr val="DAE7F6"/>
          </a:solidFill>
        </p:spPr>
        <p:style>
          <a:lnRef idx="0">
            <a:schemeClr val="accent5"/>
          </a:lnRef>
          <a:fillRef idx="3">
            <a:schemeClr val="accent5"/>
          </a:fillRef>
          <a:effectRef idx="3">
            <a:schemeClr val="accent5"/>
          </a:effectRef>
          <a:fontRef idx="minor">
            <a:schemeClr val="lt1"/>
          </a:fontRef>
        </p:style>
        <p:txBody>
          <a:bodyPr wrap="square" rtlCol="0">
            <a:spAutoFit/>
          </a:bodyPr>
          <a:lstStyle/>
          <a:p>
            <a:pPr lvl="0" algn="ctr"/>
            <a:r>
              <a:rPr lang="ru-RU" sz="2000" b="1" dirty="0" smtClean="0">
                <a:ln w="0"/>
                <a:solidFill>
                  <a:srgbClr val="002060"/>
                </a:solidFill>
                <a:latin typeface="Times New Roman" panose="02020603050405020304" pitchFamily="18" charset="0"/>
                <a:cs typeface="Times New Roman" panose="02020603050405020304" pitchFamily="18" charset="0"/>
              </a:rPr>
              <a:t>Постоянные </a:t>
            </a:r>
            <a:endParaRPr lang="ru-RU" sz="2000" b="1" dirty="0">
              <a:ln w="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833833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2414061" y="192840"/>
            <a:ext cx="7889785" cy="677750"/>
          </a:xfrm>
          <a:prstGeom prst="rect">
            <a:avLst/>
          </a:prstGeom>
          <a:noFill/>
        </p:spPr>
        <p:txBody>
          <a:bodyPr wrap="square" rtlCol="0">
            <a:spAutoFit/>
          </a:bodyPr>
          <a:lstStyle/>
          <a:p>
            <a:pPr algn="ctr"/>
            <a:r>
              <a:rPr lang="ru-RU" altLang="ru-RU" sz="1902" b="1" dirty="0">
                <a:solidFill>
                  <a:srgbClr val="11437F"/>
                </a:solidFill>
                <a:latin typeface="Arial" panose="020B0604020202020204" pitchFamily="34" charset="0"/>
                <a:cs typeface="Arial" panose="020B0604020202020204" pitchFamily="34" charset="0"/>
                <a:sym typeface="Arial" panose="020B0604020202020204" pitchFamily="34" charset="0"/>
              </a:rPr>
              <a:t>Проблемные вопросы при </a:t>
            </a:r>
            <a:r>
              <a:rPr lang="ru-RU" altLang="ru-RU" sz="1902" b="1" dirty="0" smtClean="0">
                <a:solidFill>
                  <a:srgbClr val="11437F"/>
                </a:solidFill>
                <a:latin typeface="Arial" panose="020B0604020202020204" pitchFamily="34" charset="0"/>
                <a:cs typeface="Arial" panose="020B0604020202020204" pitchFamily="34" charset="0"/>
                <a:sym typeface="Arial" panose="020B0604020202020204" pitchFamily="34" charset="0"/>
              </a:rPr>
              <a:t>проверках </a:t>
            </a:r>
            <a:r>
              <a:rPr lang="ru-RU" altLang="ru-RU" sz="1902" b="1" dirty="0">
                <a:solidFill>
                  <a:srgbClr val="11437F"/>
                </a:solidFill>
                <a:latin typeface="Arial" panose="020B0604020202020204" pitchFamily="34" charset="0"/>
                <a:cs typeface="Arial" panose="020B0604020202020204" pitchFamily="34" charset="0"/>
                <a:sym typeface="Arial" panose="020B0604020202020204" pitchFamily="34" charset="0"/>
              </a:rPr>
              <a:t>сведений, </a:t>
            </a:r>
            <a:r>
              <a:rPr lang="ru-RU" altLang="ru-RU" sz="1902" b="1" dirty="0" smtClean="0">
                <a:solidFill>
                  <a:srgbClr val="11437F"/>
                </a:solidFill>
                <a:latin typeface="Arial" panose="020B0604020202020204" pitchFamily="34" charset="0"/>
                <a:cs typeface="Arial" panose="020B0604020202020204" pitchFamily="34" charset="0"/>
                <a:sym typeface="Arial" panose="020B0604020202020204" pitchFamily="34" charset="0"/>
              </a:rPr>
              <a:t/>
            </a:r>
            <a:br>
              <a:rPr lang="ru-RU" altLang="ru-RU" sz="1902" b="1" dirty="0" smtClean="0">
                <a:solidFill>
                  <a:srgbClr val="11437F"/>
                </a:solidFill>
                <a:latin typeface="Arial" panose="020B0604020202020204" pitchFamily="34" charset="0"/>
                <a:cs typeface="Arial" panose="020B0604020202020204" pitchFamily="34" charset="0"/>
                <a:sym typeface="Arial" panose="020B0604020202020204" pitchFamily="34" charset="0"/>
              </a:rPr>
            </a:br>
            <a:r>
              <a:rPr lang="ru-RU" altLang="ru-RU" sz="1902" b="1" dirty="0" smtClean="0">
                <a:solidFill>
                  <a:srgbClr val="11437F"/>
                </a:solidFill>
                <a:latin typeface="Arial" panose="020B0604020202020204" pitchFamily="34" charset="0"/>
                <a:cs typeface="Arial" panose="020B0604020202020204" pitchFamily="34" charset="0"/>
                <a:sym typeface="Arial" panose="020B0604020202020204" pitchFamily="34" charset="0"/>
              </a:rPr>
              <a:t>подлежащих </a:t>
            </a:r>
            <a:r>
              <a:rPr lang="ru-RU" altLang="ru-RU" sz="1902" b="1" dirty="0">
                <a:solidFill>
                  <a:srgbClr val="11437F"/>
                </a:solidFill>
                <a:latin typeface="Arial" panose="020B0604020202020204" pitchFamily="34" charset="0"/>
                <a:cs typeface="Arial" panose="020B0604020202020204" pitchFamily="34" charset="0"/>
                <a:sym typeface="Arial" panose="020B0604020202020204" pitchFamily="34" charset="0"/>
              </a:rPr>
              <a:t>включению в реестр контрактов</a:t>
            </a:r>
          </a:p>
        </p:txBody>
      </p:sp>
      <p:sp>
        <p:nvSpPr>
          <p:cNvPr id="22" name="object 2"/>
          <p:cNvSpPr/>
          <p:nvPr/>
        </p:nvSpPr>
        <p:spPr>
          <a:xfrm flipV="1">
            <a:off x="2983" y="530119"/>
            <a:ext cx="12186035" cy="374445"/>
          </a:xfrm>
          <a:custGeom>
            <a:avLst/>
            <a:gdLst/>
            <a:ahLst/>
            <a:cxnLst/>
            <a:rect l="l" t="t" r="r" b="b"/>
            <a:pathLst>
              <a:path w="4416425">
                <a:moveTo>
                  <a:pt x="0" y="0"/>
                </a:moveTo>
                <a:lnTo>
                  <a:pt x="4415994" y="0"/>
                </a:lnTo>
              </a:path>
            </a:pathLst>
          </a:custGeom>
          <a:ln w="12700">
            <a:solidFill>
              <a:schemeClr val="bg1">
                <a:lumMod val="85000"/>
              </a:schemeClr>
            </a:solidFill>
          </a:ln>
        </p:spPr>
        <p:txBody>
          <a:bodyPr wrap="square" lIns="0" tIns="0" rIns="0" bIns="0" rtlCol="0"/>
          <a:lstStyle/>
          <a:p>
            <a:endParaRPr sz="1479"/>
          </a:p>
        </p:txBody>
      </p:sp>
      <p:sp>
        <p:nvSpPr>
          <p:cNvPr id="9" name="object 8"/>
          <p:cNvSpPr/>
          <p:nvPr/>
        </p:nvSpPr>
        <p:spPr>
          <a:xfrm>
            <a:off x="2983" y="6488930"/>
            <a:ext cx="12157852" cy="0"/>
          </a:xfrm>
          <a:custGeom>
            <a:avLst/>
            <a:gdLst/>
            <a:ahLst/>
            <a:cxnLst/>
            <a:rect l="l" t="t" r="r" b="b"/>
            <a:pathLst>
              <a:path w="5752465">
                <a:moveTo>
                  <a:pt x="0" y="0"/>
                </a:moveTo>
                <a:lnTo>
                  <a:pt x="5751940" y="0"/>
                </a:lnTo>
              </a:path>
            </a:pathLst>
          </a:custGeom>
          <a:ln w="9525">
            <a:solidFill>
              <a:srgbClr val="003B59"/>
            </a:solidFill>
          </a:ln>
        </p:spPr>
        <p:txBody>
          <a:bodyPr wrap="square" lIns="0" tIns="0" rIns="0" bIns="0" rtlCol="0"/>
          <a:lstStyle/>
          <a:p>
            <a:endParaRPr sz="1479"/>
          </a:p>
        </p:txBody>
      </p:sp>
      <p:sp>
        <p:nvSpPr>
          <p:cNvPr id="12" name="TextBox 11"/>
          <p:cNvSpPr txBox="1"/>
          <p:nvPr/>
        </p:nvSpPr>
        <p:spPr>
          <a:xfrm>
            <a:off x="352145" y="6399494"/>
            <a:ext cx="4848492" cy="319959"/>
          </a:xfrm>
          <a:prstGeom prst="rect">
            <a:avLst/>
          </a:prstGeom>
          <a:noFill/>
        </p:spPr>
        <p:txBody>
          <a:bodyPr wrap="square" rtlCol="0">
            <a:spAutoFit/>
          </a:bodyPr>
          <a:lstStyle/>
          <a:p>
            <a:r>
              <a:rPr lang="en-US" sz="1479" dirty="0">
                <a:solidFill>
                  <a:prstClr val="white">
                    <a:lumMod val="65000"/>
                  </a:prstClr>
                </a:solidFill>
              </a:rPr>
              <a:t>www.moscow.roskazna.gov.ru</a:t>
            </a:r>
            <a:endParaRPr lang="ru-RU" sz="1479" dirty="0">
              <a:solidFill>
                <a:prstClr val="white">
                  <a:lumMod val="65000"/>
                </a:prstClr>
              </a:solidFill>
            </a:endParaRPr>
          </a:p>
        </p:txBody>
      </p:sp>
      <p:sp>
        <p:nvSpPr>
          <p:cNvPr id="13" name="object 2"/>
          <p:cNvSpPr/>
          <p:nvPr/>
        </p:nvSpPr>
        <p:spPr>
          <a:xfrm flipV="1">
            <a:off x="2984" y="530119"/>
            <a:ext cx="9334127" cy="374445"/>
          </a:xfrm>
          <a:custGeom>
            <a:avLst/>
            <a:gdLst/>
            <a:ahLst/>
            <a:cxnLst/>
            <a:rect l="l" t="t" r="r" b="b"/>
            <a:pathLst>
              <a:path w="4416425">
                <a:moveTo>
                  <a:pt x="0" y="0"/>
                </a:moveTo>
                <a:lnTo>
                  <a:pt x="4415994" y="0"/>
                </a:lnTo>
              </a:path>
            </a:pathLst>
          </a:custGeom>
          <a:ln w="12700">
            <a:solidFill>
              <a:schemeClr val="bg1">
                <a:lumMod val="85000"/>
              </a:schemeClr>
            </a:solidFill>
          </a:ln>
        </p:spPr>
        <p:txBody>
          <a:bodyPr wrap="square" lIns="0" tIns="0" rIns="0" bIns="0" rtlCol="0"/>
          <a:lstStyle/>
          <a:p>
            <a:endParaRPr sz="1479"/>
          </a:p>
        </p:txBody>
      </p:sp>
      <p:sp>
        <p:nvSpPr>
          <p:cNvPr id="15" name="TextBox 14"/>
          <p:cNvSpPr txBox="1"/>
          <p:nvPr/>
        </p:nvSpPr>
        <p:spPr>
          <a:xfrm>
            <a:off x="7383134" y="6399496"/>
            <a:ext cx="4590283" cy="319959"/>
          </a:xfrm>
          <a:prstGeom prst="rect">
            <a:avLst/>
          </a:prstGeom>
          <a:noFill/>
        </p:spPr>
        <p:txBody>
          <a:bodyPr wrap="square" rtlCol="0">
            <a:spAutoFit/>
          </a:bodyPr>
          <a:lstStyle/>
          <a:p>
            <a:pPr algn="r"/>
            <a:r>
              <a:rPr lang="ru-RU" sz="1479" dirty="0">
                <a:solidFill>
                  <a:schemeClr val="bg1">
                    <a:lumMod val="65000"/>
                  </a:schemeClr>
                </a:solidFill>
              </a:rPr>
              <a:t> г. Москва,  2022 год</a:t>
            </a:r>
          </a:p>
        </p:txBody>
      </p:sp>
      <p:pic>
        <p:nvPicPr>
          <p:cNvPr id="35" name="Рисунок 34"/>
          <p:cNvPicPr>
            <a:picLocks noChangeAspect="1"/>
          </p:cNvPicPr>
          <p:nvPr/>
        </p:nvPicPr>
        <p:blipFill>
          <a:blip r:embed="rId3"/>
          <a:stretch>
            <a:fillRect/>
          </a:stretch>
        </p:blipFill>
        <p:spPr>
          <a:xfrm>
            <a:off x="9787677" y="174486"/>
            <a:ext cx="1622938" cy="374616"/>
          </a:xfrm>
          <a:prstGeom prst="rect">
            <a:avLst/>
          </a:prstGeom>
        </p:spPr>
      </p:pic>
      <p:pic>
        <p:nvPicPr>
          <p:cNvPr id="19" name="Рисунок 18"/>
          <p:cNvPicPr>
            <a:picLocks noChangeAspect="1"/>
          </p:cNvPicPr>
          <p:nvPr/>
        </p:nvPicPr>
        <p:blipFill>
          <a:blip r:embed="rId4"/>
          <a:stretch>
            <a:fillRect/>
          </a:stretch>
        </p:blipFill>
        <p:spPr>
          <a:xfrm>
            <a:off x="116746" y="41037"/>
            <a:ext cx="2003487" cy="811181"/>
          </a:xfrm>
          <a:prstGeom prst="rect">
            <a:avLst/>
          </a:prstGeom>
        </p:spPr>
      </p:pic>
      <p:pic>
        <p:nvPicPr>
          <p:cNvPr id="21" name="Рисунок 20"/>
          <p:cNvPicPr>
            <a:picLocks noChangeAspect="1"/>
          </p:cNvPicPr>
          <p:nvPr/>
        </p:nvPicPr>
        <p:blipFill>
          <a:blip r:embed="rId5"/>
          <a:stretch>
            <a:fillRect/>
          </a:stretch>
        </p:blipFill>
        <p:spPr>
          <a:xfrm>
            <a:off x="11375069" y="51116"/>
            <a:ext cx="731619" cy="801100"/>
          </a:xfrm>
          <a:prstGeom prst="rect">
            <a:avLst/>
          </a:prstGeom>
        </p:spPr>
      </p:pic>
      <p:sp>
        <p:nvSpPr>
          <p:cNvPr id="27" name="TextBox 26"/>
          <p:cNvSpPr txBox="1"/>
          <p:nvPr/>
        </p:nvSpPr>
        <p:spPr>
          <a:xfrm>
            <a:off x="5981217" y="1933427"/>
            <a:ext cx="5900021" cy="400110"/>
          </a:xfrm>
          <a:prstGeom prst="rect">
            <a:avLst/>
          </a:prstGeom>
          <a:solidFill>
            <a:srgbClr val="DAE7F6"/>
          </a:solidFill>
        </p:spPr>
        <p:style>
          <a:lnRef idx="0">
            <a:schemeClr val="accent5"/>
          </a:lnRef>
          <a:fillRef idx="3">
            <a:schemeClr val="accent5"/>
          </a:fillRef>
          <a:effectRef idx="3">
            <a:schemeClr val="accent5"/>
          </a:effectRef>
          <a:fontRef idx="minor">
            <a:schemeClr val="lt1"/>
          </a:fontRef>
        </p:style>
        <p:txBody>
          <a:bodyPr wrap="square" rtlCol="0">
            <a:spAutoFit/>
          </a:bodyPr>
          <a:lstStyle/>
          <a:p>
            <a:pPr lvl="0"/>
            <a:r>
              <a:rPr lang="ru-RU" sz="2000" dirty="0" smtClean="0">
                <a:ln w="0"/>
                <a:solidFill>
                  <a:srgbClr val="002060"/>
                </a:solidFill>
                <a:latin typeface="Times New Roman" panose="02020603050405020304" pitchFamily="18" charset="0"/>
                <a:cs typeface="Times New Roman" panose="02020603050405020304" pitchFamily="18" charset="0"/>
              </a:rPr>
              <a:t> Документ о приемке </a:t>
            </a:r>
            <a:endParaRPr lang="ru-RU" sz="2000" dirty="0">
              <a:ln w="0"/>
              <a:solidFill>
                <a:srgbClr val="002060"/>
              </a:solidFill>
              <a:latin typeface="Times New Roman" panose="02020603050405020304" pitchFamily="18" charset="0"/>
              <a:cs typeface="Times New Roman" panose="02020603050405020304" pitchFamily="18" charset="0"/>
            </a:endParaRPr>
          </a:p>
        </p:txBody>
      </p:sp>
      <p:sp>
        <p:nvSpPr>
          <p:cNvPr id="30" name="TextBox 29"/>
          <p:cNvSpPr txBox="1"/>
          <p:nvPr/>
        </p:nvSpPr>
        <p:spPr>
          <a:xfrm>
            <a:off x="6002738" y="2471495"/>
            <a:ext cx="5913386" cy="400110"/>
          </a:xfrm>
          <a:prstGeom prst="rect">
            <a:avLst/>
          </a:prstGeom>
          <a:solidFill>
            <a:srgbClr val="DAE7F6"/>
          </a:solidFill>
        </p:spPr>
        <p:style>
          <a:lnRef idx="0">
            <a:schemeClr val="accent5"/>
          </a:lnRef>
          <a:fillRef idx="3">
            <a:schemeClr val="accent5"/>
          </a:fillRef>
          <a:effectRef idx="3">
            <a:schemeClr val="accent5"/>
          </a:effectRef>
          <a:fontRef idx="minor">
            <a:schemeClr val="lt1"/>
          </a:fontRef>
        </p:style>
        <p:txBody>
          <a:bodyPr wrap="square" rtlCol="0">
            <a:spAutoFit/>
          </a:bodyPr>
          <a:lstStyle/>
          <a:p>
            <a:pPr lvl="0"/>
            <a:r>
              <a:rPr lang="ru-RU" sz="2000" dirty="0" smtClean="0">
                <a:solidFill>
                  <a:srgbClr val="002060"/>
                </a:solidFill>
                <a:latin typeface="Times New Roman" panose="02020603050405020304" pitchFamily="18" charset="0"/>
                <a:cs typeface="Times New Roman" panose="02020603050405020304" pitchFamily="18" charset="0"/>
              </a:rPr>
              <a:t> Контракт, информация о контракте</a:t>
            </a:r>
            <a:endParaRPr lang="ru-RU" sz="2000" dirty="0">
              <a:solidFill>
                <a:srgbClr val="002060"/>
              </a:solidFill>
              <a:latin typeface="Times New Roman" panose="02020603050405020304" pitchFamily="18" charset="0"/>
              <a:cs typeface="Times New Roman" panose="02020603050405020304" pitchFamily="18" charset="0"/>
            </a:endParaRPr>
          </a:p>
        </p:txBody>
      </p:sp>
      <p:pic>
        <p:nvPicPr>
          <p:cNvPr id="20" name="Рисунок 19"/>
          <p:cNvPicPr>
            <a:picLocks noChangeAspect="1"/>
          </p:cNvPicPr>
          <p:nvPr/>
        </p:nvPicPr>
        <p:blipFill>
          <a:blip r:embed="rId6"/>
          <a:stretch>
            <a:fillRect/>
          </a:stretch>
        </p:blipFill>
        <p:spPr>
          <a:xfrm>
            <a:off x="2233996" y="24039"/>
            <a:ext cx="688951" cy="862157"/>
          </a:xfrm>
          <a:prstGeom prst="rect">
            <a:avLst/>
          </a:prstGeom>
        </p:spPr>
      </p:pic>
      <p:sp>
        <p:nvSpPr>
          <p:cNvPr id="34" name="TextBox 33"/>
          <p:cNvSpPr txBox="1"/>
          <p:nvPr/>
        </p:nvSpPr>
        <p:spPr>
          <a:xfrm>
            <a:off x="3430254" y="1122425"/>
            <a:ext cx="5161274" cy="553998"/>
          </a:xfrm>
          <a:prstGeom prst="rect">
            <a:avLst/>
          </a:prstGeom>
          <a:solidFill>
            <a:srgbClr val="DAE7F6"/>
          </a:solidFill>
        </p:spPr>
        <p:style>
          <a:lnRef idx="0">
            <a:schemeClr val="accent5"/>
          </a:lnRef>
          <a:fillRef idx="3">
            <a:schemeClr val="accent5"/>
          </a:fillRef>
          <a:effectRef idx="3">
            <a:schemeClr val="accent5"/>
          </a:effectRef>
          <a:fontRef idx="minor">
            <a:schemeClr val="lt1"/>
          </a:fontRef>
        </p:style>
        <p:txBody>
          <a:bodyPr wrap="square" rtlCol="0">
            <a:spAutoFit/>
          </a:bodyPr>
          <a:lstStyle/>
          <a:p>
            <a:pPr lvl="0" algn="ctr">
              <a:lnSpc>
                <a:spcPct val="150000"/>
              </a:lnSpc>
            </a:pPr>
            <a:r>
              <a:rPr lang="ru-RU" sz="2000" b="1" dirty="0" smtClean="0">
                <a:ln w="0"/>
                <a:solidFill>
                  <a:srgbClr val="002060"/>
                </a:solidFill>
                <a:latin typeface="Times New Roman" panose="02020603050405020304" pitchFamily="18" charset="0"/>
                <a:cs typeface="Times New Roman" panose="02020603050405020304" pitchFamily="18" charset="0"/>
              </a:rPr>
              <a:t>Об исполнении/расторжении контракта</a:t>
            </a:r>
            <a:endParaRPr lang="ru-RU" sz="2000" b="1" dirty="0">
              <a:ln w="0"/>
              <a:solidFill>
                <a:srgbClr val="002060"/>
              </a:solidFill>
              <a:latin typeface="Times New Roman" panose="02020603050405020304" pitchFamily="18" charset="0"/>
              <a:cs typeface="Times New Roman" panose="02020603050405020304" pitchFamily="18" charset="0"/>
            </a:endParaRPr>
          </a:p>
        </p:txBody>
      </p:sp>
      <p:sp>
        <p:nvSpPr>
          <p:cNvPr id="36" name="TextBox 35"/>
          <p:cNvSpPr txBox="1"/>
          <p:nvPr/>
        </p:nvSpPr>
        <p:spPr>
          <a:xfrm>
            <a:off x="268772" y="4456636"/>
            <a:ext cx="4224119" cy="707886"/>
          </a:xfrm>
          <a:prstGeom prst="rect">
            <a:avLst/>
          </a:prstGeom>
          <a:solidFill>
            <a:srgbClr val="DAE7F6"/>
          </a:solidFill>
        </p:spPr>
        <p:style>
          <a:lnRef idx="0">
            <a:schemeClr val="accent5"/>
          </a:lnRef>
          <a:fillRef idx="3">
            <a:schemeClr val="accent5"/>
          </a:fillRef>
          <a:effectRef idx="3">
            <a:schemeClr val="accent5"/>
          </a:effectRef>
          <a:fontRef idx="minor">
            <a:schemeClr val="lt1"/>
          </a:fontRef>
        </p:style>
        <p:txBody>
          <a:bodyPr wrap="square" rtlCol="0">
            <a:spAutoFit/>
          </a:bodyPr>
          <a:lstStyle/>
          <a:p>
            <a:r>
              <a:rPr lang="ru-RU" sz="2000" dirty="0" smtClean="0">
                <a:ln w="0"/>
                <a:solidFill>
                  <a:srgbClr val="002060"/>
                </a:solidFill>
                <a:latin typeface="Times New Roman" panose="02020603050405020304" pitchFamily="18" charset="0"/>
                <a:cs typeface="Times New Roman" panose="02020603050405020304" pitchFamily="18" charset="0"/>
              </a:rPr>
              <a:t>3. Количество </a:t>
            </a:r>
            <a:r>
              <a:rPr lang="ru-RU" sz="2000" dirty="0">
                <a:ln w="0"/>
                <a:solidFill>
                  <a:srgbClr val="002060"/>
                </a:solidFill>
                <a:latin typeface="Times New Roman" panose="02020603050405020304" pitchFamily="18" charset="0"/>
                <a:cs typeface="Times New Roman" panose="02020603050405020304" pitchFamily="18" charset="0"/>
              </a:rPr>
              <a:t>в информации о </a:t>
            </a:r>
            <a:r>
              <a:rPr lang="ru-RU" sz="2000" dirty="0" smtClean="0">
                <a:ln w="0"/>
                <a:solidFill>
                  <a:srgbClr val="002060"/>
                </a:solidFill>
                <a:latin typeface="Times New Roman" panose="02020603050405020304" pitchFamily="18" charset="0"/>
                <a:cs typeface="Times New Roman" panose="02020603050405020304" pitchFamily="18" charset="0"/>
              </a:rPr>
              <a:t>контракте</a:t>
            </a:r>
            <a:endParaRPr lang="ru-RU" sz="2000" dirty="0">
              <a:ln w="0"/>
              <a:solidFill>
                <a:srgbClr val="002060"/>
              </a:solidFill>
              <a:latin typeface="Times New Roman" panose="02020603050405020304" pitchFamily="18" charset="0"/>
              <a:cs typeface="Times New Roman" panose="02020603050405020304" pitchFamily="18" charset="0"/>
            </a:endParaRPr>
          </a:p>
        </p:txBody>
      </p:sp>
      <p:sp>
        <p:nvSpPr>
          <p:cNvPr id="23" name="TextBox 22"/>
          <p:cNvSpPr txBox="1"/>
          <p:nvPr/>
        </p:nvSpPr>
        <p:spPr>
          <a:xfrm>
            <a:off x="276927" y="1919979"/>
            <a:ext cx="4224119" cy="1015663"/>
          </a:xfrm>
          <a:prstGeom prst="rect">
            <a:avLst/>
          </a:prstGeom>
          <a:solidFill>
            <a:srgbClr val="DAE7F6"/>
          </a:solidFill>
        </p:spPr>
        <p:style>
          <a:lnRef idx="0">
            <a:schemeClr val="accent5"/>
          </a:lnRef>
          <a:fillRef idx="3">
            <a:schemeClr val="accent5"/>
          </a:fillRef>
          <a:effectRef idx="3">
            <a:schemeClr val="accent5"/>
          </a:effectRef>
          <a:fontRef idx="minor">
            <a:schemeClr val="lt1"/>
          </a:fontRef>
        </p:style>
        <p:txBody>
          <a:bodyPr wrap="square" rtlCol="0">
            <a:spAutoFit/>
          </a:bodyPr>
          <a:lstStyle/>
          <a:p>
            <a:pPr lvl="0"/>
            <a:r>
              <a:rPr lang="ru-RU" sz="2000" dirty="0" smtClean="0">
                <a:solidFill>
                  <a:srgbClr val="002060"/>
                </a:solidFill>
                <a:latin typeface="Times New Roman" panose="02020603050405020304" pitchFamily="18" charset="0"/>
                <a:cs typeface="Times New Roman" panose="02020603050405020304" pitchFamily="18" charset="0"/>
              </a:rPr>
              <a:t>1. Наименование объекта закупки в информации о контракте</a:t>
            </a:r>
          </a:p>
          <a:p>
            <a:pPr lvl="0"/>
            <a:endParaRPr lang="ru-RU" sz="2000" dirty="0">
              <a:solidFill>
                <a:srgbClr val="002060"/>
              </a:solidFill>
              <a:latin typeface="Times New Roman" panose="02020603050405020304" pitchFamily="18" charset="0"/>
              <a:cs typeface="Times New Roman" panose="02020603050405020304" pitchFamily="18" charset="0"/>
            </a:endParaRPr>
          </a:p>
        </p:txBody>
      </p:sp>
      <p:sp>
        <p:nvSpPr>
          <p:cNvPr id="37" name="TextBox 36"/>
          <p:cNvSpPr txBox="1"/>
          <p:nvPr/>
        </p:nvSpPr>
        <p:spPr>
          <a:xfrm>
            <a:off x="276926" y="3262459"/>
            <a:ext cx="4224119" cy="1015663"/>
          </a:xfrm>
          <a:prstGeom prst="rect">
            <a:avLst/>
          </a:prstGeom>
          <a:solidFill>
            <a:srgbClr val="DAE7F6"/>
          </a:solidFill>
        </p:spPr>
        <p:style>
          <a:lnRef idx="0">
            <a:schemeClr val="accent5"/>
          </a:lnRef>
          <a:fillRef idx="3">
            <a:schemeClr val="accent5"/>
          </a:fillRef>
          <a:effectRef idx="3">
            <a:schemeClr val="accent5"/>
          </a:effectRef>
          <a:fontRef idx="minor">
            <a:schemeClr val="lt1"/>
          </a:fontRef>
        </p:style>
        <p:txBody>
          <a:bodyPr wrap="square" rtlCol="0">
            <a:spAutoFit/>
          </a:bodyPr>
          <a:lstStyle/>
          <a:p>
            <a:pPr lvl="0"/>
            <a:r>
              <a:rPr lang="ru-RU" sz="2000" dirty="0" smtClean="0">
                <a:ln w="0"/>
                <a:solidFill>
                  <a:srgbClr val="002060"/>
                </a:solidFill>
                <a:latin typeface="Times New Roman" panose="02020603050405020304" pitchFamily="18" charset="0"/>
                <a:cs typeface="Times New Roman" panose="02020603050405020304" pitchFamily="18" charset="0"/>
              </a:rPr>
              <a:t>2. Единица измерения товара, работы, услуги в информации о контракте</a:t>
            </a:r>
          </a:p>
        </p:txBody>
      </p:sp>
      <p:sp>
        <p:nvSpPr>
          <p:cNvPr id="38" name="TextBox 37"/>
          <p:cNvSpPr txBox="1"/>
          <p:nvPr/>
        </p:nvSpPr>
        <p:spPr>
          <a:xfrm>
            <a:off x="276926" y="5563183"/>
            <a:ext cx="11604311" cy="707886"/>
          </a:xfrm>
          <a:prstGeom prst="rect">
            <a:avLst/>
          </a:prstGeom>
          <a:solidFill>
            <a:srgbClr val="DAE7F6"/>
          </a:solidFill>
        </p:spPr>
        <p:style>
          <a:lnRef idx="0">
            <a:schemeClr val="accent5"/>
          </a:lnRef>
          <a:fillRef idx="3">
            <a:schemeClr val="accent5"/>
          </a:fillRef>
          <a:effectRef idx="3">
            <a:schemeClr val="accent5"/>
          </a:effectRef>
          <a:fontRef idx="minor">
            <a:schemeClr val="lt1"/>
          </a:fontRef>
        </p:style>
        <p:txBody>
          <a:bodyPr wrap="square" rtlCol="0">
            <a:spAutoFit/>
          </a:bodyPr>
          <a:lstStyle/>
          <a:p>
            <a:r>
              <a:rPr lang="ru-RU" sz="2000" dirty="0" smtClean="0">
                <a:solidFill>
                  <a:srgbClr val="002060"/>
                </a:solidFill>
                <a:latin typeface="Times New Roman" panose="02020603050405020304" pitchFamily="18" charset="0"/>
                <a:cs typeface="Times New Roman" panose="02020603050405020304" pitchFamily="18" charset="0"/>
              </a:rPr>
              <a:t>4. </a:t>
            </a:r>
            <a:r>
              <a:rPr lang="ru-RU" sz="2000" dirty="0">
                <a:solidFill>
                  <a:srgbClr val="002060"/>
                </a:solidFill>
                <a:latin typeface="Times New Roman" panose="02020603050405020304" pitchFamily="18" charset="0"/>
                <a:cs typeface="Times New Roman" panose="02020603050405020304" pitchFamily="18" charset="0"/>
              </a:rPr>
              <a:t>Информация </a:t>
            </a:r>
            <a:r>
              <a:rPr lang="ru-RU" sz="2000" dirty="0" smtClean="0">
                <a:solidFill>
                  <a:srgbClr val="002060"/>
                </a:solidFill>
                <a:latin typeface="Times New Roman" panose="02020603050405020304" pitchFamily="18" charset="0"/>
                <a:cs typeface="Times New Roman" panose="02020603050405020304" pitchFamily="18" charset="0"/>
              </a:rPr>
              <a:t>о товаре</a:t>
            </a:r>
            <a:r>
              <a:rPr lang="ru-RU" sz="2000" dirty="0">
                <a:solidFill>
                  <a:srgbClr val="002060"/>
                </a:solidFill>
                <a:latin typeface="Times New Roman" panose="02020603050405020304" pitchFamily="18" charset="0"/>
                <a:cs typeface="Times New Roman" panose="02020603050405020304" pitchFamily="18" charset="0"/>
              </a:rPr>
              <a:t>, который используется при оказании услуг, выполнении о работ</a:t>
            </a:r>
            <a:r>
              <a:rPr lang="ru-RU" sz="2000" dirty="0" smtClean="0">
                <a:solidFill>
                  <a:srgbClr val="002060"/>
                </a:solidFill>
                <a:latin typeface="Times New Roman" panose="02020603050405020304" pitchFamily="18" charset="0"/>
                <a:cs typeface="Times New Roman" panose="02020603050405020304" pitchFamily="18" charset="0"/>
              </a:rPr>
              <a:t>, как об объекте закупки   </a:t>
            </a:r>
          </a:p>
        </p:txBody>
      </p:sp>
      <p:sp>
        <p:nvSpPr>
          <p:cNvPr id="39" name="TextBox 38"/>
          <p:cNvSpPr txBox="1"/>
          <p:nvPr/>
        </p:nvSpPr>
        <p:spPr>
          <a:xfrm>
            <a:off x="6002737" y="3316311"/>
            <a:ext cx="5870345" cy="400110"/>
          </a:xfrm>
          <a:prstGeom prst="rect">
            <a:avLst/>
          </a:prstGeom>
          <a:solidFill>
            <a:srgbClr val="DAE7F6"/>
          </a:solidFill>
        </p:spPr>
        <p:style>
          <a:lnRef idx="0">
            <a:schemeClr val="accent5"/>
          </a:lnRef>
          <a:fillRef idx="3">
            <a:schemeClr val="accent5"/>
          </a:fillRef>
          <a:effectRef idx="3">
            <a:schemeClr val="accent5"/>
          </a:effectRef>
          <a:fontRef idx="minor">
            <a:schemeClr val="lt1"/>
          </a:fontRef>
        </p:style>
        <p:txBody>
          <a:bodyPr wrap="square" rtlCol="0">
            <a:spAutoFit/>
          </a:bodyPr>
          <a:lstStyle/>
          <a:p>
            <a:pPr lvl="0"/>
            <a:r>
              <a:rPr lang="ru-RU" sz="2000" dirty="0" smtClean="0">
                <a:ln w="0"/>
                <a:solidFill>
                  <a:srgbClr val="002060"/>
                </a:solidFill>
                <a:latin typeface="Times New Roman" panose="02020603050405020304" pitchFamily="18" charset="0"/>
                <a:cs typeface="Times New Roman" panose="02020603050405020304" pitchFamily="18" charset="0"/>
              </a:rPr>
              <a:t> Документ о приемке </a:t>
            </a:r>
            <a:endParaRPr lang="ru-RU" sz="2000" dirty="0">
              <a:ln w="0"/>
              <a:solidFill>
                <a:srgbClr val="002060"/>
              </a:solidFill>
              <a:latin typeface="Times New Roman" panose="02020603050405020304" pitchFamily="18" charset="0"/>
              <a:cs typeface="Times New Roman" panose="02020603050405020304" pitchFamily="18" charset="0"/>
            </a:endParaRPr>
          </a:p>
        </p:txBody>
      </p:sp>
      <p:sp>
        <p:nvSpPr>
          <p:cNvPr id="40" name="TextBox 39"/>
          <p:cNvSpPr txBox="1"/>
          <p:nvPr/>
        </p:nvSpPr>
        <p:spPr>
          <a:xfrm>
            <a:off x="6002738" y="3824004"/>
            <a:ext cx="5870345" cy="400110"/>
          </a:xfrm>
          <a:prstGeom prst="rect">
            <a:avLst/>
          </a:prstGeom>
          <a:solidFill>
            <a:srgbClr val="DAE7F6"/>
          </a:solidFill>
        </p:spPr>
        <p:style>
          <a:lnRef idx="0">
            <a:schemeClr val="accent5"/>
          </a:lnRef>
          <a:fillRef idx="3">
            <a:schemeClr val="accent5"/>
          </a:fillRef>
          <a:effectRef idx="3">
            <a:schemeClr val="accent5"/>
          </a:effectRef>
          <a:fontRef idx="minor">
            <a:schemeClr val="lt1"/>
          </a:fontRef>
        </p:style>
        <p:txBody>
          <a:bodyPr wrap="square" rtlCol="0">
            <a:spAutoFit/>
          </a:bodyPr>
          <a:lstStyle/>
          <a:p>
            <a:pPr lvl="0"/>
            <a:r>
              <a:rPr lang="ru-RU" sz="2000" dirty="0" smtClean="0">
                <a:solidFill>
                  <a:srgbClr val="002060"/>
                </a:solidFill>
                <a:latin typeface="Times New Roman" panose="02020603050405020304" pitchFamily="18" charset="0"/>
                <a:cs typeface="Times New Roman" panose="02020603050405020304" pitchFamily="18" charset="0"/>
              </a:rPr>
              <a:t> Контракт, информация о контракте</a:t>
            </a:r>
            <a:endParaRPr lang="ru-RU" sz="2000" dirty="0">
              <a:solidFill>
                <a:srgbClr val="002060"/>
              </a:solidFill>
              <a:latin typeface="Times New Roman" panose="02020603050405020304" pitchFamily="18" charset="0"/>
              <a:cs typeface="Times New Roman" panose="02020603050405020304" pitchFamily="18" charset="0"/>
            </a:endParaRPr>
          </a:p>
        </p:txBody>
      </p:sp>
      <p:sp>
        <p:nvSpPr>
          <p:cNvPr id="41" name="TextBox 40"/>
          <p:cNvSpPr txBox="1"/>
          <p:nvPr/>
        </p:nvSpPr>
        <p:spPr>
          <a:xfrm>
            <a:off x="6010891" y="4637428"/>
            <a:ext cx="5870346" cy="400110"/>
          </a:xfrm>
          <a:prstGeom prst="rect">
            <a:avLst/>
          </a:prstGeom>
          <a:solidFill>
            <a:srgbClr val="DAE7F6"/>
          </a:solidFill>
        </p:spPr>
        <p:style>
          <a:lnRef idx="0">
            <a:schemeClr val="accent5"/>
          </a:lnRef>
          <a:fillRef idx="3">
            <a:schemeClr val="accent5"/>
          </a:fillRef>
          <a:effectRef idx="3">
            <a:schemeClr val="accent5"/>
          </a:effectRef>
          <a:fontRef idx="minor">
            <a:schemeClr val="lt1"/>
          </a:fontRef>
        </p:style>
        <p:txBody>
          <a:bodyPr wrap="square" rtlCol="0">
            <a:spAutoFit/>
          </a:bodyPr>
          <a:lstStyle/>
          <a:p>
            <a:pPr lvl="0"/>
            <a:r>
              <a:rPr lang="ru-RU" sz="2000" dirty="0" smtClean="0">
                <a:ln w="0"/>
                <a:solidFill>
                  <a:srgbClr val="002060"/>
                </a:solidFill>
                <a:latin typeface="Times New Roman" panose="02020603050405020304" pitchFamily="18" charset="0"/>
                <a:cs typeface="Times New Roman" panose="02020603050405020304" pitchFamily="18" charset="0"/>
              </a:rPr>
              <a:t> Документ о приемке </a:t>
            </a:r>
            <a:endParaRPr lang="ru-RU" sz="2000" dirty="0">
              <a:ln w="0"/>
              <a:solidFill>
                <a:srgbClr val="002060"/>
              </a:solidFill>
              <a:latin typeface="Times New Roman" panose="02020603050405020304" pitchFamily="18" charset="0"/>
              <a:cs typeface="Times New Roman" panose="02020603050405020304" pitchFamily="18" charset="0"/>
            </a:endParaRPr>
          </a:p>
        </p:txBody>
      </p:sp>
      <p:sp>
        <p:nvSpPr>
          <p:cNvPr id="42" name="Равно 41"/>
          <p:cNvSpPr/>
          <p:nvPr/>
        </p:nvSpPr>
        <p:spPr>
          <a:xfrm>
            <a:off x="4783931" y="1915377"/>
            <a:ext cx="914400" cy="914400"/>
          </a:xfrm>
          <a:prstGeom prst="mathEqual">
            <a:avLst/>
          </a:prstGeom>
          <a:solidFill>
            <a:schemeClr val="accent1">
              <a:lumMod val="20000"/>
              <a:lumOff val="8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44" name="Равно 43"/>
          <p:cNvSpPr/>
          <p:nvPr/>
        </p:nvSpPr>
        <p:spPr>
          <a:xfrm>
            <a:off x="4794691" y="4361352"/>
            <a:ext cx="914400" cy="914400"/>
          </a:xfrm>
          <a:prstGeom prst="mathEqual">
            <a:avLst/>
          </a:prstGeom>
          <a:solidFill>
            <a:schemeClr val="accent1">
              <a:lumMod val="20000"/>
              <a:lumOff val="8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45" name="Равно 44"/>
          <p:cNvSpPr/>
          <p:nvPr/>
        </p:nvSpPr>
        <p:spPr>
          <a:xfrm>
            <a:off x="4794691" y="3270140"/>
            <a:ext cx="914400" cy="914400"/>
          </a:xfrm>
          <a:prstGeom prst="mathEqual">
            <a:avLst/>
          </a:prstGeom>
          <a:solidFill>
            <a:schemeClr val="accent1">
              <a:lumMod val="20000"/>
              <a:lumOff val="8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Tree>
    <p:extLst>
      <p:ext uri="{BB962C8B-B14F-4D97-AF65-F5344CB8AC3E}">
        <p14:creationId xmlns:p14="http://schemas.microsoft.com/office/powerpoint/2010/main" val="373897399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2034319" y="234514"/>
            <a:ext cx="7889785" cy="385042"/>
          </a:xfrm>
          <a:prstGeom prst="rect">
            <a:avLst/>
          </a:prstGeom>
          <a:noFill/>
        </p:spPr>
        <p:txBody>
          <a:bodyPr wrap="square" rtlCol="0">
            <a:spAutoFit/>
          </a:bodyPr>
          <a:lstStyle/>
          <a:p>
            <a:pPr algn="ctr"/>
            <a:r>
              <a:rPr lang="ru-RU" altLang="ru-RU" sz="1902" b="1" dirty="0" smtClean="0">
                <a:solidFill>
                  <a:srgbClr val="11437F"/>
                </a:solidFill>
                <a:latin typeface="Arial" pitchFamily="34" charset="0"/>
                <a:cs typeface="Arial" pitchFamily="34" charset="0"/>
                <a:sym typeface="Arial" panose="020B0604020202020204" pitchFamily="34" charset="0"/>
              </a:rPr>
              <a:t>Изменения с 16.11.2022</a:t>
            </a:r>
            <a:endParaRPr lang="ru-RU" altLang="ru-RU" sz="1902" b="1" dirty="0">
              <a:solidFill>
                <a:srgbClr val="11437F"/>
              </a:solidFill>
              <a:cs typeface="Times New Roman" panose="02020603050405020304" pitchFamily="18" charset="0"/>
              <a:sym typeface="Arial" panose="020B0604020202020204" pitchFamily="34" charset="0"/>
            </a:endParaRPr>
          </a:p>
        </p:txBody>
      </p:sp>
      <p:sp>
        <p:nvSpPr>
          <p:cNvPr id="22" name="object 2"/>
          <p:cNvSpPr/>
          <p:nvPr/>
        </p:nvSpPr>
        <p:spPr>
          <a:xfrm flipV="1">
            <a:off x="2983" y="530119"/>
            <a:ext cx="12186035" cy="374445"/>
          </a:xfrm>
          <a:custGeom>
            <a:avLst/>
            <a:gdLst/>
            <a:ahLst/>
            <a:cxnLst/>
            <a:rect l="l" t="t" r="r" b="b"/>
            <a:pathLst>
              <a:path w="4416425">
                <a:moveTo>
                  <a:pt x="0" y="0"/>
                </a:moveTo>
                <a:lnTo>
                  <a:pt x="4415994" y="0"/>
                </a:lnTo>
              </a:path>
            </a:pathLst>
          </a:custGeom>
          <a:ln w="12700">
            <a:solidFill>
              <a:schemeClr val="bg1">
                <a:lumMod val="85000"/>
              </a:schemeClr>
            </a:solidFill>
          </a:ln>
        </p:spPr>
        <p:txBody>
          <a:bodyPr wrap="square" lIns="0" tIns="0" rIns="0" bIns="0" rtlCol="0"/>
          <a:lstStyle/>
          <a:p>
            <a:endParaRPr sz="1479"/>
          </a:p>
        </p:txBody>
      </p:sp>
      <p:sp>
        <p:nvSpPr>
          <p:cNvPr id="9" name="object 8"/>
          <p:cNvSpPr/>
          <p:nvPr/>
        </p:nvSpPr>
        <p:spPr>
          <a:xfrm>
            <a:off x="2983" y="6488930"/>
            <a:ext cx="12157852" cy="0"/>
          </a:xfrm>
          <a:custGeom>
            <a:avLst/>
            <a:gdLst/>
            <a:ahLst/>
            <a:cxnLst/>
            <a:rect l="l" t="t" r="r" b="b"/>
            <a:pathLst>
              <a:path w="5752465">
                <a:moveTo>
                  <a:pt x="0" y="0"/>
                </a:moveTo>
                <a:lnTo>
                  <a:pt x="5751940" y="0"/>
                </a:lnTo>
              </a:path>
            </a:pathLst>
          </a:custGeom>
          <a:ln w="9525">
            <a:solidFill>
              <a:srgbClr val="003B59"/>
            </a:solidFill>
          </a:ln>
        </p:spPr>
        <p:txBody>
          <a:bodyPr wrap="square" lIns="0" tIns="0" rIns="0" bIns="0" rtlCol="0"/>
          <a:lstStyle/>
          <a:p>
            <a:endParaRPr sz="1479"/>
          </a:p>
        </p:txBody>
      </p:sp>
      <p:sp>
        <p:nvSpPr>
          <p:cNvPr id="12" name="TextBox 11"/>
          <p:cNvSpPr txBox="1"/>
          <p:nvPr/>
        </p:nvSpPr>
        <p:spPr>
          <a:xfrm>
            <a:off x="352145" y="6399494"/>
            <a:ext cx="4848492" cy="319959"/>
          </a:xfrm>
          <a:prstGeom prst="rect">
            <a:avLst/>
          </a:prstGeom>
          <a:noFill/>
        </p:spPr>
        <p:txBody>
          <a:bodyPr wrap="square" rtlCol="0">
            <a:spAutoFit/>
          </a:bodyPr>
          <a:lstStyle/>
          <a:p>
            <a:r>
              <a:rPr lang="en-US" sz="1479" dirty="0">
                <a:solidFill>
                  <a:prstClr val="white">
                    <a:lumMod val="65000"/>
                  </a:prstClr>
                </a:solidFill>
              </a:rPr>
              <a:t>www.moscow.roskazna.gov.ru</a:t>
            </a:r>
            <a:endParaRPr lang="ru-RU" sz="1479" dirty="0">
              <a:solidFill>
                <a:prstClr val="white">
                  <a:lumMod val="65000"/>
                </a:prstClr>
              </a:solidFill>
            </a:endParaRPr>
          </a:p>
        </p:txBody>
      </p:sp>
      <p:sp>
        <p:nvSpPr>
          <p:cNvPr id="13" name="object 2"/>
          <p:cNvSpPr/>
          <p:nvPr/>
        </p:nvSpPr>
        <p:spPr>
          <a:xfrm flipV="1">
            <a:off x="2984" y="530119"/>
            <a:ext cx="9334127" cy="374445"/>
          </a:xfrm>
          <a:custGeom>
            <a:avLst/>
            <a:gdLst/>
            <a:ahLst/>
            <a:cxnLst/>
            <a:rect l="l" t="t" r="r" b="b"/>
            <a:pathLst>
              <a:path w="4416425">
                <a:moveTo>
                  <a:pt x="0" y="0"/>
                </a:moveTo>
                <a:lnTo>
                  <a:pt x="4415994" y="0"/>
                </a:lnTo>
              </a:path>
            </a:pathLst>
          </a:custGeom>
          <a:ln w="12700">
            <a:solidFill>
              <a:schemeClr val="bg1">
                <a:lumMod val="85000"/>
              </a:schemeClr>
            </a:solidFill>
          </a:ln>
        </p:spPr>
        <p:txBody>
          <a:bodyPr wrap="square" lIns="0" tIns="0" rIns="0" bIns="0" rtlCol="0"/>
          <a:lstStyle/>
          <a:p>
            <a:endParaRPr sz="1479"/>
          </a:p>
        </p:txBody>
      </p:sp>
      <p:sp>
        <p:nvSpPr>
          <p:cNvPr id="15" name="TextBox 14"/>
          <p:cNvSpPr txBox="1"/>
          <p:nvPr/>
        </p:nvSpPr>
        <p:spPr>
          <a:xfrm>
            <a:off x="7206546" y="6425852"/>
            <a:ext cx="4590283" cy="319959"/>
          </a:xfrm>
          <a:prstGeom prst="rect">
            <a:avLst/>
          </a:prstGeom>
          <a:noFill/>
        </p:spPr>
        <p:txBody>
          <a:bodyPr wrap="square" rtlCol="0">
            <a:spAutoFit/>
          </a:bodyPr>
          <a:lstStyle/>
          <a:p>
            <a:pPr algn="r"/>
            <a:r>
              <a:rPr lang="ru-RU" sz="1479" dirty="0">
                <a:solidFill>
                  <a:schemeClr val="bg1">
                    <a:lumMod val="65000"/>
                  </a:schemeClr>
                </a:solidFill>
              </a:rPr>
              <a:t> г. Москва,  2022 год</a:t>
            </a:r>
          </a:p>
        </p:txBody>
      </p:sp>
      <p:pic>
        <p:nvPicPr>
          <p:cNvPr id="32" name="Рисунок 31"/>
          <p:cNvPicPr>
            <a:picLocks noChangeAspect="1"/>
          </p:cNvPicPr>
          <p:nvPr/>
        </p:nvPicPr>
        <p:blipFill>
          <a:blip r:embed="rId3"/>
          <a:stretch>
            <a:fillRect/>
          </a:stretch>
        </p:blipFill>
        <p:spPr>
          <a:xfrm>
            <a:off x="11375069" y="51116"/>
            <a:ext cx="731619" cy="801100"/>
          </a:xfrm>
          <a:prstGeom prst="rect">
            <a:avLst/>
          </a:prstGeom>
        </p:spPr>
      </p:pic>
      <p:pic>
        <p:nvPicPr>
          <p:cNvPr id="35" name="Рисунок 34"/>
          <p:cNvPicPr>
            <a:picLocks noChangeAspect="1"/>
          </p:cNvPicPr>
          <p:nvPr/>
        </p:nvPicPr>
        <p:blipFill>
          <a:blip r:embed="rId4"/>
          <a:stretch>
            <a:fillRect/>
          </a:stretch>
        </p:blipFill>
        <p:spPr>
          <a:xfrm>
            <a:off x="9787677" y="174487"/>
            <a:ext cx="1622938" cy="355635"/>
          </a:xfrm>
          <a:prstGeom prst="rect">
            <a:avLst/>
          </a:prstGeom>
        </p:spPr>
      </p:pic>
      <p:pic>
        <p:nvPicPr>
          <p:cNvPr id="37" name="Рисунок 36"/>
          <p:cNvPicPr>
            <a:picLocks noChangeAspect="1"/>
          </p:cNvPicPr>
          <p:nvPr/>
        </p:nvPicPr>
        <p:blipFill>
          <a:blip r:embed="rId5"/>
          <a:stretch>
            <a:fillRect/>
          </a:stretch>
        </p:blipFill>
        <p:spPr>
          <a:xfrm>
            <a:off x="116746" y="41037"/>
            <a:ext cx="2003487" cy="811181"/>
          </a:xfrm>
          <a:prstGeom prst="rect">
            <a:avLst/>
          </a:prstGeom>
        </p:spPr>
      </p:pic>
      <p:pic>
        <p:nvPicPr>
          <p:cNvPr id="17" name="Рисунок 16"/>
          <p:cNvPicPr>
            <a:picLocks noChangeAspect="1"/>
          </p:cNvPicPr>
          <p:nvPr/>
        </p:nvPicPr>
        <p:blipFill>
          <a:blip r:embed="rId6"/>
          <a:stretch>
            <a:fillRect/>
          </a:stretch>
        </p:blipFill>
        <p:spPr>
          <a:xfrm>
            <a:off x="2158470" y="15547"/>
            <a:ext cx="688951" cy="862157"/>
          </a:xfrm>
          <a:prstGeom prst="rect">
            <a:avLst/>
          </a:prstGeom>
        </p:spPr>
      </p:pic>
      <p:sp>
        <p:nvSpPr>
          <p:cNvPr id="21" name="Скругленный прямоугольник 4"/>
          <p:cNvSpPr/>
          <p:nvPr/>
        </p:nvSpPr>
        <p:spPr>
          <a:xfrm>
            <a:off x="352144" y="967138"/>
            <a:ext cx="11375036" cy="1941432"/>
          </a:xfrm>
          <a:prstGeom prst="rect">
            <a:avLst/>
          </a:prstGeom>
          <a:solidFill>
            <a:schemeClr val="accent5">
              <a:lumMod val="20000"/>
              <a:lumOff val="80000"/>
            </a:schemeClr>
          </a:solidFill>
          <a:ln>
            <a:solidFill>
              <a:schemeClr val="accent5">
                <a:lumMod val="20000"/>
                <a:lumOff val="80000"/>
              </a:schemeClr>
            </a:solidFill>
          </a:ln>
          <a:scene3d>
            <a:camera prst="orthographicFront"/>
            <a:lightRig rig="threePt" dir="t">
              <a:rot lat="0" lon="0" rev="7500000"/>
            </a:lightRig>
          </a:scene3d>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2552" tIns="0" rIns="72552" bIns="0" numCol="1" spcCol="1270" anchor="ctr" anchorCtr="0">
            <a:noAutofit/>
          </a:bodyPr>
          <a:lstStyle/>
          <a:p>
            <a:pPr lvl="0" algn="ctr" defTabSz="444500">
              <a:spcBef>
                <a:spcPct val="0"/>
              </a:spcBef>
              <a:spcAft>
                <a:spcPct val="35000"/>
              </a:spcAft>
            </a:pPr>
            <a:r>
              <a:rPr lang="ru-RU" dirty="0" smtClean="0">
                <a:solidFill>
                  <a:srgbClr val="002060"/>
                </a:solidFill>
                <a:latin typeface="Times New Roman" panose="02020603050405020304" pitchFamily="18" charset="0"/>
                <a:cs typeface="Times New Roman" panose="02020603050405020304" pitchFamily="18" charset="0"/>
              </a:rPr>
              <a:t>Постановление Правительства </a:t>
            </a:r>
            <a:r>
              <a:rPr lang="ru-RU" dirty="0">
                <a:solidFill>
                  <a:srgbClr val="002060"/>
                </a:solidFill>
                <a:latin typeface="Times New Roman" panose="02020603050405020304" pitchFamily="18" charset="0"/>
                <a:cs typeface="Times New Roman" panose="02020603050405020304" pitchFamily="18" charset="0"/>
              </a:rPr>
              <a:t>от 31 октября 2022 г. </a:t>
            </a:r>
            <a:r>
              <a:rPr lang="ru-RU" dirty="0" smtClean="0">
                <a:solidFill>
                  <a:srgbClr val="002060"/>
                </a:solidFill>
                <a:latin typeface="Times New Roman" panose="02020603050405020304" pitchFamily="18" charset="0"/>
                <a:cs typeface="Times New Roman" panose="02020603050405020304" pitchFamily="18" charset="0"/>
              </a:rPr>
              <a:t>№ 1946</a:t>
            </a:r>
          </a:p>
          <a:p>
            <a:pPr lvl="0" algn="ctr" defTabSz="444500">
              <a:spcBef>
                <a:spcPct val="0"/>
              </a:spcBef>
              <a:spcAft>
                <a:spcPct val="35000"/>
              </a:spcAft>
            </a:pPr>
            <a:r>
              <a:rPr lang="ru-RU" dirty="0" smtClean="0">
                <a:solidFill>
                  <a:srgbClr val="002060"/>
                </a:solidFill>
                <a:latin typeface="Times New Roman" panose="02020603050405020304" pitchFamily="18" charset="0"/>
                <a:cs typeface="Times New Roman" panose="02020603050405020304" pitchFamily="18" charset="0"/>
              </a:rPr>
              <a:t> </a:t>
            </a:r>
            <a:r>
              <a:rPr lang="ru-RU" dirty="0">
                <a:solidFill>
                  <a:srgbClr val="002060"/>
                </a:solidFill>
                <a:latin typeface="Times New Roman" panose="02020603050405020304" pitchFamily="18" charset="0"/>
                <a:cs typeface="Times New Roman" panose="02020603050405020304" pitchFamily="18" charset="0"/>
              </a:rPr>
              <a:t>«О внесении изменений в некоторые акты Правительства Российской Федерации по вопросам осуществления закупок товаров, работ, услуг для обеспечения государственных и муниципальных нужд, закупок товаров, работ, услуг отдельными видами юридических лиц и признании утратившими силу постановления Правительства Российской Федерации от 26 сентября 1997 г. n 1222 и отдельных положений некоторых актов Правительства Российской Федерации» </a:t>
            </a:r>
            <a:endParaRPr lang="ru-RU" b="1" kern="1200" dirty="0" smtClean="0">
              <a:solidFill>
                <a:srgbClr val="002060"/>
              </a:solidFill>
              <a:latin typeface="Times New Roman" panose="02020603050405020304" pitchFamily="18" charset="0"/>
              <a:cs typeface="Times New Roman" panose="02020603050405020304" pitchFamily="18" charset="0"/>
            </a:endParaRPr>
          </a:p>
        </p:txBody>
      </p:sp>
      <p:graphicFrame>
        <p:nvGraphicFramePr>
          <p:cNvPr id="7" name="Таблица 6"/>
          <p:cNvGraphicFramePr>
            <a:graphicFrameLocks noGrp="1"/>
          </p:cNvGraphicFramePr>
          <p:nvPr>
            <p:extLst>
              <p:ext uri="{D42A27DB-BD31-4B8C-83A1-F6EECF244321}">
                <p14:modId xmlns:p14="http://schemas.microsoft.com/office/powerpoint/2010/main" val="1118381769"/>
              </p:ext>
            </p:extLst>
          </p:nvPr>
        </p:nvGraphicFramePr>
        <p:xfrm>
          <a:off x="220362" y="3108140"/>
          <a:ext cx="11744817" cy="2943270"/>
        </p:xfrm>
        <a:graphic>
          <a:graphicData uri="http://schemas.openxmlformats.org/drawingml/2006/table">
            <a:tbl>
              <a:tblPr>
                <a:tableStyleId>{5C22544A-7EE6-4342-B048-85BDC9FD1C3A}</a:tableStyleId>
              </a:tblPr>
              <a:tblGrid>
                <a:gridCol w="11744817"/>
              </a:tblGrid>
              <a:tr h="435727">
                <a:tc>
                  <a:txBody>
                    <a:bodyPr/>
                    <a:lstStyle/>
                    <a:p>
                      <a:pPr algn="ctr" fontAlgn="ctr"/>
                      <a:r>
                        <a:rPr lang="ru-RU" sz="1800" b="1" u="none" strike="noStrike" dirty="0">
                          <a:solidFill>
                            <a:schemeClr val="accent5">
                              <a:lumMod val="75000"/>
                            </a:schemeClr>
                          </a:solidFill>
                          <a:effectLst/>
                          <a:latin typeface="Times New Roman" panose="02020603050405020304" pitchFamily="18" charset="0"/>
                          <a:cs typeface="Times New Roman" panose="02020603050405020304" pitchFamily="18" charset="0"/>
                        </a:rPr>
                        <a:t>Проверяем  </a:t>
                      </a:r>
                      <a:endParaRPr lang="ru-RU" sz="1800" b="1" i="0" u="none" strike="noStrike" dirty="0">
                        <a:solidFill>
                          <a:schemeClr val="accent5">
                            <a:lumMod val="75000"/>
                          </a:schemeClr>
                        </a:solidFill>
                        <a:effectLst/>
                        <a:latin typeface="Times New Roman" panose="02020603050405020304" pitchFamily="18" charset="0"/>
                        <a:cs typeface="Times New Roman" panose="02020603050405020304" pitchFamily="18" charset="0"/>
                      </a:endParaRPr>
                    </a:p>
                  </a:txBody>
                  <a:tcPr marL="9525" marR="9525" marT="9525" marB="0" anchor="ctr">
                    <a:solidFill>
                      <a:schemeClr val="bg1"/>
                    </a:solidFill>
                  </a:tcPr>
                </a:tc>
              </a:tr>
              <a:tr h="967575">
                <a:tc>
                  <a:txBody>
                    <a:bodyPr/>
                    <a:lstStyle/>
                    <a:p>
                      <a:pPr algn="l" fontAlgn="ctr"/>
                      <a:r>
                        <a:rPr lang="ru-RU" sz="1800" u="none" strike="noStrike" dirty="0">
                          <a:solidFill>
                            <a:srgbClr val="11437F"/>
                          </a:solidFill>
                          <a:effectLst/>
                          <a:latin typeface="Times New Roman" panose="02020603050405020304" pitchFamily="18" charset="0"/>
                          <a:cs typeface="Times New Roman" panose="02020603050405020304" pitchFamily="18" charset="0"/>
                        </a:rPr>
                        <a:t>дата заключения контракта в случае заключения контракта в соответствии с частью 1 статьи 93 Федерального закона без использования единой информационной системы</a:t>
                      </a:r>
                      <a:endParaRPr lang="ru-RU" sz="1800" b="0" i="0" u="none" strike="noStrike" dirty="0">
                        <a:solidFill>
                          <a:srgbClr val="11437F"/>
                        </a:solidFill>
                        <a:effectLst/>
                        <a:latin typeface="Times New Roman" panose="02020603050405020304" pitchFamily="18" charset="0"/>
                        <a:cs typeface="Times New Roman" panose="02020603050405020304" pitchFamily="18" charset="0"/>
                      </a:endParaRPr>
                    </a:p>
                  </a:txBody>
                  <a:tcPr marL="9525" marR="9525" marT="9525" marB="0" anchor="ctr">
                    <a:solidFill>
                      <a:schemeClr val="bg1"/>
                    </a:solidFill>
                  </a:tcPr>
                </a:tc>
              </a:tr>
              <a:tr h="1039499">
                <a:tc>
                  <a:txBody>
                    <a:bodyPr/>
                    <a:lstStyle/>
                    <a:p>
                      <a:pPr algn="l" fontAlgn="ctr"/>
                      <a:r>
                        <a:rPr lang="ru-RU" sz="1800" u="none" strike="noStrike" dirty="0" smtClean="0">
                          <a:solidFill>
                            <a:srgbClr val="11437F"/>
                          </a:solidFill>
                          <a:effectLst/>
                          <a:latin typeface="Times New Roman" panose="02020603050405020304" pitchFamily="18" charset="0"/>
                          <a:cs typeface="Times New Roman" panose="02020603050405020304" pitchFamily="18" charset="0"/>
                        </a:rPr>
                        <a:t>платежный </a:t>
                      </a:r>
                      <a:r>
                        <a:rPr lang="ru-RU" sz="1800" u="none" strike="noStrike" dirty="0">
                          <a:solidFill>
                            <a:srgbClr val="11437F"/>
                          </a:solidFill>
                          <a:effectLst/>
                          <a:latin typeface="Times New Roman" panose="02020603050405020304" pitchFamily="18" charset="0"/>
                          <a:cs typeface="Times New Roman" panose="02020603050405020304" pitchFamily="18" charset="0"/>
                        </a:rPr>
                        <a:t>документ в форме электронного документа или в форме электронного образа бумажного документа, его реквизиты</a:t>
                      </a:r>
                      <a:r>
                        <a:rPr lang="ru-RU" sz="1800" u="none" strike="noStrike" dirty="0" smtClean="0">
                          <a:solidFill>
                            <a:srgbClr val="11437F"/>
                          </a:solidFill>
                          <a:effectLst/>
                          <a:latin typeface="Times New Roman" panose="02020603050405020304" pitchFamily="18" charset="0"/>
                          <a:cs typeface="Times New Roman" panose="02020603050405020304" pitchFamily="18" charset="0"/>
                        </a:rPr>
                        <a:t>;</a:t>
                      </a:r>
                      <a:endParaRPr lang="ru-RU" sz="1800" b="0" i="0" u="none" strike="noStrike" dirty="0">
                        <a:solidFill>
                          <a:srgbClr val="11437F"/>
                        </a:solidFill>
                        <a:effectLst/>
                        <a:latin typeface="Times New Roman" panose="02020603050405020304" pitchFamily="18" charset="0"/>
                        <a:cs typeface="Times New Roman" panose="02020603050405020304" pitchFamily="18" charset="0"/>
                      </a:endParaRPr>
                    </a:p>
                  </a:txBody>
                  <a:tcPr marL="9525" marR="9525" marT="9525" marB="0" anchor="ctr">
                    <a:solidFill>
                      <a:schemeClr val="bg1"/>
                    </a:solidFill>
                  </a:tcPr>
                </a:tc>
              </a:tr>
              <a:tr h="500469">
                <a:tc>
                  <a:txBody>
                    <a:bodyPr/>
                    <a:lstStyle/>
                    <a:p>
                      <a:pPr algn="l" fontAlgn="ctr"/>
                      <a:r>
                        <a:rPr lang="ru-RU" sz="1800" u="none" strike="noStrike" dirty="0">
                          <a:solidFill>
                            <a:srgbClr val="11437F"/>
                          </a:solidFill>
                          <a:effectLst/>
                          <a:latin typeface="Times New Roman" panose="02020603050405020304" pitchFamily="18" charset="0"/>
                          <a:cs typeface="Times New Roman" panose="02020603050405020304" pitchFamily="18" charset="0"/>
                        </a:rPr>
                        <a:t>сумма оплаты контракта в соответствии с платежным документом</a:t>
                      </a:r>
                      <a:endParaRPr lang="ru-RU" sz="1800" b="0" i="0" u="none" strike="noStrike" dirty="0">
                        <a:solidFill>
                          <a:srgbClr val="11437F"/>
                        </a:solidFill>
                        <a:effectLst/>
                        <a:latin typeface="Times New Roman" panose="02020603050405020304" pitchFamily="18" charset="0"/>
                        <a:cs typeface="Times New Roman" panose="02020603050405020304" pitchFamily="18" charset="0"/>
                      </a:endParaRPr>
                    </a:p>
                  </a:txBody>
                  <a:tcPr marL="9525" marR="9525" marT="9525" marB="0" anchor="ctr">
                    <a:solidFill>
                      <a:schemeClr val="bg1"/>
                    </a:solidFill>
                  </a:tcPr>
                </a:tc>
              </a:tr>
            </a:tbl>
          </a:graphicData>
        </a:graphic>
      </p:graphicFrame>
    </p:spTree>
    <p:extLst>
      <p:ext uri="{BB962C8B-B14F-4D97-AF65-F5344CB8AC3E}">
        <p14:creationId xmlns:p14="http://schemas.microsoft.com/office/powerpoint/2010/main" val="157863974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2034319" y="234514"/>
            <a:ext cx="7889785" cy="385042"/>
          </a:xfrm>
          <a:prstGeom prst="rect">
            <a:avLst/>
          </a:prstGeom>
          <a:noFill/>
        </p:spPr>
        <p:txBody>
          <a:bodyPr wrap="square" rtlCol="0">
            <a:spAutoFit/>
          </a:bodyPr>
          <a:lstStyle/>
          <a:p>
            <a:pPr algn="ctr"/>
            <a:r>
              <a:rPr lang="ru-RU" altLang="ru-RU" sz="1902" b="1" dirty="0" smtClean="0">
                <a:solidFill>
                  <a:srgbClr val="11437F"/>
                </a:solidFill>
                <a:latin typeface="Arial" pitchFamily="34" charset="0"/>
                <a:cs typeface="Arial" pitchFamily="34" charset="0"/>
                <a:sym typeface="Arial" panose="020B0604020202020204" pitchFamily="34" charset="0"/>
              </a:rPr>
              <a:t>Изменения с 16.11.2022</a:t>
            </a:r>
            <a:endParaRPr lang="ru-RU" altLang="ru-RU" sz="1902" b="1" dirty="0">
              <a:solidFill>
                <a:srgbClr val="11437F"/>
              </a:solidFill>
              <a:cs typeface="Times New Roman" panose="02020603050405020304" pitchFamily="18" charset="0"/>
              <a:sym typeface="Arial" panose="020B0604020202020204" pitchFamily="34" charset="0"/>
            </a:endParaRPr>
          </a:p>
        </p:txBody>
      </p:sp>
      <p:sp>
        <p:nvSpPr>
          <p:cNvPr id="22" name="object 2"/>
          <p:cNvSpPr/>
          <p:nvPr/>
        </p:nvSpPr>
        <p:spPr>
          <a:xfrm flipV="1">
            <a:off x="2983" y="530119"/>
            <a:ext cx="12186035" cy="374445"/>
          </a:xfrm>
          <a:custGeom>
            <a:avLst/>
            <a:gdLst/>
            <a:ahLst/>
            <a:cxnLst/>
            <a:rect l="l" t="t" r="r" b="b"/>
            <a:pathLst>
              <a:path w="4416425">
                <a:moveTo>
                  <a:pt x="0" y="0"/>
                </a:moveTo>
                <a:lnTo>
                  <a:pt x="4415994" y="0"/>
                </a:lnTo>
              </a:path>
            </a:pathLst>
          </a:custGeom>
          <a:ln w="12700">
            <a:solidFill>
              <a:schemeClr val="bg1">
                <a:lumMod val="85000"/>
              </a:schemeClr>
            </a:solidFill>
          </a:ln>
        </p:spPr>
        <p:txBody>
          <a:bodyPr wrap="square" lIns="0" tIns="0" rIns="0" bIns="0" rtlCol="0"/>
          <a:lstStyle/>
          <a:p>
            <a:endParaRPr sz="1479"/>
          </a:p>
        </p:txBody>
      </p:sp>
      <p:sp>
        <p:nvSpPr>
          <p:cNvPr id="9" name="object 8"/>
          <p:cNvSpPr/>
          <p:nvPr/>
        </p:nvSpPr>
        <p:spPr>
          <a:xfrm>
            <a:off x="2983" y="6488930"/>
            <a:ext cx="12157852" cy="0"/>
          </a:xfrm>
          <a:custGeom>
            <a:avLst/>
            <a:gdLst/>
            <a:ahLst/>
            <a:cxnLst/>
            <a:rect l="l" t="t" r="r" b="b"/>
            <a:pathLst>
              <a:path w="5752465">
                <a:moveTo>
                  <a:pt x="0" y="0"/>
                </a:moveTo>
                <a:lnTo>
                  <a:pt x="5751940" y="0"/>
                </a:lnTo>
              </a:path>
            </a:pathLst>
          </a:custGeom>
          <a:ln w="9525">
            <a:solidFill>
              <a:srgbClr val="003B59"/>
            </a:solidFill>
          </a:ln>
        </p:spPr>
        <p:txBody>
          <a:bodyPr wrap="square" lIns="0" tIns="0" rIns="0" bIns="0" rtlCol="0"/>
          <a:lstStyle/>
          <a:p>
            <a:endParaRPr sz="1479"/>
          </a:p>
        </p:txBody>
      </p:sp>
      <p:sp>
        <p:nvSpPr>
          <p:cNvPr id="12" name="TextBox 11"/>
          <p:cNvSpPr txBox="1"/>
          <p:nvPr/>
        </p:nvSpPr>
        <p:spPr>
          <a:xfrm>
            <a:off x="352145" y="6399494"/>
            <a:ext cx="4848492" cy="319959"/>
          </a:xfrm>
          <a:prstGeom prst="rect">
            <a:avLst/>
          </a:prstGeom>
          <a:noFill/>
        </p:spPr>
        <p:txBody>
          <a:bodyPr wrap="square" rtlCol="0">
            <a:spAutoFit/>
          </a:bodyPr>
          <a:lstStyle/>
          <a:p>
            <a:r>
              <a:rPr lang="en-US" sz="1479" dirty="0">
                <a:solidFill>
                  <a:prstClr val="white">
                    <a:lumMod val="65000"/>
                  </a:prstClr>
                </a:solidFill>
              </a:rPr>
              <a:t>www.moscow.roskazna.gov.ru</a:t>
            </a:r>
            <a:endParaRPr lang="ru-RU" sz="1479" dirty="0">
              <a:solidFill>
                <a:prstClr val="white">
                  <a:lumMod val="65000"/>
                </a:prstClr>
              </a:solidFill>
            </a:endParaRPr>
          </a:p>
        </p:txBody>
      </p:sp>
      <p:sp>
        <p:nvSpPr>
          <p:cNvPr id="13" name="object 2"/>
          <p:cNvSpPr/>
          <p:nvPr/>
        </p:nvSpPr>
        <p:spPr>
          <a:xfrm flipV="1">
            <a:off x="2984" y="530119"/>
            <a:ext cx="9334127" cy="374445"/>
          </a:xfrm>
          <a:custGeom>
            <a:avLst/>
            <a:gdLst/>
            <a:ahLst/>
            <a:cxnLst/>
            <a:rect l="l" t="t" r="r" b="b"/>
            <a:pathLst>
              <a:path w="4416425">
                <a:moveTo>
                  <a:pt x="0" y="0"/>
                </a:moveTo>
                <a:lnTo>
                  <a:pt x="4415994" y="0"/>
                </a:lnTo>
              </a:path>
            </a:pathLst>
          </a:custGeom>
          <a:ln w="12700">
            <a:solidFill>
              <a:schemeClr val="bg1">
                <a:lumMod val="85000"/>
              </a:schemeClr>
            </a:solidFill>
          </a:ln>
        </p:spPr>
        <p:txBody>
          <a:bodyPr wrap="square" lIns="0" tIns="0" rIns="0" bIns="0" rtlCol="0"/>
          <a:lstStyle/>
          <a:p>
            <a:endParaRPr sz="1479"/>
          </a:p>
        </p:txBody>
      </p:sp>
      <p:sp>
        <p:nvSpPr>
          <p:cNvPr id="15" name="TextBox 14"/>
          <p:cNvSpPr txBox="1"/>
          <p:nvPr/>
        </p:nvSpPr>
        <p:spPr>
          <a:xfrm>
            <a:off x="7383134" y="6399496"/>
            <a:ext cx="4590283" cy="319959"/>
          </a:xfrm>
          <a:prstGeom prst="rect">
            <a:avLst/>
          </a:prstGeom>
          <a:noFill/>
        </p:spPr>
        <p:txBody>
          <a:bodyPr wrap="square" rtlCol="0">
            <a:spAutoFit/>
          </a:bodyPr>
          <a:lstStyle/>
          <a:p>
            <a:pPr algn="r"/>
            <a:r>
              <a:rPr lang="ru-RU" sz="1479" dirty="0">
                <a:solidFill>
                  <a:schemeClr val="bg1">
                    <a:lumMod val="65000"/>
                  </a:schemeClr>
                </a:solidFill>
              </a:rPr>
              <a:t> г. Москва,  2022 год</a:t>
            </a:r>
          </a:p>
        </p:txBody>
      </p:sp>
      <p:pic>
        <p:nvPicPr>
          <p:cNvPr id="32" name="Рисунок 31"/>
          <p:cNvPicPr>
            <a:picLocks noChangeAspect="1"/>
          </p:cNvPicPr>
          <p:nvPr/>
        </p:nvPicPr>
        <p:blipFill>
          <a:blip r:embed="rId3"/>
          <a:stretch>
            <a:fillRect/>
          </a:stretch>
        </p:blipFill>
        <p:spPr>
          <a:xfrm>
            <a:off x="11375069" y="51116"/>
            <a:ext cx="731619" cy="801100"/>
          </a:xfrm>
          <a:prstGeom prst="rect">
            <a:avLst/>
          </a:prstGeom>
        </p:spPr>
      </p:pic>
      <p:pic>
        <p:nvPicPr>
          <p:cNvPr id="35" name="Рисунок 34"/>
          <p:cNvPicPr>
            <a:picLocks noChangeAspect="1"/>
          </p:cNvPicPr>
          <p:nvPr/>
        </p:nvPicPr>
        <p:blipFill>
          <a:blip r:embed="rId4"/>
          <a:stretch>
            <a:fillRect/>
          </a:stretch>
        </p:blipFill>
        <p:spPr>
          <a:xfrm>
            <a:off x="9787677" y="174487"/>
            <a:ext cx="1622938" cy="355635"/>
          </a:xfrm>
          <a:prstGeom prst="rect">
            <a:avLst/>
          </a:prstGeom>
        </p:spPr>
      </p:pic>
      <p:pic>
        <p:nvPicPr>
          <p:cNvPr id="37" name="Рисунок 36"/>
          <p:cNvPicPr>
            <a:picLocks noChangeAspect="1"/>
          </p:cNvPicPr>
          <p:nvPr/>
        </p:nvPicPr>
        <p:blipFill>
          <a:blip r:embed="rId5"/>
          <a:stretch>
            <a:fillRect/>
          </a:stretch>
        </p:blipFill>
        <p:spPr>
          <a:xfrm>
            <a:off x="116746" y="41037"/>
            <a:ext cx="2003487" cy="811181"/>
          </a:xfrm>
          <a:prstGeom prst="rect">
            <a:avLst/>
          </a:prstGeom>
        </p:spPr>
      </p:pic>
      <p:pic>
        <p:nvPicPr>
          <p:cNvPr id="17" name="Рисунок 16"/>
          <p:cNvPicPr>
            <a:picLocks noChangeAspect="1"/>
          </p:cNvPicPr>
          <p:nvPr/>
        </p:nvPicPr>
        <p:blipFill>
          <a:blip r:embed="rId6"/>
          <a:stretch>
            <a:fillRect/>
          </a:stretch>
        </p:blipFill>
        <p:spPr>
          <a:xfrm>
            <a:off x="2158470" y="15547"/>
            <a:ext cx="688951" cy="862157"/>
          </a:xfrm>
          <a:prstGeom prst="rect">
            <a:avLst/>
          </a:prstGeom>
        </p:spPr>
      </p:pic>
      <p:sp>
        <p:nvSpPr>
          <p:cNvPr id="21" name="Скругленный прямоугольник 4"/>
          <p:cNvSpPr/>
          <p:nvPr/>
        </p:nvSpPr>
        <p:spPr>
          <a:xfrm>
            <a:off x="285364" y="979016"/>
            <a:ext cx="11621271" cy="1254015"/>
          </a:xfrm>
          <a:prstGeom prst="rect">
            <a:avLst/>
          </a:prstGeom>
          <a:solidFill>
            <a:schemeClr val="accent5">
              <a:lumMod val="20000"/>
              <a:lumOff val="80000"/>
            </a:schemeClr>
          </a:solidFill>
          <a:ln>
            <a:solidFill>
              <a:schemeClr val="accent5">
                <a:lumMod val="20000"/>
                <a:lumOff val="80000"/>
              </a:schemeClr>
            </a:solidFill>
          </a:ln>
          <a:scene3d>
            <a:camera prst="orthographicFront"/>
            <a:lightRig rig="threePt" dir="t">
              <a:rot lat="0" lon="0" rev="7500000"/>
            </a:lightRig>
          </a:scene3d>
          <a:sp3d/>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2552" tIns="0" rIns="72552" bIns="0" numCol="1" spcCol="1270" anchor="ctr" anchorCtr="0">
            <a:noAutofit/>
          </a:bodyPr>
          <a:lstStyle/>
          <a:p>
            <a:pPr lvl="0" algn="ctr" defTabSz="444500">
              <a:lnSpc>
                <a:spcPct val="90000"/>
              </a:lnSpc>
              <a:spcBef>
                <a:spcPct val="0"/>
              </a:spcBef>
              <a:spcAft>
                <a:spcPct val="35000"/>
              </a:spcAft>
            </a:pPr>
            <a:r>
              <a:rPr lang="ru-RU" sz="1600" dirty="0" smtClean="0">
                <a:solidFill>
                  <a:srgbClr val="002060"/>
                </a:solidFill>
                <a:latin typeface="Times New Roman" panose="02020603050405020304" pitchFamily="18" charset="0"/>
                <a:cs typeface="Times New Roman" panose="02020603050405020304" pitchFamily="18" charset="0"/>
              </a:rPr>
              <a:t>Постановление Правительства </a:t>
            </a:r>
            <a:r>
              <a:rPr lang="ru-RU" sz="1600" dirty="0">
                <a:solidFill>
                  <a:srgbClr val="002060"/>
                </a:solidFill>
                <a:latin typeface="Times New Roman" panose="02020603050405020304" pitchFamily="18" charset="0"/>
                <a:cs typeface="Times New Roman" panose="02020603050405020304" pitchFamily="18" charset="0"/>
              </a:rPr>
              <a:t>от 31 октября 2022 г. </a:t>
            </a:r>
            <a:r>
              <a:rPr lang="ru-RU" sz="1600" dirty="0" smtClean="0">
                <a:solidFill>
                  <a:srgbClr val="002060"/>
                </a:solidFill>
                <a:latin typeface="Times New Roman" panose="02020603050405020304" pitchFamily="18" charset="0"/>
                <a:cs typeface="Times New Roman" panose="02020603050405020304" pitchFamily="18" charset="0"/>
              </a:rPr>
              <a:t>№ 1946</a:t>
            </a:r>
          </a:p>
          <a:p>
            <a:pPr lvl="0" algn="ctr" defTabSz="444500">
              <a:lnSpc>
                <a:spcPct val="90000"/>
              </a:lnSpc>
              <a:spcBef>
                <a:spcPct val="0"/>
              </a:spcBef>
              <a:spcAft>
                <a:spcPct val="35000"/>
              </a:spcAft>
            </a:pPr>
            <a:r>
              <a:rPr lang="ru-RU" sz="1600" dirty="0" smtClean="0">
                <a:solidFill>
                  <a:srgbClr val="002060"/>
                </a:solidFill>
                <a:latin typeface="Times New Roman" panose="02020603050405020304" pitchFamily="18" charset="0"/>
                <a:cs typeface="Times New Roman" panose="02020603050405020304" pitchFamily="18" charset="0"/>
              </a:rPr>
              <a:t> </a:t>
            </a:r>
            <a:r>
              <a:rPr lang="ru-RU" sz="1600" dirty="0">
                <a:solidFill>
                  <a:srgbClr val="002060"/>
                </a:solidFill>
                <a:latin typeface="Times New Roman" panose="02020603050405020304" pitchFamily="18" charset="0"/>
                <a:cs typeface="Times New Roman" panose="02020603050405020304" pitchFamily="18" charset="0"/>
              </a:rPr>
              <a:t>«О внесении изменений в некоторые акты Правительства Российской Федерации по вопросам осуществления закупок товаров, работ, услуг для обеспечения государственных и муниципальных нужд, закупок товаров, работ, услуг отдельными видами юридических лиц и признании утратившими силу постановления Правительства Российской Федерации от 26 сентября 1997 г. n 1222 и отдельных положений некоторых актов Правительства Российской Федерации» </a:t>
            </a:r>
            <a:endParaRPr lang="ru-RU" sz="1600" b="1" kern="1200" dirty="0" smtClean="0">
              <a:solidFill>
                <a:srgbClr val="002060"/>
              </a:solidFill>
              <a:latin typeface="Times New Roman" panose="02020603050405020304" pitchFamily="18" charset="0"/>
              <a:cs typeface="Times New Roman" panose="02020603050405020304" pitchFamily="18" charset="0"/>
            </a:endParaRPr>
          </a:p>
        </p:txBody>
      </p:sp>
      <p:graphicFrame>
        <p:nvGraphicFramePr>
          <p:cNvPr id="2" name="Таблица 1"/>
          <p:cNvGraphicFramePr>
            <a:graphicFrameLocks noGrp="1"/>
          </p:cNvGraphicFramePr>
          <p:nvPr>
            <p:extLst>
              <p:ext uri="{D42A27DB-BD31-4B8C-83A1-F6EECF244321}">
                <p14:modId xmlns:p14="http://schemas.microsoft.com/office/powerpoint/2010/main" val="3311028906"/>
              </p:ext>
            </p:extLst>
          </p:nvPr>
        </p:nvGraphicFramePr>
        <p:xfrm>
          <a:off x="116746" y="2585780"/>
          <a:ext cx="11989942" cy="3625125"/>
        </p:xfrm>
        <a:graphic>
          <a:graphicData uri="http://schemas.openxmlformats.org/drawingml/2006/table">
            <a:tbl>
              <a:tblPr>
                <a:tableStyleId>{5C22544A-7EE6-4342-B048-85BDC9FD1C3A}</a:tableStyleId>
              </a:tblPr>
              <a:tblGrid>
                <a:gridCol w="11989942"/>
              </a:tblGrid>
              <a:tr h="381156">
                <a:tc>
                  <a:txBody>
                    <a:bodyPr/>
                    <a:lstStyle/>
                    <a:p>
                      <a:pPr algn="l" fontAlgn="ctr"/>
                      <a:r>
                        <a:rPr lang="ru-RU" sz="1600" u="none" strike="noStrike" dirty="0" smtClean="0">
                          <a:solidFill>
                            <a:srgbClr val="11437F"/>
                          </a:solidFill>
                          <a:effectLst/>
                          <a:latin typeface="Times New Roman" panose="02020603050405020304" pitchFamily="18" charset="0"/>
                          <a:cs typeface="Times New Roman" panose="02020603050405020304" pitchFamily="18" charset="0"/>
                        </a:rPr>
                        <a:t> код </a:t>
                      </a:r>
                      <a:r>
                        <a:rPr lang="ru-RU" sz="1600" u="none" strike="noStrike" dirty="0">
                          <a:solidFill>
                            <a:srgbClr val="11437F"/>
                          </a:solidFill>
                          <a:effectLst/>
                          <a:latin typeface="Times New Roman" panose="02020603050405020304" pitchFamily="18" charset="0"/>
                          <a:cs typeface="Times New Roman" panose="02020603050405020304" pitchFamily="18" charset="0"/>
                        </a:rPr>
                        <a:t>организационно-правовой формы заказчика, </a:t>
                      </a:r>
                      <a:r>
                        <a:rPr lang="ru-RU" sz="1600" u="none" strike="noStrike" dirty="0" smtClean="0">
                          <a:solidFill>
                            <a:srgbClr val="11437F"/>
                          </a:solidFill>
                          <a:effectLst/>
                          <a:latin typeface="Times New Roman" panose="02020603050405020304" pitchFamily="18" charset="0"/>
                          <a:cs typeface="Times New Roman" panose="02020603050405020304" pitchFamily="18" charset="0"/>
                        </a:rPr>
                        <a:t>идентификационный </a:t>
                      </a:r>
                      <a:r>
                        <a:rPr lang="ru-RU" sz="1600" u="none" strike="noStrike" dirty="0">
                          <a:solidFill>
                            <a:srgbClr val="11437F"/>
                          </a:solidFill>
                          <a:effectLst/>
                          <a:latin typeface="Times New Roman" panose="02020603050405020304" pitchFamily="18" charset="0"/>
                          <a:cs typeface="Times New Roman" panose="02020603050405020304" pitchFamily="18" charset="0"/>
                        </a:rPr>
                        <a:t>код </a:t>
                      </a:r>
                      <a:r>
                        <a:rPr lang="ru-RU" sz="1600" u="none" strike="noStrike" dirty="0" smtClean="0">
                          <a:solidFill>
                            <a:srgbClr val="11437F"/>
                          </a:solidFill>
                          <a:effectLst/>
                          <a:latin typeface="Times New Roman" panose="02020603050405020304" pitchFamily="18" charset="0"/>
                          <a:cs typeface="Times New Roman" panose="02020603050405020304" pitchFamily="18" charset="0"/>
                        </a:rPr>
                        <a:t>заказчика, ОКПД2, размер </a:t>
                      </a:r>
                      <a:r>
                        <a:rPr lang="ru-RU" sz="1600" u="none" strike="noStrike" dirty="0">
                          <a:solidFill>
                            <a:srgbClr val="11437F"/>
                          </a:solidFill>
                          <a:effectLst/>
                          <a:latin typeface="Times New Roman" panose="02020603050405020304" pitchFamily="18" charset="0"/>
                          <a:cs typeface="Times New Roman" panose="02020603050405020304" pitchFamily="18" charset="0"/>
                        </a:rPr>
                        <a:t>обеспечения исполнения </a:t>
                      </a:r>
                      <a:r>
                        <a:rPr lang="ru-RU" sz="1600" u="none" strike="noStrike" dirty="0" smtClean="0">
                          <a:solidFill>
                            <a:srgbClr val="11437F"/>
                          </a:solidFill>
                          <a:effectLst/>
                          <a:latin typeface="Times New Roman" panose="02020603050405020304" pitchFamily="18" charset="0"/>
                          <a:cs typeface="Times New Roman" panose="02020603050405020304" pitchFamily="18" charset="0"/>
                        </a:rPr>
                        <a:t>контракта</a:t>
                      </a:r>
                      <a:endParaRPr lang="ru-RU" sz="1600" b="0" i="0" u="none" strike="noStrike" dirty="0">
                        <a:solidFill>
                          <a:srgbClr val="11437F"/>
                        </a:solidFill>
                        <a:effectLst/>
                        <a:latin typeface="Times New Roman" panose="02020603050405020304" pitchFamily="18" charset="0"/>
                        <a:cs typeface="Times New Roman" panose="02020603050405020304" pitchFamily="18" charset="0"/>
                      </a:endParaRPr>
                    </a:p>
                  </a:txBody>
                  <a:tcPr marL="7325" marR="7325" marT="7325" marB="0" anchor="ctr">
                    <a:solidFill>
                      <a:schemeClr val="bg1"/>
                    </a:solidFill>
                  </a:tcPr>
                </a:tc>
              </a:tr>
              <a:tr h="1452211">
                <a:tc>
                  <a:txBody>
                    <a:bodyPr/>
                    <a:lstStyle/>
                    <a:p>
                      <a:pPr algn="l" fontAlgn="ctr"/>
                      <a:r>
                        <a:rPr lang="ru-RU" sz="1600" b="1" u="none" strike="noStrike" dirty="0" smtClean="0">
                          <a:solidFill>
                            <a:srgbClr val="11437F"/>
                          </a:solidFill>
                          <a:effectLst/>
                          <a:latin typeface="Times New Roman" panose="02020603050405020304" pitchFamily="18" charset="0"/>
                          <a:cs typeface="Times New Roman" panose="02020603050405020304" pitchFamily="18" charset="0"/>
                        </a:rPr>
                        <a:t> до </a:t>
                      </a:r>
                      <a:r>
                        <a:rPr lang="ru-RU" sz="1600" b="1" u="none" strike="noStrike" dirty="0">
                          <a:solidFill>
                            <a:srgbClr val="11437F"/>
                          </a:solidFill>
                          <a:effectLst/>
                          <a:latin typeface="Times New Roman" panose="02020603050405020304" pitchFamily="18" charset="0"/>
                          <a:cs typeface="Times New Roman" panose="02020603050405020304" pitchFamily="18" charset="0"/>
                        </a:rPr>
                        <a:t>01.01.2023</a:t>
                      </a:r>
                      <a:r>
                        <a:rPr lang="ru-RU" sz="1600" u="none" strike="noStrike" dirty="0">
                          <a:solidFill>
                            <a:srgbClr val="11437F"/>
                          </a:solidFill>
                          <a:effectLst/>
                          <a:latin typeface="Times New Roman" panose="02020603050405020304" pitchFamily="18" charset="0"/>
                          <a:cs typeface="Times New Roman" panose="02020603050405020304" pitchFamily="18" charset="0"/>
                        </a:rPr>
                        <a:t/>
                      </a:r>
                      <a:br>
                        <a:rPr lang="ru-RU" sz="1600" u="none" strike="noStrike" dirty="0">
                          <a:solidFill>
                            <a:srgbClr val="11437F"/>
                          </a:solidFill>
                          <a:effectLst/>
                          <a:latin typeface="Times New Roman" panose="02020603050405020304" pitchFamily="18" charset="0"/>
                          <a:cs typeface="Times New Roman" panose="02020603050405020304" pitchFamily="18" charset="0"/>
                        </a:rPr>
                      </a:br>
                      <a:r>
                        <a:rPr lang="ru-RU" sz="1600" u="none" strike="noStrike" dirty="0" smtClean="0">
                          <a:solidFill>
                            <a:srgbClr val="11437F"/>
                          </a:solidFill>
                          <a:effectLst/>
                          <a:latin typeface="Times New Roman" panose="02020603050405020304" pitchFamily="18" charset="0"/>
                          <a:cs typeface="Times New Roman" panose="02020603050405020304" pitchFamily="18" charset="0"/>
                        </a:rPr>
                        <a:t> формирование </a:t>
                      </a:r>
                      <a:r>
                        <a:rPr lang="ru-RU" sz="1600" u="none" strike="noStrike" dirty="0">
                          <a:solidFill>
                            <a:srgbClr val="11437F"/>
                          </a:solidFill>
                          <a:effectLst/>
                          <a:latin typeface="Times New Roman" panose="02020603050405020304" pitchFamily="18" charset="0"/>
                          <a:cs typeface="Times New Roman" panose="02020603050405020304" pitchFamily="18" charset="0"/>
                        </a:rPr>
                        <a:t>информации, необходимой для осуществления в установленном порядке уплаты неустоек (штрафов, пеней), </a:t>
                      </a:r>
                      <a:r>
                        <a:rPr lang="ru-RU" sz="1600" u="none" strike="noStrike" dirty="0" smtClean="0">
                          <a:solidFill>
                            <a:srgbClr val="11437F"/>
                          </a:solidFill>
                          <a:effectLst/>
                          <a:latin typeface="Times New Roman" panose="02020603050405020304" pitchFamily="18" charset="0"/>
                          <a:cs typeface="Times New Roman" panose="02020603050405020304" pitchFamily="18" charset="0"/>
                        </a:rPr>
                        <a:t/>
                      </a:r>
                      <a:br>
                        <a:rPr lang="ru-RU" sz="1600" u="none" strike="noStrike" dirty="0" smtClean="0">
                          <a:solidFill>
                            <a:srgbClr val="11437F"/>
                          </a:solidFill>
                          <a:effectLst/>
                          <a:latin typeface="Times New Roman" panose="02020603050405020304" pitchFamily="18" charset="0"/>
                          <a:cs typeface="Times New Roman" panose="02020603050405020304" pitchFamily="18" charset="0"/>
                        </a:rPr>
                      </a:br>
                      <a:r>
                        <a:rPr lang="ru-RU" sz="1600" u="none" strike="noStrike" dirty="0" smtClean="0">
                          <a:solidFill>
                            <a:srgbClr val="11437F"/>
                          </a:solidFill>
                          <a:effectLst/>
                          <a:latin typeface="Times New Roman" panose="02020603050405020304" pitchFamily="18" charset="0"/>
                          <a:cs typeface="Times New Roman" panose="02020603050405020304" pitchFamily="18" charset="0"/>
                        </a:rPr>
                        <a:t> предъявленных </a:t>
                      </a:r>
                      <a:r>
                        <a:rPr lang="ru-RU" sz="1600" u="none" strike="noStrike" dirty="0">
                          <a:solidFill>
                            <a:srgbClr val="11437F"/>
                          </a:solidFill>
                          <a:effectLst/>
                          <a:latin typeface="Times New Roman" panose="02020603050405020304" pitchFamily="18" charset="0"/>
                          <a:cs typeface="Times New Roman" panose="02020603050405020304" pitchFamily="18" charset="0"/>
                        </a:rPr>
                        <a:t>заказчиком в соответствии с </a:t>
                      </a:r>
                      <a:r>
                        <a:rPr lang="ru-RU" sz="1600" u="none" strike="noStrike" dirty="0" smtClean="0">
                          <a:solidFill>
                            <a:srgbClr val="11437F"/>
                          </a:solidFill>
                          <a:effectLst/>
                          <a:latin typeface="Times New Roman" panose="02020603050405020304" pitchFamily="18" charset="0"/>
                          <a:cs typeface="Times New Roman" panose="02020603050405020304" pitchFamily="18" charset="0"/>
                        </a:rPr>
                        <a:t>ФЗ № 44-ФЗ,</a:t>
                      </a:r>
                      <a:r>
                        <a:rPr lang="ru-RU" sz="1600" u="none" strike="noStrike" dirty="0">
                          <a:solidFill>
                            <a:srgbClr val="11437F"/>
                          </a:solidFill>
                          <a:effectLst/>
                          <a:latin typeface="Times New Roman" panose="02020603050405020304" pitchFamily="18" charset="0"/>
                          <a:cs typeface="Times New Roman" panose="02020603050405020304" pitchFamily="18" charset="0"/>
                        </a:rPr>
                        <a:t/>
                      </a:r>
                      <a:br>
                        <a:rPr lang="ru-RU" sz="1600" u="none" strike="noStrike" dirty="0">
                          <a:solidFill>
                            <a:srgbClr val="11437F"/>
                          </a:solidFill>
                          <a:effectLst/>
                          <a:latin typeface="Times New Roman" panose="02020603050405020304" pitchFamily="18" charset="0"/>
                          <a:cs typeface="Times New Roman" panose="02020603050405020304" pitchFamily="18" charset="0"/>
                        </a:rPr>
                      </a:br>
                      <a:r>
                        <a:rPr lang="ru-RU" sz="1600" u="none" strike="noStrike" dirty="0" smtClean="0">
                          <a:solidFill>
                            <a:srgbClr val="11437F"/>
                          </a:solidFill>
                          <a:effectLst/>
                          <a:latin typeface="Times New Roman" panose="02020603050405020304" pitchFamily="18" charset="0"/>
                          <a:cs typeface="Times New Roman" panose="02020603050405020304" pitchFamily="18" charset="0"/>
                        </a:rPr>
                        <a:t> размер </a:t>
                      </a:r>
                      <a:r>
                        <a:rPr lang="ru-RU" sz="1600" u="none" strike="noStrike" dirty="0">
                          <a:solidFill>
                            <a:srgbClr val="11437F"/>
                          </a:solidFill>
                          <a:effectLst/>
                          <a:latin typeface="Times New Roman" panose="02020603050405020304" pitchFamily="18" charset="0"/>
                          <a:cs typeface="Times New Roman" panose="02020603050405020304" pitchFamily="18" charset="0"/>
                        </a:rPr>
                        <a:t>налогов, сборов и иных обязательных платежей в бюджеты бюджетной системы Российской Федерации в случае уменьшения </a:t>
                      </a:r>
                      <a:r>
                        <a:rPr lang="ru-RU" sz="1600" u="none" strike="noStrike" dirty="0" smtClean="0">
                          <a:solidFill>
                            <a:srgbClr val="11437F"/>
                          </a:solidFill>
                          <a:effectLst/>
                          <a:latin typeface="Times New Roman" panose="02020603050405020304" pitchFamily="18" charset="0"/>
                          <a:cs typeface="Times New Roman" panose="02020603050405020304" pitchFamily="18" charset="0"/>
                        </a:rPr>
                        <a:t/>
                      </a:r>
                      <a:br>
                        <a:rPr lang="ru-RU" sz="1600" u="none" strike="noStrike" dirty="0" smtClean="0">
                          <a:solidFill>
                            <a:srgbClr val="11437F"/>
                          </a:solidFill>
                          <a:effectLst/>
                          <a:latin typeface="Times New Roman" panose="02020603050405020304" pitchFamily="18" charset="0"/>
                          <a:cs typeface="Times New Roman" panose="02020603050405020304" pitchFamily="18" charset="0"/>
                        </a:rPr>
                      </a:br>
                      <a:r>
                        <a:rPr lang="ru-RU" sz="1600" u="none" strike="noStrike" dirty="0" smtClean="0">
                          <a:solidFill>
                            <a:srgbClr val="11437F"/>
                          </a:solidFill>
                          <a:effectLst/>
                          <a:latin typeface="Times New Roman" panose="02020603050405020304" pitchFamily="18" charset="0"/>
                          <a:cs typeface="Times New Roman" panose="02020603050405020304" pitchFamily="18" charset="0"/>
                        </a:rPr>
                        <a:t> суммы</a:t>
                      </a:r>
                      <a:r>
                        <a:rPr lang="ru-RU" sz="1600" u="none" strike="noStrike" dirty="0">
                          <a:solidFill>
                            <a:srgbClr val="11437F"/>
                          </a:solidFill>
                          <a:effectLst/>
                          <a:latin typeface="Times New Roman" panose="02020603050405020304" pitchFamily="18" charset="0"/>
                          <a:cs typeface="Times New Roman" panose="02020603050405020304" pitchFamily="18" charset="0"/>
                        </a:rPr>
                        <a:t>, подлежащей уплате заказчиком поставщику (подрядчику, исполнителю), на размер налогов, сборов и иных обязательных </a:t>
                      </a:r>
                      <a:r>
                        <a:rPr lang="ru-RU" sz="1600" u="none" strike="noStrike" dirty="0" smtClean="0">
                          <a:solidFill>
                            <a:srgbClr val="11437F"/>
                          </a:solidFill>
                          <a:effectLst/>
                          <a:latin typeface="Times New Roman" panose="02020603050405020304" pitchFamily="18" charset="0"/>
                          <a:cs typeface="Times New Roman" panose="02020603050405020304" pitchFamily="18" charset="0"/>
                        </a:rPr>
                        <a:t/>
                      </a:r>
                      <a:br>
                        <a:rPr lang="ru-RU" sz="1600" u="none" strike="noStrike" dirty="0" smtClean="0">
                          <a:solidFill>
                            <a:srgbClr val="11437F"/>
                          </a:solidFill>
                          <a:effectLst/>
                          <a:latin typeface="Times New Roman" panose="02020603050405020304" pitchFamily="18" charset="0"/>
                          <a:cs typeface="Times New Roman" panose="02020603050405020304" pitchFamily="18" charset="0"/>
                        </a:rPr>
                      </a:br>
                      <a:r>
                        <a:rPr lang="ru-RU" sz="1600" u="none" strike="noStrike" dirty="0" smtClean="0">
                          <a:solidFill>
                            <a:srgbClr val="11437F"/>
                          </a:solidFill>
                          <a:effectLst/>
                          <a:latin typeface="Times New Roman" panose="02020603050405020304" pitchFamily="18" charset="0"/>
                          <a:cs typeface="Times New Roman" panose="02020603050405020304" pitchFamily="18" charset="0"/>
                        </a:rPr>
                        <a:t> платежей,</a:t>
                      </a:r>
                      <a:br>
                        <a:rPr lang="ru-RU" sz="1600" u="none" strike="noStrike" dirty="0" smtClean="0">
                          <a:solidFill>
                            <a:srgbClr val="11437F"/>
                          </a:solidFill>
                          <a:effectLst/>
                          <a:latin typeface="Times New Roman" panose="02020603050405020304" pitchFamily="18" charset="0"/>
                          <a:cs typeface="Times New Roman" panose="02020603050405020304" pitchFamily="18" charset="0"/>
                        </a:rPr>
                      </a:br>
                      <a:r>
                        <a:rPr lang="ru-RU" sz="1600" u="none" strike="noStrike" dirty="0" smtClean="0">
                          <a:solidFill>
                            <a:srgbClr val="11437F"/>
                          </a:solidFill>
                          <a:effectLst/>
                          <a:latin typeface="Times New Roman" panose="02020603050405020304" pitchFamily="18" charset="0"/>
                          <a:cs typeface="Times New Roman" panose="02020603050405020304" pitchFamily="18" charset="0"/>
                        </a:rPr>
                        <a:t> сумма </a:t>
                      </a:r>
                      <a:r>
                        <a:rPr lang="ru-RU" sz="1600" u="none" strike="noStrike" dirty="0">
                          <a:solidFill>
                            <a:srgbClr val="11437F"/>
                          </a:solidFill>
                          <a:effectLst/>
                          <a:latin typeface="Times New Roman" panose="02020603050405020304" pitchFamily="18" charset="0"/>
                          <a:cs typeface="Times New Roman" panose="02020603050405020304" pitchFamily="18" charset="0"/>
                        </a:rPr>
                        <a:t>требований об уплате неустоек (штрафов, пеней), предъявленных заказчиком в соответствии с Федеральным законом и </a:t>
                      </a:r>
                      <a:r>
                        <a:rPr lang="ru-RU" sz="1600" u="none" strike="noStrike" dirty="0" smtClean="0">
                          <a:solidFill>
                            <a:srgbClr val="11437F"/>
                          </a:solidFill>
                          <a:effectLst/>
                          <a:latin typeface="Times New Roman" panose="02020603050405020304" pitchFamily="18" charset="0"/>
                          <a:cs typeface="Times New Roman" panose="02020603050405020304" pitchFamily="18" charset="0"/>
                        </a:rPr>
                        <a:t/>
                      </a:r>
                      <a:br>
                        <a:rPr lang="ru-RU" sz="1600" u="none" strike="noStrike" dirty="0" smtClean="0">
                          <a:solidFill>
                            <a:srgbClr val="11437F"/>
                          </a:solidFill>
                          <a:effectLst/>
                          <a:latin typeface="Times New Roman" panose="02020603050405020304" pitchFamily="18" charset="0"/>
                          <a:cs typeface="Times New Roman" panose="02020603050405020304" pitchFamily="18" charset="0"/>
                        </a:rPr>
                      </a:br>
                      <a:r>
                        <a:rPr lang="ru-RU" sz="1600" u="none" strike="noStrike" dirty="0" smtClean="0">
                          <a:solidFill>
                            <a:srgbClr val="11437F"/>
                          </a:solidFill>
                          <a:effectLst/>
                          <a:latin typeface="Times New Roman" panose="02020603050405020304" pitchFamily="18" charset="0"/>
                          <a:cs typeface="Times New Roman" panose="02020603050405020304" pitchFamily="18" charset="0"/>
                        </a:rPr>
                        <a:t> неисполненных </a:t>
                      </a:r>
                      <a:r>
                        <a:rPr lang="ru-RU" sz="1600" u="none" strike="noStrike" dirty="0">
                          <a:solidFill>
                            <a:srgbClr val="11437F"/>
                          </a:solidFill>
                          <a:effectLst/>
                          <a:latin typeface="Times New Roman" panose="02020603050405020304" pitchFamily="18" charset="0"/>
                          <a:cs typeface="Times New Roman" panose="02020603050405020304" pitchFamily="18" charset="0"/>
                        </a:rPr>
                        <a:t>поставщиком (подрядчиком, исполнителем), удерживаемая из суммы, подлежащей оплате поставщику (подрядчику</a:t>
                      </a:r>
                      <a:r>
                        <a:rPr lang="ru-RU" sz="1600" u="none" strike="noStrike" dirty="0" smtClean="0">
                          <a:solidFill>
                            <a:srgbClr val="11437F"/>
                          </a:solidFill>
                          <a:effectLst/>
                          <a:latin typeface="Times New Roman" panose="02020603050405020304" pitchFamily="18" charset="0"/>
                          <a:cs typeface="Times New Roman" panose="02020603050405020304" pitchFamily="18" charset="0"/>
                        </a:rPr>
                        <a:t>,</a:t>
                      </a:r>
                      <a:br>
                        <a:rPr lang="ru-RU" sz="1600" u="none" strike="noStrike" dirty="0" smtClean="0">
                          <a:solidFill>
                            <a:srgbClr val="11437F"/>
                          </a:solidFill>
                          <a:effectLst/>
                          <a:latin typeface="Times New Roman" panose="02020603050405020304" pitchFamily="18" charset="0"/>
                          <a:cs typeface="Times New Roman" panose="02020603050405020304" pitchFamily="18" charset="0"/>
                        </a:rPr>
                      </a:br>
                      <a:r>
                        <a:rPr lang="ru-RU" sz="1600" u="none" strike="noStrike" dirty="0" smtClean="0">
                          <a:solidFill>
                            <a:srgbClr val="11437F"/>
                          </a:solidFill>
                          <a:effectLst/>
                          <a:latin typeface="Times New Roman" panose="02020603050405020304" pitchFamily="18" charset="0"/>
                          <a:cs typeface="Times New Roman" panose="02020603050405020304" pitchFamily="18" charset="0"/>
                        </a:rPr>
                        <a:t> </a:t>
                      </a:r>
                      <a:r>
                        <a:rPr lang="ru-RU" sz="1600" u="none" strike="noStrike" dirty="0">
                          <a:solidFill>
                            <a:srgbClr val="11437F"/>
                          </a:solidFill>
                          <a:effectLst/>
                          <a:latin typeface="Times New Roman" panose="02020603050405020304" pitchFamily="18" charset="0"/>
                          <a:cs typeface="Times New Roman" panose="02020603050405020304" pitchFamily="18" charset="0"/>
                        </a:rPr>
                        <a:t>исполнителю) (в случае наличия в контракте </a:t>
                      </a:r>
                      <a:r>
                        <a:rPr lang="ru-RU" sz="1600" u="none" strike="noStrike" dirty="0" smtClean="0">
                          <a:solidFill>
                            <a:srgbClr val="11437F"/>
                          </a:solidFill>
                          <a:effectLst/>
                          <a:latin typeface="Times New Roman" panose="02020603050405020304" pitchFamily="18" charset="0"/>
                          <a:cs typeface="Times New Roman" panose="02020603050405020304" pitchFamily="18" charset="0"/>
                        </a:rPr>
                        <a:t>условия, предусмотренного пунктом 2 части 14 статьи 34 ФЗ № 44-ФЗ))</a:t>
                      </a:r>
                      <a:endParaRPr lang="ru-RU" sz="1600" b="0" i="0" u="none" strike="noStrike" dirty="0">
                        <a:solidFill>
                          <a:srgbClr val="11437F"/>
                        </a:solidFill>
                        <a:effectLst/>
                        <a:latin typeface="Times New Roman" panose="02020603050405020304" pitchFamily="18" charset="0"/>
                        <a:cs typeface="Times New Roman" panose="02020603050405020304" pitchFamily="18" charset="0"/>
                      </a:endParaRPr>
                    </a:p>
                  </a:txBody>
                  <a:tcPr marL="7325" marR="7325" marT="7325" marB="0" anchor="ctr">
                    <a:solidFill>
                      <a:schemeClr val="bg1"/>
                    </a:solidFill>
                  </a:tcPr>
                </a:tc>
              </a:tr>
              <a:tr h="1042084">
                <a:tc>
                  <a:txBody>
                    <a:bodyPr/>
                    <a:lstStyle/>
                    <a:p>
                      <a:pPr algn="l" fontAlgn="ctr"/>
                      <a:r>
                        <a:rPr lang="ru-RU" sz="1600" b="1" u="none" strike="noStrike" dirty="0" smtClean="0">
                          <a:solidFill>
                            <a:srgbClr val="11437F"/>
                          </a:solidFill>
                          <a:effectLst/>
                          <a:latin typeface="Times New Roman" panose="02020603050405020304" pitchFamily="18" charset="0"/>
                          <a:cs typeface="Times New Roman" panose="02020603050405020304" pitchFamily="18" charset="0"/>
                        </a:rPr>
                        <a:t> до </a:t>
                      </a:r>
                      <a:r>
                        <a:rPr lang="ru-RU" sz="1600" b="1" u="none" strike="noStrike" dirty="0">
                          <a:solidFill>
                            <a:srgbClr val="11437F"/>
                          </a:solidFill>
                          <a:effectLst/>
                          <a:latin typeface="Times New Roman" panose="02020603050405020304" pitchFamily="18" charset="0"/>
                          <a:cs typeface="Times New Roman" panose="02020603050405020304" pitchFamily="18" charset="0"/>
                        </a:rPr>
                        <a:t>01.07.2023:</a:t>
                      </a:r>
                      <a:r>
                        <a:rPr lang="ru-RU" sz="1600" u="none" strike="noStrike" dirty="0">
                          <a:solidFill>
                            <a:srgbClr val="11437F"/>
                          </a:solidFill>
                          <a:effectLst/>
                          <a:latin typeface="Times New Roman" panose="02020603050405020304" pitchFamily="18" charset="0"/>
                          <a:cs typeface="Times New Roman" panose="02020603050405020304" pitchFamily="18" charset="0"/>
                        </a:rPr>
                        <a:t/>
                      </a:r>
                      <a:br>
                        <a:rPr lang="ru-RU" sz="1600" u="none" strike="noStrike" dirty="0">
                          <a:solidFill>
                            <a:srgbClr val="11437F"/>
                          </a:solidFill>
                          <a:effectLst/>
                          <a:latin typeface="Times New Roman" panose="02020603050405020304" pitchFamily="18" charset="0"/>
                          <a:cs typeface="Times New Roman" panose="02020603050405020304" pitchFamily="18" charset="0"/>
                        </a:rPr>
                      </a:br>
                      <a:r>
                        <a:rPr lang="ru-RU" sz="1600" u="none" strike="noStrike" dirty="0" smtClean="0">
                          <a:solidFill>
                            <a:srgbClr val="11437F"/>
                          </a:solidFill>
                          <a:effectLst/>
                          <a:latin typeface="Times New Roman" panose="02020603050405020304" pitchFamily="18" charset="0"/>
                          <a:cs typeface="Times New Roman" panose="02020603050405020304" pitchFamily="18" charset="0"/>
                        </a:rPr>
                        <a:t> реквизиты </a:t>
                      </a:r>
                      <a:r>
                        <a:rPr lang="ru-RU" sz="1600" u="none" strike="noStrike" dirty="0">
                          <a:solidFill>
                            <a:srgbClr val="11437F"/>
                          </a:solidFill>
                          <a:effectLst/>
                          <a:latin typeface="Times New Roman" panose="02020603050405020304" pitchFamily="18" charset="0"/>
                          <a:cs typeface="Times New Roman" panose="02020603050405020304" pitchFamily="18" charset="0"/>
                        </a:rPr>
                        <a:t>лицевого счета </a:t>
                      </a:r>
                      <a:r>
                        <a:rPr lang="ru-RU" sz="1600" u="none" strike="noStrike" dirty="0" smtClean="0">
                          <a:solidFill>
                            <a:srgbClr val="11437F"/>
                          </a:solidFill>
                          <a:effectLst/>
                          <a:latin typeface="Times New Roman" panose="02020603050405020304" pitchFamily="18" charset="0"/>
                          <a:cs typeface="Times New Roman" panose="02020603050405020304" pitchFamily="18" charset="0"/>
                        </a:rPr>
                        <a:t> заказчика и поставщика (подрядчика, исполнителя), место </a:t>
                      </a:r>
                      <a:r>
                        <a:rPr lang="ru-RU" sz="1600" u="none" strike="noStrike" dirty="0">
                          <a:solidFill>
                            <a:srgbClr val="11437F"/>
                          </a:solidFill>
                          <a:effectLst/>
                          <a:latin typeface="Times New Roman" panose="02020603050405020304" pitchFamily="18" charset="0"/>
                          <a:cs typeface="Times New Roman" panose="02020603050405020304" pitchFamily="18" charset="0"/>
                        </a:rPr>
                        <a:t>поставки товара, выполнения работы или </a:t>
                      </a:r>
                      <a:r>
                        <a:rPr lang="ru-RU" sz="1600" u="none" strike="noStrike" dirty="0" smtClean="0">
                          <a:solidFill>
                            <a:srgbClr val="11437F"/>
                          </a:solidFill>
                          <a:effectLst/>
                          <a:latin typeface="Times New Roman" panose="02020603050405020304" pitchFamily="18" charset="0"/>
                          <a:cs typeface="Times New Roman" panose="02020603050405020304" pitchFamily="18" charset="0"/>
                        </a:rPr>
                        <a:t/>
                      </a:r>
                      <a:br>
                        <a:rPr lang="ru-RU" sz="1600" u="none" strike="noStrike" dirty="0" smtClean="0">
                          <a:solidFill>
                            <a:srgbClr val="11437F"/>
                          </a:solidFill>
                          <a:effectLst/>
                          <a:latin typeface="Times New Roman" panose="02020603050405020304" pitchFamily="18" charset="0"/>
                          <a:cs typeface="Times New Roman" panose="02020603050405020304" pitchFamily="18" charset="0"/>
                        </a:rPr>
                      </a:br>
                      <a:r>
                        <a:rPr lang="ru-RU" sz="1600" u="none" strike="noStrike" dirty="0" smtClean="0">
                          <a:solidFill>
                            <a:srgbClr val="11437F"/>
                          </a:solidFill>
                          <a:effectLst/>
                          <a:latin typeface="Times New Roman" panose="02020603050405020304" pitchFamily="18" charset="0"/>
                          <a:cs typeface="Times New Roman" panose="02020603050405020304" pitchFamily="18" charset="0"/>
                        </a:rPr>
                        <a:t> оказания </a:t>
                      </a:r>
                      <a:r>
                        <a:rPr lang="ru-RU" sz="1600" u="none" strike="noStrike" baseline="0" dirty="0" smtClean="0">
                          <a:solidFill>
                            <a:srgbClr val="11437F"/>
                          </a:solidFill>
                          <a:effectLst/>
                          <a:latin typeface="Times New Roman" panose="02020603050405020304" pitchFamily="18" charset="0"/>
                          <a:cs typeface="Times New Roman" panose="02020603050405020304" pitchFamily="18" charset="0"/>
                        </a:rPr>
                        <a:t> у</a:t>
                      </a:r>
                      <a:r>
                        <a:rPr lang="ru-RU" sz="1600" u="none" strike="noStrike" dirty="0" smtClean="0">
                          <a:solidFill>
                            <a:srgbClr val="11437F"/>
                          </a:solidFill>
                          <a:effectLst/>
                          <a:latin typeface="Times New Roman" panose="02020603050405020304" pitchFamily="18" charset="0"/>
                          <a:cs typeface="Times New Roman" panose="02020603050405020304" pitchFamily="18" charset="0"/>
                        </a:rPr>
                        <a:t>слуги,</a:t>
                      </a:r>
                      <a:r>
                        <a:rPr lang="ru-RU" sz="1600" u="none" strike="noStrike" baseline="0" dirty="0" smtClean="0">
                          <a:solidFill>
                            <a:srgbClr val="11437F"/>
                          </a:solidFill>
                          <a:effectLst/>
                          <a:latin typeface="Times New Roman" panose="02020603050405020304" pitchFamily="18" charset="0"/>
                          <a:cs typeface="Times New Roman" panose="02020603050405020304" pitchFamily="18" charset="0"/>
                        </a:rPr>
                        <a:t> </a:t>
                      </a:r>
                      <a:r>
                        <a:rPr lang="ru-RU" sz="1600" u="none" strike="noStrike" dirty="0" smtClean="0">
                          <a:solidFill>
                            <a:srgbClr val="11437F"/>
                          </a:solidFill>
                          <a:effectLst/>
                          <a:latin typeface="Times New Roman" panose="02020603050405020304" pitchFamily="18" charset="0"/>
                          <a:cs typeface="Times New Roman" panose="02020603050405020304" pitchFamily="18" charset="0"/>
                        </a:rPr>
                        <a:t>указания </a:t>
                      </a:r>
                      <a:r>
                        <a:rPr lang="ru-RU" sz="1600" u="none" strike="noStrike" dirty="0">
                          <a:solidFill>
                            <a:srgbClr val="11437F"/>
                          </a:solidFill>
                          <a:effectLst/>
                          <a:latin typeface="Times New Roman" panose="02020603050405020304" pitchFamily="18" charset="0"/>
                          <a:cs typeface="Times New Roman" panose="02020603050405020304" pitchFamily="18" charset="0"/>
                        </a:rPr>
                        <a:t>адреса страницы официального сайта в информационно-телекоммуникационной сети "Интернет", на </a:t>
                      </a:r>
                      <a:r>
                        <a:rPr lang="ru-RU" sz="1600" u="none" strike="noStrike" dirty="0" smtClean="0">
                          <a:solidFill>
                            <a:srgbClr val="11437F"/>
                          </a:solidFill>
                          <a:effectLst/>
                          <a:latin typeface="Times New Roman" panose="02020603050405020304" pitchFamily="18" charset="0"/>
                          <a:cs typeface="Times New Roman" panose="02020603050405020304" pitchFamily="18" charset="0"/>
                        </a:rPr>
                        <a:t/>
                      </a:r>
                      <a:br>
                        <a:rPr lang="ru-RU" sz="1600" u="none" strike="noStrike" dirty="0" smtClean="0">
                          <a:solidFill>
                            <a:srgbClr val="11437F"/>
                          </a:solidFill>
                          <a:effectLst/>
                          <a:latin typeface="Times New Roman" panose="02020603050405020304" pitchFamily="18" charset="0"/>
                          <a:cs typeface="Times New Roman" panose="02020603050405020304" pitchFamily="18" charset="0"/>
                        </a:rPr>
                      </a:br>
                      <a:r>
                        <a:rPr lang="ru-RU" sz="1600" u="none" strike="noStrike" dirty="0" smtClean="0">
                          <a:solidFill>
                            <a:srgbClr val="11437F"/>
                          </a:solidFill>
                          <a:effectLst/>
                          <a:latin typeface="Times New Roman" panose="02020603050405020304" pitchFamily="18" charset="0"/>
                          <a:cs typeface="Times New Roman" panose="02020603050405020304" pitchFamily="18" charset="0"/>
                        </a:rPr>
                        <a:t> которой </a:t>
                      </a:r>
                      <a:r>
                        <a:rPr lang="ru-RU" sz="1600" u="none" strike="noStrike" dirty="0">
                          <a:solidFill>
                            <a:srgbClr val="11437F"/>
                          </a:solidFill>
                          <a:effectLst/>
                          <a:latin typeface="Times New Roman" panose="02020603050405020304" pitchFamily="18" charset="0"/>
                          <a:cs typeface="Times New Roman" panose="02020603050405020304" pitchFamily="18" charset="0"/>
                        </a:rPr>
                        <a:t>размещено решение суда о признании контракта недействительным </a:t>
                      </a:r>
                      <a:endParaRPr lang="ru-RU" sz="1600" b="0" i="0" u="none" strike="noStrike" dirty="0">
                        <a:solidFill>
                          <a:srgbClr val="11437F"/>
                        </a:solidFill>
                        <a:effectLst/>
                        <a:latin typeface="Times New Roman" panose="02020603050405020304" pitchFamily="18" charset="0"/>
                        <a:cs typeface="Times New Roman" panose="02020603050405020304" pitchFamily="18" charset="0"/>
                      </a:endParaRPr>
                    </a:p>
                  </a:txBody>
                  <a:tcPr marL="7325" marR="7325" marT="7325" marB="0" anchor="ctr">
                    <a:solidFill>
                      <a:schemeClr val="bg1"/>
                    </a:solidFill>
                  </a:tcPr>
                </a:tc>
              </a:tr>
            </a:tbl>
          </a:graphicData>
        </a:graphic>
      </p:graphicFrame>
      <p:sp>
        <p:nvSpPr>
          <p:cNvPr id="14" name="Скругленный прямоугольник 13"/>
          <p:cNvSpPr/>
          <p:nvPr/>
        </p:nvSpPr>
        <p:spPr>
          <a:xfrm>
            <a:off x="4705353" y="2297032"/>
            <a:ext cx="2547716" cy="102519"/>
          </a:xfrm>
          <a:prstGeom prst="roundRect">
            <a:avLst/>
          </a:prstGeom>
          <a:solidFill>
            <a:schemeClr val="bg1"/>
          </a:solidFill>
          <a:ln>
            <a:solidFill>
              <a:schemeClr val="bg1"/>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ru-RU" sz="1600" b="1" dirty="0" smtClean="0">
                <a:solidFill>
                  <a:schemeClr val="accent5">
                    <a:lumMod val="75000"/>
                  </a:schemeClr>
                </a:solidFill>
                <a:latin typeface="Times New Roman" panose="02020603050405020304" pitchFamily="18" charset="0"/>
                <a:cs typeface="Times New Roman" panose="02020603050405020304" pitchFamily="18" charset="0"/>
              </a:rPr>
              <a:t>Не проверяем</a:t>
            </a:r>
            <a:r>
              <a:rPr lang="ru-RU" sz="3600" b="1" dirty="0" smtClean="0">
                <a:solidFill>
                  <a:schemeClr val="accent5">
                    <a:lumMod val="75000"/>
                  </a:schemeClr>
                </a:solidFill>
                <a:latin typeface="Times New Roman" panose="02020603050405020304" pitchFamily="18" charset="0"/>
                <a:cs typeface="Times New Roman" panose="02020603050405020304" pitchFamily="18" charset="0"/>
              </a:rPr>
              <a:t> </a:t>
            </a:r>
            <a:endParaRPr lang="ru-RU" sz="3382" dirty="0"/>
          </a:p>
        </p:txBody>
      </p:sp>
    </p:spTree>
    <p:extLst>
      <p:ext uri="{BB962C8B-B14F-4D97-AF65-F5344CB8AC3E}">
        <p14:creationId xmlns:p14="http://schemas.microsoft.com/office/powerpoint/2010/main" val="208376242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2034319" y="234514"/>
            <a:ext cx="7889785" cy="385042"/>
          </a:xfrm>
          <a:prstGeom prst="rect">
            <a:avLst/>
          </a:prstGeom>
          <a:noFill/>
        </p:spPr>
        <p:txBody>
          <a:bodyPr wrap="square" rtlCol="0">
            <a:spAutoFit/>
          </a:bodyPr>
          <a:lstStyle/>
          <a:p>
            <a:pPr algn="ctr"/>
            <a:r>
              <a:rPr lang="ru-RU" altLang="ru-RU" sz="1902" b="1" dirty="0" smtClean="0">
                <a:solidFill>
                  <a:srgbClr val="11437F"/>
                </a:solidFill>
                <a:latin typeface="Arial" pitchFamily="34" charset="0"/>
                <a:cs typeface="Arial" pitchFamily="34" charset="0"/>
                <a:sym typeface="Arial" panose="020B0604020202020204" pitchFamily="34" charset="0"/>
              </a:rPr>
              <a:t>Вопросы заказчиков</a:t>
            </a:r>
            <a:endParaRPr lang="ru-RU" altLang="ru-RU" sz="1902" b="1" dirty="0">
              <a:solidFill>
                <a:srgbClr val="11437F"/>
              </a:solidFill>
              <a:cs typeface="Times New Roman" panose="02020603050405020304" pitchFamily="18" charset="0"/>
              <a:sym typeface="Arial" panose="020B0604020202020204" pitchFamily="34" charset="0"/>
            </a:endParaRPr>
          </a:p>
        </p:txBody>
      </p:sp>
      <p:sp>
        <p:nvSpPr>
          <p:cNvPr id="22" name="object 2"/>
          <p:cNvSpPr/>
          <p:nvPr/>
        </p:nvSpPr>
        <p:spPr>
          <a:xfrm flipV="1">
            <a:off x="2983" y="530119"/>
            <a:ext cx="12186035" cy="374445"/>
          </a:xfrm>
          <a:custGeom>
            <a:avLst/>
            <a:gdLst/>
            <a:ahLst/>
            <a:cxnLst/>
            <a:rect l="l" t="t" r="r" b="b"/>
            <a:pathLst>
              <a:path w="4416425">
                <a:moveTo>
                  <a:pt x="0" y="0"/>
                </a:moveTo>
                <a:lnTo>
                  <a:pt x="4415994" y="0"/>
                </a:lnTo>
              </a:path>
            </a:pathLst>
          </a:custGeom>
          <a:ln w="12700">
            <a:solidFill>
              <a:schemeClr val="bg1">
                <a:lumMod val="85000"/>
              </a:schemeClr>
            </a:solidFill>
          </a:ln>
        </p:spPr>
        <p:txBody>
          <a:bodyPr wrap="square" lIns="0" tIns="0" rIns="0" bIns="0" rtlCol="0"/>
          <a:lstStyle/>
          <a:p>
            <a:endParaRPr sz="1479"/>
          </a:p>
        </p:txBody>
      </p:sp>
      <p:sp>
        <p:nvSpPr>
          <p:cNvPr id="9" name="object 8"/>
          <p:cNvSpPr/>
          <p:nvPr/>
        </p:nvSpPr>
        <p:spPr>
          <a:xfrm>
            <a:off x="2983" y="6488930"/>
            <a:ext cx="12157852" cy="0"/>
          </a:xfrm>
          <a:custGeom>
            <a:avLst/>
            <a:gdLst/>
            <a:ahLst/>
            <a:cxnLst/>
            <a:rect l="l" t="t" r="r" b="b"/>
            <a:pathLst>
              <a:path w="5752465">
                <a:moveTo>
                  <a:pt x="0" y="0"/>
                </a:moveTo>
                <a:lnTo>
                  <a:pt x="5751940" y="0"/>
                </a:lnTo>
              </a:path>
            </a:pathLst>
          </a:custGeom>
          <a:ln w="9525">
            <a:solidFill>
              <a:srgbClr val="003B59"/>
            </a:solidFill>
          </a:ln>
        </p:spPr>
        <p:txBody>
          <a:bodyPr wrap="square" lIns="0" tIns="0" rIns="0" bIns="0" rtlCol="0"/>
          <a:lstStyle/>
          <a:p>
            <a:endParaRPr sz="1479"/>
          </a:p>
        </p:txBody>
      </p:sp>
      <p:sp>
        <p:nvSpPr>
          <p:cNvPr id="12" name="TextBox 11"/>
          <p:cNvSpPr txBox="1"/>
          <p:nvPr/>
        </p:nvSpPr>
        <p:spPr>
          <a:xfrm>
            <a:off x="352145" y="6399494"/>
            <a:ext cx="4848492" cy="319959"/>
          </a:xfrm>
          <a:prstGeom prst="rect">
            <a:avLst/>
          </a:prstGeom>
          <a:noFill/>
        </p:spPr>
        <p:txBody>
          <a:bodyPr wrap="square" rtlCol="0">
            <a:spAutoFit/>
          </a:bodyPr>
          <a:lstStyle/>
          <a:p>
            <a:r>
              <a:rPr lang="en-US" sz="1479" dirty="0">
                <a:solidFill>
                  <a:prstClr val="white">
                    <a:lumMod val="65000"/>
                  </a:prstClr>
                </a:solidFill>
              </a:rPr>
              <a:t>www.moscow.roskazna.gov.ru</a:t>
            </a:r>
            <a:endParaRPr lang="ru-RU" sz="1479" dirty="0">
              <a:solidFill>
                <a:prstClr val="white">
                  <a:lumMod val="65000"/>
                </a:prstClr>
              </a:solidFill>
            </a:endParaRPr>
          </a:p>
        </p:txBody>
      </p:sp>
      <p:sp>
        <p:nvSpPr>
          <p:cNvPr id="13" name="object 2"/>
          <p:cNvSpPr/>
          <p:nvPr/>
        </p:nvSpPr>
        <p:spPr>
          <a:xfrm flipV="1">
            <a:off x="2984" y="530119"/>
            <a:ext cx="9334127" cy="374445"/>
          </a:xfrm>
          <a:custGeom>
            <a:avLst/>
            <a:gdLst/>
            <a:ahLst/>
            <a:cxnLst/>
            <a:rect l="l" t="t" r="r" b="b"/>
            <a:pathLst>
              <a:path w="4416425">
                <a:moveTo>
                  <a:pt x="0" y="0"/>
                </a:moveTo>
                <a:lnTo>
                  <a:pt x="4415994" y="0"/>
                </a:lnTo>
              </a:path>
            </a:pathLst>
          </a:custGeom>
          <a:ln w="12700">
            <a:solidFill>
              <a:schemeClr val="bg1">
                <a:lumMod val="85000"/>
              </a:schemeClr>
            </a:solidFill>
          </a:ln>
        </p:spPr>
        <p:txBody>
          <a:bodyPr wrap="square" lIns="0" tIns="0" rIns="0" bIns="0" rtlCol="0"/>
          <a:lstStyle/>
          <a:p>
            <a:endParaRPr sz="1479"/>
          </a:p>
        </p:txBody>
      </p:sp>
      <p:sp>
        <p:nvSpPr>
          <p:cNvPr id="15" name="TextBox 14"/>
          <p:cNvSpPr txBox="1"/>
          <p:nvPr/>
        </p:nvSpPr>
        <p:spPr>
          <a:xfrm>
            <a:off x="7383134" y="6399496"/>
            <a:ext cx="4590283" cy="319959"/>
          </a:xfrm>
          <a:prstGeom prst="rect">
            <a:avLst/>
          </a:prstGeom>
          <a:noFill/>
        </p:spPr>
        <p:txBody>
          <a:bodyPr wrap="square" rtlCol="0">
            <a:spAutoFit/>
          </a:bodyPr>
          <a:lstStyle/>
          <a:p>
            <a:pPr algn="r"/>
            <a:r>
              <a:rPr lang="ru-RU" sz="1479" dirty="0">
                <a:solidFill>
                  <a:schemeClr val="bg1">
                    <a:lumMod val="65000"/>
                  </a:schemeClr>
                </a:solidFill>
              </a:rPr>
              <a:t> г. Москва,  2022 год</a:t>
            </a:r>
          </a:p>
        </p:txBody>
      </p:sp>
      <p:pic>
        <p:nvPicPr>
          <p:cNvPr id="32" name="Рисунок 31"/>
          <p:cNvPicPr>
            <a:picLocks noChangeAspect="1"/>
          </p:cNvPicPr>
          <p:nvPr/>
        </p:nvPicPr>
        <p:blipFill>
          <a:blip r:embed="rId3"/>
          <a:stretch>
            <a:fillRect/>
          </a:stretch>
        </p:blipFill>
        <p:spPr>
          <a:xfrm>
            <a:off x="11375069" y="51116"/>
            <a:ext cx="731619" cy="801100"/>
          </a:xfrm>
          <a:prstGeom prst="rect">
            <a:avLst/>
          </a:prstGeom>
        </p:spPr>
      </p:pic>
      <p:pic>
        <p:nvPicPr>
          <p:cNvPr id="35" name="Рисунок 34"/>
          <p:cNvPicPr>
            <a:picLocks noChangeAspect="1"/>
          </p:cNvPicPr>
          <p:nvPr/>
        </p:nvPicPr>
        <p:blipFill>
          <a:blip r:embed="rId4"/>
          <a:stretch>
            <a:fillRect/>
          </a:stretch>
        </p:blipFill>
        <p:spPr>
          <a:xfrm>
            <a:off x="9787677" y="174487"/>
            <a:ext cx="1622938" cy="355635"/>
          </a:xfrm>
          <a:prstGeom prst="rect">
            <a:avLst/>
          </a:prstGeom>
        </p:spPr>
      </p:pic>
      <p:pic>
        <p:nvPicPr>
          <p:cNvPr id="37" name="Рисунок 36"/>
          <p:cNvPicPr>
            <a:picLocks noChangeAspect="1"/>
          </p:cNvPicPr>
          <p:nvPr/>
        </p:nvPicPr>
        <p:blipFill>
          <a:blip r:embed="rId5"/>
          <a:stretch>
            <a:fillRect/>
          </a:stretch>
        </p:blipFill>
        <p:spPr>
          <a:xfrm>
            <a:off x="116746" y="41037"/>
            <a:ext cx="2003487" cy="811181"/>
          </a:xfrm>
          <a:prstGeom prst="rect">
            <a:avLst/>
          </a:prstGeom>
        </p:spPr>
      </p:pic>
      <p:pic>
        <p:nvPicPr>
          <p:cNvPr id="17" name="Рисунок 16"/>
          <p:cNvPicPr>
            <a:picLocks noChangeAspect="1"/>
          </p:cNvPicPr>
          <p:nvPr/>
        </p:nvPicPr>
        <p:blipFill>
          <a:blip r:embed="rId6"/>
          <a:stretch>
            <a:fillRect/>
          </a:stretch>
        </p:blipFill>
        <p:spPr>
          <a:xfrm>
            <a:off x="2158470" y="15547"/>
            <a:ext cx="688951" cy="862157"/>
          </a:xfrm>
          <a:prstGeom prst="rect">
            <a:avLst/>
          </a:prstGeom>
        </p:spPr>
      </p:pic>
      <p:graphicFrame>
        <p:nvGraphicFramePr>
          <p:cNvPr id="3" name="Таблица 2"/>
          <p:cNvGraphicFramePr>
            <a:graphicFrameLocks noGrp="1"/>
          </p:cNvGraphicFramePr>
          <p:nvPr>
            <p:extLst>
              <p:ext uri="{D42A27DB-BD31-4B8C-83A1-F6EECF244321}">
                <p14:modId xmlns:p14="http://schemas.microsoft.com/office/powerpoint/2010/main" val="558632094"/>
              </p:ext>
            </p:extLst>
          </p:nvPr>
        </p:nvGraphicFramePr>
        <p:xfrm>
          <a:off x="96692" y="986286"/>
          <a:ext cx="11970434" cy="5413206"/>
        </p:xfrm>
        <a:graphic>
          <a:graphicData uri="http://schemas.openxmlformats.org/drawingml/2006/table">
            <a:tbl>
              <a:tblPr firstRow="1" firstCol="1" bandRow="1">
                <a:tableStyleId>{5C22544A-7EE6-4342-B048-85BDC9FD1C3A}</a:tableStyleId>
              </a:tblPr>
              <a:tblGrid>
                <a:gridCol w="11970434"/>
              </a:tblGrid>
              <a:tr h="806392">
                <a:tc>
                  <a:txBody>
                    <a:bodyPr/>
                    <a:lstStyle/>
                    <a:p>
                      <a:pPr marL="0" indent="0" algn="just">
                        <a:lnSpc>
                          <a:spcPct val="107000"/>
                        </a:lnSpc>
                        <a:spcAft>
                          <a:spcPts val="0"/>
                        </a:spcAft>
                        <a:buFont typeface="Wingdings" panose="05000000000000000000" pitchFamily="2" charset="2"/>
                        <a:buNone/>
                      </a:pPr>
                      <a:endParaRPr lang="ru-RU" sz="1600" b="0" dirty="0" smtClean="0">
                        <a:solidFill>
                          <a:srgbClr val="11437F"/>
                        </a:solidFill>
                        <a:effectLst/>
                        <a:latin typeface="Times New Roman" panose="02020603050405020304" pitchFamily="18" charset="0"/>
                        <a:cs typeface="Times New Roman" panose="02020603050405020304" pitchFamily="18" charset="0"/>
                      </a:endParaRPr>
                    </a:p>
                    <a:p>
                      <a:pPr marL="285750" indent="-285750" algn="just">
                        <a:lnSpc>
                          <a:spcPct val="107000"/>
                        </a:lnSpc>
                        <a:spcAft>
                          <a:spcPts val="0"/>
                        </a:spcAft>
                        <a:buFont typeface="Wingdings" panose="05000000000000000000" pitchFamily="2" charset="2"/>
                        <a:buChar char="ü"/>
                      </a:pPr>
                      <a:r>
                        <a:rPr lang="ru-RU" sz="1600" b="0" dirty="0" smtClean="0">
                          <a:solidFill>
                            <a:srgbClr val="11437F"/>
                          </a:solidFill>
                          <a:effectLst/>
                          <a:latin typeface="Times New Roman" panose="02020603050405020304" pitchFamily="18" charset="0"/>
                          <a:cs typeface="Times New Roman" panose="02020603050405020304" pitchFamily="18" charset="0"/>
                        </a:rPr>
                        <a:t>Прохождение </a:t>
                      </a:r>
                      <a:r>
                        <a:rPr lang="ru-RU" sz="1600" b="0" dirty="0">
                          <a:solidFill>
                            <a:srgbClr val="11437F"/>
                          </a:solidFill>
                          <a:effectLst/>
                          <a:latin typeface="Times New Roman" panose="02020603050405020304" pitchFamily="18" charset="0"/>
                          <a:cs typeface="Times New Roman" panose="02020603050405020304" pitchFamily="18" charset="0"/>
                        </a:rPr>
                        <a:t>Казначейского контроля при размещении информации об исполнении контракта, этапа контракта. Особенно </a:t>
                      </a:r>
                      <a:r>
                        <a:rPr lang="ru-RU" sz="1600" b="0" dirty="0" smtClean="0">
                          <a:solidFill>
                            <a:srgbClr val="11437F"/>
                          </a:solidFill>
                          <a:effectLst/>
                          <a:latin typeface="Times New Roman" panose="02020603050405020304" pitchFamily="18" charset="0"/>
                          <a:cs typeface="Times New Roman" panose="02020603050405020304" pitchFamily="18" charset="0"/>
                        </a:rPr>
                        <a:t>это</a:t>
                      </a:r>
                      <a:r>
                        <a:rPr lang="ru-RU" sz="1600" b="0" baseline="0" dirty="0" smtClean="0">
                          <a:solidFill>
                            <a:srgbClr val="11437F"/>
                          </a:solidFill>
                          <a:effectLst/>
                          <a:latin typeface="Times New Roman" panose="02020603050405020304" pitchFamily="18" charset="0"/>
                          <a:cs typeface="Times New Roman" panose="02020603050405020304" pitchFamily="18" charset="0"/>
                        </a:rPr>
                        <a:t> </a:t>
                      </a:r>
                      <a:r>
                        <a:rPr lang="ru-RU" sz="1600" b="0" dirty="0" smtClean="0">
                          <a:solidFill>
                            <a:srgbClr val="11437F"/>
                          </a:solidFill>
                          <a:effectLst/>
                          <a:latin typeface="Times New Roman" panose="02020603050405020304" pitchFamily="18" charset="0"/>
                          <a:cs typeface="Times New Roman" panose="02020603050405020304" pitchFamily="18" charset="0"/>
                        </a:rPr>
                        <a:t>касается </a:t>
                      </a:r>
                      <a:r>
                        <a:rPr lang="ru-RU" sz="1600" b="0" dirty="0">
                          <a:solidFill>
                            <a:srgbClr val="11437F"/>
                          </a:solidFill>
                          <a:effectLst/>
                          <a:latin typeface="Times New Roman" panose="02020603050405020304" pitchFamily="18" charset="0"/>
                          <a:cs typeface="Times New Roman" panose="02020603050405020304" pitchFamily="18" charset="0"/>
                        </a:rPr>
                        <a:t>услуг специальной связи. Организация, оказывающая услуги, имеет свои утвержденные Акты оказанных </a:t>
                      </a:r>
                      <a:r>
                        <a:rPr lang="ru-RU" sz="1600" b="0" dirty="0" smtClean="0">
                          <a:solidFill>
                            <a:srgbClr val="11437F"/>
                          </a:solidFill>
                          <a:effectLst/>
                          <a:latin typeface="Times New Roman" panose="02020603050405020304" pitchFamily="18" charset="0"/>
                          <a:cs typeface="Times New Roman" panose="02020603050405020304" pitchFamily="18" charset="0"/>
                        </a:rPr>
                        <a:t>услуг</a:t>
                      </a:r>
                      <a:endParaRPr lang="ru-RU" sz="1600" b="0" dirty="0">
                        <a:solidFill>
                          <a:srgbClr val="11437F"/>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5750" marR="15750" marT="0" marB="0">
                    <a:solidFill>
                      <a:schemeClr val="bg1"/>
                    </a:solidFill>
                  </a:tcPr>
                </a:tc>
              </a:tr>
              <a:tr h="828746">
                <a:tc>
                  <a:txBody>
                    <a:bodyPr/>
                    <a:lstStyle/>
                    <a:p>
                      <a:pPr marL="285750" indent="-285750">
                        <a:lnSpc>
                          <a:spcPct val="107000"/>
                        </a:lnSpc>
                        <a:spcAft>
                          <a:spcPts val="0"/>
                        </a:spcAft>
                        <a:buFont typeface="Wingdings" panose="05000000000000000000" pitchFamily="2" charset="2"/>
                        <a:buChar char="ü"/>
                      </a:pPr>
                      <a:r>
                        <a:rPr lang="ru-RU" sz="1600" b="0" dirty="0" smtClean="0">
                          <a:solidFill>
                            <a:srgbClr val="11437F"/>
                          </a:solidFill>
                          <a:effectLst/>
                          <a:latin typeface="Times New Roman" panose="02020603050405020304" pitchFamily="18" charset="0"/>
                          <a:cs typeface="Times New Roman" panose="02020603050405020304" pitchFamily="18" charset="0"/>
                        </a:rPr>
                        <a:t>Не </a:t>
                      </a:r>
                      <a:r>
                        <a:rPr lang="ru-RU" sz="1600" b="0" dirty="0">
                          <a:solidFill>
                            <a:srgbClr val="11437F"/>
                          </a:solidFill>
                          <a:effectLst/>
                          <a:latin typeface="Times New Roman" panose="02020603050405020304" pitchFamily="18" charset="0"/>
                          <a:cs typeface="Times New Roman" panose="02020603050405020304" pitchFamily="18" charset="0"/>
                        </a:rPr>
                        <a:t>будет ли УФК отказывать в постановке контракта на учет в случае, когда в контракте указан размер обеспечения, а в реестре контрактов информация об обеспечении отсутствует (т.к. нет ни независимой гарантии, ни платежного поручения, а указать что победитель закупки воспользовался правом предоставления добросовестности в РК ЕИС невозможно)?</a:t>
                      </a:r>
                      <a:endParaRPr lang="ru-RU" sz="1600" b="0" dirty="0">
                        <a:solidFill>
                          <a:srgbClr val="11437F"/>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5750" marR="15750" marT="0" marB="0">
                    <a:solidFill>
                      <a:schemeClr val="bg1"/>
                    </a:solidFill>
                  </a:tcPr>
                </a:tc>
              </a:tr>
              <a:tr h="276249">
                <a:tc>
                  <a:txBody>
                    <a:bodyPr/>
                    <a:lstStyle/>
                    <a:p>
                      <a:pPr marL="285750" indent="-285750">
                        <a:lnSpc>
                          <a:spcPct val="107000"/>
                        </a:lnSpc>
                        <a:spcAft>
                          <a:spcPts val="0"/>
                        </a:spcAft>
                        <a:buFont typeface="Wingdings" panose="05000000000000000000" pitchFamily="2" charset="2"/>
                        <a:buChar char="ü"/>
                      </a:pPr>
                      <a:r>
                        <a:rPr lang="ru-RU" sz="1600" b="0" dirty="0" smtClean="0">
                          <a:solidFill>
                            <a:srgbClr val="11437F"/>
                          </a:solidFill>
                          <a:effectLst/>
                          <a:latin typeface="Times New Roman" panose="02020603050405020304" pitchFamily="18" charset="0"/>
                          <a:cs typeface="Times New Roman" panose="02020603050405020304" pitchFamily="18" charset="0"/>
                        </a:rPr>
                        <a:t>Есть </a:t>
                      </a:r>
                      <a:r>
                        <a:rPr lang="ru-RU" sz="1600" b="0" dirty="0">
                          <a:solidFill>
                            <a:srgbClr val="11437F"/>
                          </a:solidFill>
                          <a:effectLst/>
                          <a:latin typeface="Times New Roman" panose="02020603050405020304" pitchFamily="18" charset="0"/>
                          <a:cs typeface="Times New Roman" panose="02020603050405020304" pitchFamily="18" charset="0"/>
                        </a:rPr>
                        <a:t>ли возможность у представителей УФК указывать более подробно данную информацию в протоколе </a:t>
                      </a:r>
                      <a:r>
                        <a:rPr lang="ru-RU" sz="1600" b="0" dirty="0" smtClean="0">
                          <a:solidFill>
                            <a:srgbClr val="11437F"/>
                          </a:solidFill>
                          <a:effectLst/>
                          <a:latin typeface="Times New Roman" panose="02020603050405020304" pitchFamily="18" charset="0"/>
                          <a:cs typeface="Times New Roman" panose="02020603050405020304" pitchFamily="18" charset="0"/>
                        </a:rPr>
                        <a:t>несоответствия?</a:t>
                      </a:r>
                      <a:endParaRPr lang="ru-RU" sz="1600" b="0" dirty="0">
                        <a:solidFill>
                          <a:srgbClr val="11437F"/>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5750" marR="15750" marT="0" marB="0">
                    <a:solidFill>
                      <a:schemeClr val="bg1"/>
                    </a:solidFill>
                  </a:tcPr>
                </a:tc>
              </a:tr>
              <a:tr h="531416">
                <a:tc>
                  <a:txBody>
                    <a:bodyPr/>
                    <a:lstStyle/>
                    <a:p>
                      <a:pPr marL="285750" indent="-285750">
                        <a:lnSpc>
                          <a:spcPct val="107000"/>
                        </a:lnSpc>
                        <a:spcAft>
                          <a:spcPts val="0"/>
                        </a:spcAft>
                        <a:buFont typeface="Wingdings" panose="05000000000000000000" pitchFamily="2" charset="2"/>
                        <a:buChar char="ü"/>
                      </a:pPr>
                      <a:r>
                        <a:rPr lang="ru-RU" sz="1600" b="0" dirty="0" smtClean="0">
                          <a:solidFill>
                            <a:srgbClr val="11437F"/>
                          </a:solidFill>
                          <a:effectLst/>
                          <a:latin typeface="Times New Roman" panose="02020603050405020304" pitchFamily="18" charset="0"/>
                          <a:cs typeface="Times New Roman" panose="02020603050405020304" pitchFamily="18" charset="0"/>
                        </a:rPr>
                        <a:t>Единственные </a:t>
                      </a:r>
                      <a:r>
                        <a:rPr lang="ru-RU" sz="1600" b="0" dirty="0">
                          <a:solidFill>
                            <a:srgbClr val="11437F"/>
                          </a:solidFill>
                          <a:effectLst/>
                          <a:latin typeface="Times New Roman" panose="02020603050405020304" pitchFamily="18" charset="0"/>
                          <a:cs typeface="Times New Roman" panose="02020603050405020304" pitchFamily="18" charset="0"/>
                        </a:rPr>
                        <a:t>поставщики отказываются включать информацию </a:t>
                      </a:r>
                      <a:r>
                        <a:rPr lang="ru-RU" sz="1600" b="0" dirty="0" smtClean="0">
                          <a:solidFill>
                            <a:srgbClr val="11437F"/>
                          </a:solidFill>
                          <a:effectLst/>
                          <a:latin typeface="Times New Roman" panose="02020603050405020304" pitchFamily="18" charset="0"/>
                          <a:cs typeface="Times New Roman" panose="02020603050405020304" pitchFamily="18" charset="0"/>
                        </a:rPr>
                        <a:t>о КБК, ОКПД2, ставку НДС и расписывать сумму НДС при заключении государственных контрактов (ГК) или дополнительных соглашений (д/с)</a:t>
                      </a:r>
                      <a:endParaRPr lang="ru-RU" sz="1600" b="0" dirty="0">
                        <a:solidFill>
                          <a:srgbClr val="11437F"/>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5750" marR="15750" marT="0" marB="0">
                    <a:solidFill>
                      <a:schemeClr val="bg1"/>
                    </a:solidFill>
                  </a:tcPr>
                </a:tc>
              </a:tr>
              <a:tr h="1081369">
                <a:tc>
                  <a:txBody>
                    <a:bodyPr/>
                    <a:lstStyle/>
                    <a:p>
                      <a:pPr marL="285750" indent="-285750">
                        <a:lnSpc>
                          <a:spcPct val="107000"/>
                        </a:lnSpc>
                        <a:spcAft>
                          <a:spcPts val="0"/>
                        </a:spcAft>
                        <a:buFont typeface="Wingdings" panose="05000000000000000000" pitchFamily="2" charset="2"/>
                        <a:buChar char="ü"/>
                      </a:pPr>
                      <a:r>
                        <a:rPr lang="ru-RU" sz="1600" b="0" dirty="0" smtClean="0">
                          <a:solidFill>
                            <a:srgbClr val="11437F"/>
                          </a:solidFill>
                          <a:effectLst/>
                          <a:latin typeface="Times New Roman" panose="02020603050405020304" pitchFamily="18" charset="0"/>
                          <a:cs typeface="Times New Roman" panose="02020603050405020304" pitchFamily="18" charset="0"/>
                        </a:rPr>
                        <a:t>При </a:t>
                      </a:r>
                      <a:r>
                        <a:rPr lang="ru-RU" sz="1600" b="0" dirty="0">
                          <a:solidFill>
                            <a:srgbClr val="11437F"/>
                          </a:solidFill>
                          <a:effectLst/>
                          <a:latin typeface="Times New Roman" panose="02020603050405020304" pitchFamily="18" charset="0"/>
                          <a:cs typeface="Times New Roman" panose="02020603050405020304" pitchFamily="18" charset="0"/>
                        </a:rPr>
                        <a:t>регистрации контрактов срок исполнения контракта включает в себя: срок поставки (оказания услуг, выполнения работ), срок приемки, срок </a:t>
                      </a:r>
                      <a:r>
                        <a:rPr lang="ru-RU" sz="1600" b="0" dirty="0" smtClean="0">
                          <a:solidFill>
                            <a:srgbClr val="11437F"/>
                          </a:solidFill>
                          <a:effectLst/>
                          <a:latin typeface="Times New Roman" panose="02020603050405020304" pitchFamily="18" charset="0"/>
                          <a:cs typeface="Times New Roman" panose="02020603050405020304" pitchFamily="18" charset="0"/>
                        </a:rPr>
                        <a:t>оплаты </a:t>
                      </a:r>
                      <a:r>
                        <a:rPr lang="ru-RU" sz="1600" b="0" dirty="0">
                          <a:solidFill>
                            <a:srgbClr val="11437F"/>
                          </a:solidFill>
                          <a:effectLst/>
                          <a:latin typeface="Times New Roman" panose="02020603050405020304" pitchFamily="18" charset="0"/>
                          <a:cs typeface="Times New Roman" panose="02020603050405020304" pitchFamily="18" charset="0"/>
                        </a:rPr>
                        <a:t>и зачастую этот срок выходит за текущий год (т.е. получается, вынуждены ставить следующий год, хотя заложены лимиты бюджетных обязательств этого года). Однако при формирование бюджетного обязательства УФК требует ставить срок действия контракта. Какой в итоге указывать срок?</a:t>
                      </a:r>
                      <a:endParaRPr lang="ru-RU" sz="1600" b="0" dirty="0">
                        <a:solidFill>
                          <a:srgbClr val="11437F"/>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5750" marR="15750" marT="0" marB="0">
                    <a:solidFill>
                      <a:schemeClr val="bg1"/>
                    </a:solidFill>
                  </a:tcPr>
                </a:tc>
              </a:tr>
              <a:tr h="531416">
                <a:tc>
                  <a:txBody>
                    <a:bodyPr/>
                    <a:lstStyle/>
                    <a:p>
                      <a:pPr marL="285750" indent="-285750">
                        <a:lnSpc>
                          <a:spcPct val="107000"/>
                        </a:lnSpc>
                        <a:spcAft>
                          <a:spcPts val="0"/>
                        </a:spcAft>
                        <a:buFont typeface="Wingdings" panose="05000000000000000000" pitchFamily="2" charset="2"/>
                        <a:buChar char="ü"/>
                      </a:pPr>
                      <a:r>
                        <a:rPr lang="ru-RU" sz="1600" b="0" dirty="0" smtClean="0">
                          <a:solidFill>
                            <a:srgbClr val="11437F"/>
                          </a:solidFill>
                          <a:effectLst/>
                          <a:latin typeface="Times New Roman" panose="02020603050405020304" pitchFamily="18" charset="0"/>
                          <a:cs typeface="Times New Roman" panose="02020603050405020304" pitchFamily="18" charset="0"/>
                        </a:rPr>
                        <a:t>При </a:t>
                      </a:r>
                      <a:r>
                        <a:rPr lang="ru-RU" sz="1600" b="0" dirty="0">
                          <a:solidFill>
                            <a:srgbClr val="11437F"/>
                          </a:solidFill>
                          <a:effectLst/>
                          <a:latin typeface="Times New Roman" panose="02020603050405020304" pitchFamily="18" charset="0"/>
                          <a:cs typeface="Times New Roman" panose="02020603050405020304" pitchFamily="18" charset="0"/>
                        </a:rPr>
                        <a:t>внесении информации об исполнении контракта прописывать каждое наименование и объем или можно прописать только общий объем?</a:t>
                      </a:r>
                      <a:endParaRPr lang="ru-RU" sz="1600" b="0" dirty="0">
                        <a:solidFill>
                          <a:srgbClr val="11437F"/>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5750" marR="15750" marT="0" marB="0">
                    <a:solidFill>
                      <a:schemeClr val="bg1"/>
                    </a:solidFill>
                  </a:tcPr>
                </a:tc>
              </a:tr>
              <a:tr h="276249">
                <a:tc>
                  <a:txBody>
                    <a:bodyPr/>
                    <a:lstStyle/>
                    <a:p>
                      <a:pPr marL="285750" indent="-285750">
                        <a:lnSpc>
                          <a:spcPct val="107000"/>
                        </a:lnSpc>
                        <a:spcAft>
                          <a:spcPts val="0"/>
                        </a:spcAft>
                        <a:buFont typeface="Wingdings" panose="05000000000000000000" pitchFamily="2" charset="2"/>
                        <a:buChar char="ü"/>
                      </a:pPr>
                      <a:r>
                        <a:rPr lang="ru-RU" sz="1600" b="0" dirty="0" smtClean="0">
                          <a:solidFill>
                            <a:srgbClr val="11437F"/>
                          </a:solidFill>
                          <a:effectLst/>
                          <a:latin typeface="Times New Roman" panose="02020603050405020304" pitchFamily="18" charset="0"/>
                          <a:cs typeface="Times New Roman" panose="02020603050405020304" pitchFamily="18" charset="0"/>
                        </a:rPr>
                        <a:t>Как </a:t>
                      </a:r>
                      <a:r>
                        <a:rPr lang="ru-RU" sz="1600" b="0" dirty="0">
                          <a:solidFill>
                            <a:srgbClr val="11437F"/>
                          </a:solidFill>
                          <a:effectLst/>
                          <a:latin typeface="Times New Roman" panose="02020603050405020304" pitchFamily="18" charset="0"/>
                          <a:cs typeface="Times New Roman" panose="02020603050405020304" pitchFamily="18" charset="0"/>
                        </a:rPr>
                        <a:t>правильно закрыть этап, если сумма фактически оплаченных авансов за этап превышает сумму этапа по УПД.</a:t>
                      </a:r>
                      <a:endParaRPr lang="ru-RU" sz="1600" b="0" dirty="0">
                        <a:solidFill>
                          <a:srgbClr val="11437F"/>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5750" marR="15750" marT="0" marB="0">
                    <a:solidFill>
                      <a:schemeClr val="bg1"/>
                    </a:solidFill>
                  </a:tcPr>
                </a:tc>
              </a:tr>
              <a:tr h="1081369">
                <a:tc>
                  <a:txBody>
                    <a:bodyPr/>
                    <a:lstStyle/>
                    <a:p>
                      <a:pPr marL="285750" marR="0" lvl="0" indent="-285750" algn="l" defTabSz="914400" rtl="0" eaLnBrk="1" fontAlgn="auto" latinLnBrk="0" hangingPunct="1">
                        <a:lnSpc>
                          <a:spcPct val="107000"/>
                        </a:lnSpc>
                        <a:spcBef>
                          <a:spcPts val="0"/>
                        </a:spcBef>
                        <a:spcAft>
                          <a:spcPts val="0"/>
                        </a:spcAft>
                        <a:buClrTx/>
                        <a:buSzTx/>
                        <a:buFont typeface="Wingdings" panose="05000000000000000000" pitchFamily="2" charset="2"/>
                        <a:buChar char="ü"/>
                        <a:tabLst/>
                        <a:defRPr/>
                      </a:pPr>
                      <a:r>
                        <a:rPr lang="ru-RU" sz="1600" b="0" dirty="0" smtClean="0">
                          <a:solidFill>
                            <a:srgbClr val="11437F"/>
                          </a:solidFill>
                          <a:effectLst/>
                          <a:latin typeface="Times New Roman" panose="02020603050405020304" pitchFamily="18" charset="0"/>
                          <a:cs typeface="Times New Roman" panose="02020603050405020304" pitchFamily="18" charset="0"/>
                        </a:rPr>
                        <a:t>Как Заказчику следует вносить в реестр контрактов ЕИС акты выполненных работ по форме КС-2 с отрицательным значением (минусовые КС-2)?</a:t>
                      </a:r>
                      <a:endParaRPr lang="ru-RU" sz="1600" b="0" dirty="0" smtClean="0">
                        <a:solidFill>
                          <a:srgbClr val="11437F"/>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107000"/>
                        </a:lnSpc>
                        <a:spcAft>
                          <a:spcPts val="0"/>
                        </a:spcAft>
                        <a:buFont typeface="Wingdings" panose="05000000000000000000" pitchFamily="2" charset="2"/>
                        <a:buNone/>
                      </a:pPr>
                      <a:endParaRPr lang="ru-RU" sz="1600" b="0" dirty="0">
                        <a:solidFill>
                          <a:srgbClr val="11437F"/>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15750" marR="15750" marT="0" marB="0">
                    <a:solidFill>
                      <a:schemeClr val="bg1"/>
                    </a:solidFill>
                  </a:tcPr>
                </a:tc>
              </a:tr>
            </a:tbl>
          </a:graphicData>
        </a:graphic>
      </p:graphicFrame>
    </p:spTree>
    <p:extLst>
      <p:ext uri="{BB962C8B-B14F-4D97-AF65-F5344CB8AC3E}">
        <p14:creationId xmlns:p14="http://schemas.microsoft.com/office/powerpoint/2010/main" val="3073326587"/>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750</TotalTime>
  <Words>794</Words>
  <Application>Microsoft Office PowerPoint</Application>
  <PresentationFormat>Широкоэкранный</PresentationFormat>
  <Paragraphs>78</Paragraphs>
  <Slides>7</Slides>
  <Notes>7</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7</vt:i4>
      </vt:variant>
    </vt:vector>
  </HeadingPairs>
  <TitlesOfParts>
    <vt:vector size="14" baseType="lpstr">
      <vt:lpstr>SimSun</vt:lpstr>
      <vt:lpstr>Arial</vt:lpstr>
      <vt:lpstr>Calibri</vt:lpstr>
      <vt:lpstr>Calibri Light</vt:lpstr>
      <vt:lpstr>Times New Roman</vt:lpstr>
      <vt:lpstr>Wingdings</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Чуркина Анастасия Владимировна</dc:creator>
  <cp:lastModifiedBy>Малыгина Софья Александровна</cp:lastModifiedBy>
  <cp:revision>40</cp:revision>
  <cp:lastPrinted>2022-11-16T05:54:03Z</cp:lastPrinted>
  <dcterms:created xsi:type="dcterms:W3CDTF">2022-11-02T19:52:31Z</dcterms:created>
  <dcterms:modified xsi:type="dcterms:W3CDTF">2022-11-22T12:14:48Z</dcterms:modified>
</cp:coreProperties>
</file>